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sldIdLst>
    <p:sldId id="263" r:id="rId4"/>
    <p:sldId id="264" r:id="rId5"/>
    <p:sldId id="265" r:id="rId6"/>
    <p:sldId id="268" r:id="rId7"/>
    <p:sldId id="269" r:id="rId8"/>
    <p:sldId id="273" r:id="rId9"/>
    <p:sldId id="256" r:id="rId10"/>
    <p:sldId id="274" r:id="rId11"/>
    <p:sldId id="257" r:id="rId12"/>
    <p:sldId id="258" r:id="rId13"/>
    <p:sldId id="270" r:id="rId14"/>
    <p:sldId id="271" r:id="rId15"/>
    <p:sldId id="272" r:id="rId16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EF72-2665-40FB-A742-D163187C2A01}" type="datetimeFigureOut">
              <a:rPr kumimoji="1" lang="ja-JP" altLang="en-US" smtClean="0"/>
              <a:pPr/>
              <a:t>2014/6/23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78274-FABE-481D-AB8B-4538EDEC06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EF72-2665-40FB-A742-D163187C2A01}" type="datetimeFigureOut">
              <a:rPr kumimoji="1" lang="ja-JP" altLang="en-US" smtClean="0"/>
              <a:pPr/>
              <a:t>2014/6/23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78274-FABE-481D-AB8B-4538EDEC06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EF72-2665-40FB-A742-D163187C2A01}" type="datetimeFigureOut">
              <a:rPr kumimoji="1" lang="ja-JP" altLang="en-US" smtClean="0"/>
              <a:pPr/>
              <a:t>2014/6/23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78274-FABE-481D-AB8B-4538EDEC06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 rtlCol="0">
            <a:normAutofit/>
          </a:bodyPr>
          <a:lstStyle/>
          <a:p>
            <a:pPr lvl="0"/>
            <a:r>
              <a:rPr lang="ja-JP" altLang="en-US" noProof="0" dirty="0" smtClean="0"/>
              <a:t>アイコンをクリックして表を追加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                   </a:t>
            </a:r>
            <a:r>
              <a:rPr lang="ja-JP" altLang="en-US"/>
              <a:t>　　　　　　　　　　                                                                                         </a:t>
            </a:r>
            <a:fld id="{321B2A07-0120-4616-AB57-FF762A444F30}" type="slidenum">
              <a:rPr lang="ja-JP" altLang="en-US">
                <a:solidFill>
                  <a:srgbClr val="FFCC99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FFCC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0"/>
            </a:lvl1pPr>
          </a:lstStyle>
          <a:p>
            <a:pPr>
              <a:defRPr/>
            </a:pPr>
            <a:r>
              <a:rPr lang="en-US" altLang="ja-JP"/>
              <a:t>All Rights </a:t>
            </a:r>
            <a:r>
              <a:rPr lang="en-US" altLang="ja-JP" err="1"/>
              <a:t>reseved</a:t>
            </a:r>
            <a:r>
              <a:rPr lang="en-US" altLang="ja-JP"/>
              <a:t> by Tsuneo Yamada and NIME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/>
            </a:lvl1pPr>
          </a:lstStyle>
          <a:p>
            <a:pPr>
              <a:defRPr/>
            </a:pPr>
            <a:fld id="{AD306EFA-3DA8-45A5-8025-6F86BFB98A7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xmlns="" val="1045351593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sz="2800">
              <a:solidFill>
                <a:prstClr val="black"/>
              </a:solidFill>
              <a:latin typeface="Arial Black" pitchFamily="34" charset="0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sz="2800" dirty="0">
              <a:solidFill>
                <a:prstClr val="white"/>
              </a:solidFill>
            </a:endParaRPr>
          </a:p>
        </p:txBody>
      </p:sp>
      <p:grpSp>
        <p:nvGrpSpPr>
          <p:cNvPr id="6" name="グループ化 5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ja-JP" altLang="en-US" sz="2800">
                <a:solidFill>
                  <a:prstClr val="black"/>
                </a:solidFill>
                <a:latin typeface="Arial Black" pitchFamily="34" charset="0"/>
                <a:ea typeface="Arial Unicode MS" pitchFamily="50" charset="-128"/>
                <a:cs typeface="Arial Unicode MS" pitchFamily="50" charset="-128"/>
              </a:endParaRPr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ja-JP" altLang="en-US" sz="2800">
                <a:solidFill>
                  <a:prstClr val="black"/>
                </a:solidFill>
                <a:latin typeface="Arial Black" pitchFamily="34" charset="0"/>
                <a:ea typeface="Arial Unicode MS" pitchFamily="50" charset="-128"/>
                <a:cs typeface="Arial Unicode MS" pitchFamily="50" charset="-128"/>
              </a:endParaRPr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9" name="日付プレースホルダー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000049"/>
                </a:solidFill>
              </a:rPr>
              <a:t>                   </a:t>
            </a:r>
            <a:r>
              <a:rPr lang="ja-JP" altLang="en-US">
                <a:solidFill>
                  <a:srgbClr val="000049"/>
                </a:solidFill>
              </a:rPr>
              <a:t>　　　　　　　　　　                                                                                         </a:t>
            </a:r>
            <a:fld id="{95782CF4-F25B-4A7D-BB0E-54BDB377EDA4}" type="slidenum">
              <a:rPr lang="ja-JP" altLang="en-US">
                <a:solidFill>
                  <a:srgbClr val="FFCC99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FFCC99"/>
              </a:solidFill>
            </a:endParaRPr>
          </a:p>
        </p:txBody>
      </p:sp>
      <p:sp>
        <p:nvSpPr>
          <p:cNvPr id="1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49"/>
              </a:solidFill>
            </a:endParaRPr>
          </a:p>
        </p:txBody>
      </p:sp>
      <p:sp>
        <p:nvSpPr>
          <p:cNvPr id="11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7A2C1-675F-4D2F-A961-99210C005554}" type="slidenum">
              <a:rPr lang="ja-JP" altLang="en-US">
                <a:solidFill>
                  <a:srgbClr val="000049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8465320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000049"/>
                </a:solidFill>
              </a:rPr>
              <a:t>                   </a:t>
            </a:r>
            <a:r>
              <a:rPr lang="ja-JP" altLang="en-US">
                <a:solidFill>
                  <a:srgbClr val="000049"/>
                </a:solidFill>
              </a:rPr>
              <a:t>　　　　　　　　　　                                                                                         </a:t>
            </a:r>
            <a:fld id="{1DC79F6F-CB02-40BC-89DE-4BB458C06098}" type="slidenum">
              <a:rPr lang="ja-JP" altLang="en-US">
                <a:solidFill>
                  <a:srgbClr val="FFCC99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FFCC99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49"/>
              </a:solidFill>
            </a:endParaRPr>
          </a:p>
        </p:txBody>
      </p:sp>
      <p:sp>
        <p:nvSpPr>
          <p:cNvPr id="6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D5E73-5217-490F-8F7C-A5051CC33075}" type="slidenum">
              <a:rPr lang="ja-JP" altLang="en-US">
                <a:solidFill>
                  <a:srgbClr val="000049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8967522"/>
      </p:ext>
    </p:extLst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sz="2800">
              <a:solidFill>
                <a:prstClr val="black"/>
              </a:solidFill>
              <a:latin typeface="Arial Black" pitchFamily="34" charset="0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635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sz="2800">
              <a:solidFill>
                <a:prstClr val="white"/>
              </a:solidFill>
            </a:endParaRPr>
          </a:p>
        </p:txBody>
      </p:sp>
      <p:grpSp>
        <p:nvGrpSpPr>
          <p:cNvPr id="6" name="グループ化 5"/>
          <p:cNvGrpSpPr>
            <a:grpSpLocks/>
          </p:cNvGrpSpPr>
          <p:nvPr/>
        </p:nvGrpSpPr>
        <p:grpSpPr bwMode="auto">
          <a:xfrm>
            <a:off x="714348" y="4643446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ja-JP" altLang="en-US" sz="2800">
                <a:solidFill>
                  <a:prstClr val="black"/>
                </a:solidFill>
                <a:latin typeface="Arial Black" pitchFamily="34" charset="0"/>
                <a:ea typeface="Arial Unicode MS" pitchFamily="50" charset="-128"/>
                <a:cs typeface="Arial Unicode MS" pitchFamily="50" charset="-128"/>
              </a:endParaRPr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ja-JP" altLang="en-US" sz="2800">
                <a:solidFill>
                  <a:prstClr val="black"/>
                </a:solidFill>
                <a:latin typeface="Arial Black" pitchFamily="34" charset="0"/>
                <a:ea typeface="Arial Unicode MS" pitchFamily="50" charset="-128"/>
                <a:cs typeface="Arial Unicode MS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000049"/>
                </a:solidFill>
              </a:rPr>
              <a:t>                   </a:t>
            </a:r>
            <a:r>
              <a:rPr lang="ja-JP" altLang="en-US">
                <a:solidFill>
                  <a:srgbClr val="000049"/>
                </a:solidFill>
              </a:rPr>
              <a:t>　　　　　　　　　　                                                                                         </a:t>
            </a:r>
            <a:fld id="{9F1FCF7F-455C-4500-A2E2-C563ABA8CA33}" type="slidenum">
              <a:rPr lang="ja-JP" altLang="en-US">
                <a:solidFill>
                  <a:srgbClr val="FFCC99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FFCC99"/>
              </a:solidFill>
            </a:endParaRPr>
          </a:p>
        </p:txBody>
      </p:sp>
      <p:sp>
        <p:nvSpPr>
          <p:cNvPr id="1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49"/>
              </a:solidFill>
            </a:endParaRPr>
          </a:p>
        </p:txBody>
      </p:sp>
      <p:sp>
        <p:nvSpPr>
          <p:cNvPr id="1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6CE44-0AB5-4CA5-998A-2B49CEB56CE9}" type="slidenum">
              <a:rPr lang="ja-JP" altLang="en-US">
                <a:solidFill>
                  <a:srgbClr val="000049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1828698"/>
      </p:ext>
    </p:extLst>
  </p:cSld>
  <p:clrMapOvr>
    <a:masterClrMapping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000049"/>
                </a:solidFill>
              </a:rPr>
              <a:t>                   </a:t>
            </a:r>
            <a:r>
              <a:rPr lang="ja-JP" altLang="en-US">
                <a:solidFill>
                  <a:srgbClr val="000049"/>
                </a:solidFill>
              </a:rPr>
              <a:t>　　　　　　　　　　                                                                                         </a:t>
            </a:r>
            <a:fld id="{3412BD0C-2FDA-4A47-BCB9-45B91C76401D}" type="slidenum">
              <a:rPr lang="ja-JP" altLang="en-US">
                <a:solidFill>
                  <a:srgbClr val="FFCC99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FFCC99"/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49"/>
              </a:solidFill>
            </a:endParaRPr>
          </a:p>
        </p:txBody>
      </p:sp>
      <p:sp>
        <p:nvSpPr>
          <p:cNvPr id="7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576A8-65DA-4E32-87A6-FD93B4297B90}" type="slidenum">
              <a:rPr lang="ja-JP" altLang="en-US">
                <a:solidFill>
                  <a:srgbClr val="000049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9331177"/>
      </p:ext>
    </p:extLst>
  </p:cSld>
  <p:clrMapOvr>
    <a:masterClrMapping/>
  </p:clrMapOvr>
  <p:transition>
    <p:pull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000049"/>
                </a:solidFill>
              </a:rPr>
              <a:t>                   </a:t>
            </a:r>
            <a:r>
              <a:rPr lang="ja-JP" altLang="en-US">
                <a:solidFill>
                  <a:srgbClr val="000049"/>
                </a:solidFill>
              </a:rPr>
              <a:t>　　　　　　　　　　                                                                                         </a:t>
            </a:r>
            <a:fld id="{AEE5E834-63CA-46D7-9175-D35A1A25751B}" type="slidenum">
              <a:rPr lang="ja-JP" altLang="en-US">
                <a:solidFill>
                  <a:srgbClr val="FFCC99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FFCC99"/>
              </a:solidFill>
            </a:endParaRPr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49"/>
              </a:solidFill>
            </a:endParaRPr>
          </a:p>
        </p:txBody>
      </p:sp>
      <p:sp>
        <p:nvSpPr>
          <p:cNvPr id="9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8CC3A-8F6F-4523-B9CD-BE0B86F63235}" type="slidenum">
              <a:rPr lang="ja-JP" altLang="en-US">
                <a:solidFill>
                  <a:srgbClr val="000049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2076009"/>
      </p:ext>
    </p:extLst>
  </p:cSld>
  <p:clrMapOvr>
    <a:masterClrMapping/>
  </p:clrMapOvr>
  <p:transition>
    <p:pull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000049"/>
                </a:solidFill>
              </a:rPr>
              <a:t>                   </a:t>
            </a:r>
            <a:r>
              <a:rPr lang="ja-JP" altLang="en-US">
                <a:solidFill>
                  <a:srgbClr val="000049"/>
                </a:solidFill>
              </a:rPr>
              <a:t>　　　　　　　　　　                                                                                         </a:t>
            </a:r>
            <a:fld id="{A54AA3DA-B97D-449B-A4FA-2575C5942ECF}" type="slidenum">
              <a:rPr lang="ja-JP" altLang="en-US">
                <a:solidFill>
                  <a:srgbClr val="FFCC99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FFCC99"/>
              </a:solidFill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49"/>
              </a:solidFill>
            </a:endParaRPr>
          </a:p>
        </p:txBody>
      </p:sp>
      <p:sp>
        <p:nvSpPr>
          <p:cNvPr id="5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50E6C-923D-4C37-A48F-01047FEEDEE2}" type="slidenum">
              <a:rPr lang="ja-JP" altLang="en-US">
                <a:solidFill>
                  <a:srgbClr val="000049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314776"/>
      </p:ext>
    </p:extLst>
  </p:cSld>
  <p:clrMapOvr>
    <a:masterClrMapping/>
  </p:clrMapOvr>
  <p:transition>
    <p:pull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000049"/>
                </a:solidFill>
              </a:rPr>
              <a:t>                   </a:t>
            </a:r>
            <a:r>
              <a:rPr lang="ja-JP" altLang="en-US">
                <a:solidFill>
                  <a:srgbClr val="000049"/>
                </a:solidFill>
              </a:rPr>
              <a:t>　　　　　　　　　　                                                                                         </a:t>
            </a:r>
            <a:fld id="{4771DDBF-0A05-400D-A359-7E7F68E0F53F}" type="slidenum">
              <a:rPr lang="ja-JP" altLang="en-US">
                <a:solidFill>
                  <a:srgbClr val="FFCC99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FFCC99"/>
              </a:solidFill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49"/>
              </a:solidFill>
            </a:endParaRPr>
          </a:p>
        </p:txBody>
      </p:sp>
      <p:sp>
        <p:nvSpPr>
          <p:cNvPr id="4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85296-1C6E-4F5B-863E-DDAC43D7B0EC}" type="slidenum">
              <a:rPr lang="ja-JP" altLang="en-US">
                <a:solidFill>
                  <a:srgbClr val="000049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211251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EF72-2665-40FB-A742-D163187C2A01}" type="datetimeFigureOut">
              <a:rPr kumimoji="1" lang="ja-JP" altLang="en-US" smtClean="0"/>
              <a:pPr/>
              <a:t>2014/6/23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78274-FABE-481D-AB8B-4538EDEC06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000049"/>
                </a:solidFill>
              </a:rPr>
              <a:t>                   </a:t>
            </a:r>
            <a:r>
              <a:rPr lang="ja-JP" altLang="en-US">
                <a:solidFill>
                  <a:srgbClr val="000049"/>
                </a:solidFill>
              </a:rPr>
              <a:t>　　　　　　　　　　                                                                                         </a:t>
            </a:r>
            <a:fld id="{66E6489E-B0C0-4D76-8AD7-74E9E72F92B3}" type="slidenum">
              <a:rPr lang="ja-JP" altLang="en-US">
                <a:solidFill>
                  <a:srgbClr val="FFCC99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FFCC99"/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49"/>
              </a:solidFill>
            </a:endParaRPr>
          </a:p>
        </p:txBody>
      </p:sp>
      <p:sp>
        <p:nvSpPr>
          <p:cNvPr id="7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D26EA-4E90-409F-9234-59A0DDF22B3A}" type="slidenum">
              <a:rPr lang="ja-JP" altLang="en-US">
                <a:solidFill>
                  <a:srgbClr val="000049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9887630"/>
      </p:ext>
    </p:extLst>
  </p:cSld>
  <p:clrMapOvr>
    <a:masterClrMapping/>
  </p:clrMapOvr>
  <p:hf sldNum="0" hdr="0" ft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rtlCol="0">
            <a:normAutofit/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000049"/>
                </a:solidFill>
              </a:rPr>
              <a:t>                   </a:t>
            </a:r>
            <a:r>
              <a:rPr lang="ja-JP" altLang="en-US">
                <a:solidFill>
                  <a:srgbClr val="000049"/>
                </a:solidFill>
              </a:rPr>
              <a:t>　　　　　　　　　　                                                                                         </a:t>
            </a:r>
            <a:fld id="{2ABBD61F-62B2-4B5F-9C63-89ECFB78DB0B}" type="slidenum">
              <a:rPr lang="ja-JP" altLang="en-US">
                <a:solidFill>
                  <a:srgbClr val="FFCC99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FFCC99"/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49"/>
              </a:solidFill>
            </a:endParaRPr>
          </a:p>
        </p:txBody>
      </p:sp>
      <p:sp>
        <p:nvSpPr>
          <p:cNvPr id="7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DEB71-5CE1-4143-A7C6-7618C2165E38}" type="slidenum">
              <a:rPr lang="ja-JP" altLang="en-US">
                <a:solidFill>
                  <a:srgbClr val="000049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246360"/>
      </p:ext>
    </p:extLst>
  </p:cSld>
  <p:clrMapOvr>
    <a:masterClrMapping/>
  </p:clrMapOvr>
  <p:transition>
    <p:pull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000049"/>
                </a:solidFill>
              </a:rPr>
              <a:t>                   </a:t>
            </a:r>
            <a:r>
              <a:rPr lang="ja-JP" altLang="en-US">
                <a:solidFill>
                  <a:srgbClr val="000049"/>
                </a:solidFill>
              </a:rPr>
              <a:t>　　　　　　　　　　                                                                                         </a:t>
            </a:r>
            <a:fld id="{AA6900A9-947D-44DD-9126-618B8EDE2ACC}" type="slidenum">
              <a:rPr lang="ja-JP" altLang="en-US">
                <a:solidFill>
                  <a:srgbClr val="FFCC99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FFCC99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49"/>
              </a:solidFill>
            </a:endParaRPr>
          </a:p>
        </p:txBody>
      </p:sp>
      <p:sp>
        <p:nvSpPr>
          <p:cNvPr id="6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B8EFB-6244-4273-BDA5-7525ADCCC2AC}" type="slidenum">
              <a:rPr lang="ja-JP" altLang="en-US">
                <a:solidFill>
                  <a:srgbClr val="000049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0197141"/>
      </p:ext>
    </p:extLst>
  </p:cSld>
  <p:clrMapOvr>
    <a:masterClrMapping/>
  </p:clrMapOvr>
  <p:hf sldNum="0" hdr="0" ft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000049"/>
                </a:solidFill>
              </a:rPr>
              <a:t>                   </a:t>
            </a:r>
            <a:r>
              <a:rPr lang="ja-JP" altLang="en-US">
                <a:solidFill>
                  <a:srgbClr val="000049"/>
                </a:solidFill>
              </a:rPr>
              <a:t>　　　　　　　　　　                                                                                         </a:t>
            </a:r>
            <a:fld id="{06AA9F91-EF37-4777-8CF2-23F2824B97B7}" type="slidenum">
              <a:rPr lang="ja-JP" altLang="en-US">
                <a:solidFill>
                  <a:srgbClr val="FFCC99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FFCC99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49"/>
              </a:solidFill>
            </a:endParaRPr>
          </a:p>
        </p:txBody>
      </p:sp>
      <p:sp>
        <p:nvSpPr>
          <p:cNvPr id="6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00F05-F640-4359-8DAF-33E6B5ED068C}" type="slidenum">
              <a:rPr lang="ja-JP" altLang="en-US">
                <a:solidFill>
                  <a:srgbClr val="000049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147899"/>
      </p:ext>
    </p:extLst>
  </p:cSld>
  <p:clrMapOvr>
    <a:masterClrMapping/>
  </p:clrMapOvr>
  <p:hf sldNum="0" hdr="0" ft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 rtlCol="0">
            <a:normAutofit/>
          </a:bodyPr>
          <a:lstStyle/>
          <a:p>
            <a:pPr lvl="0"/>
            <a:r>
              <a:rPr lang="ja-JP" altLang="en-US" noProof="0" dirty="0" smtClean="0"/>
              <a:t>アイコンをクリックして表を追加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000049"/>
                </a:solidFill>
              </a:rPr>
              <a:t>                   </a:t>
            </a:r>
            <a:r>
              <a:rPr lang="ja-JP" altLang="en-US">
                <a:solidFill>
                  <a:srgbClr val="000049"/>
                </a:solidFill>
              </a:rPr>
              <a:t>　　　　　　　　　　                                                                                         </a:t>
            </a:r>
            <a:fld id="{321B2A07-0120-4616-AB57-FF762A444F30}" type="slidenum">
              <a:rPr lang="ja-JP" altLang="en-US">
                <a:solidFill>
                  <a:srgbClr val="FFCC99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FFCC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0"/>
            </a:lvl1pPr>
          </a:lstStyle>
          <a:p>
            <a:pPr>
              <a:defRPr/>
            </a:pPr>
            <a:r>
              <a:rPr lang="en-US" altLang="ja-JP">
                <a:solidFill>
                  <a:srgbClr val="000049"/>
                </a:solidFill>
              </a:rPr>
              <a:t>All Rights </a:t>
            </a:r>
            <a:r>
              <a:rPr lang="en-US" altLang="ja-JP" err="1">
                <a:solidFill>
                  <a:srgbClr val="000049"/>
                </a:solidFill>
              </a:rPr>
              <a:t>reseved</a:t>
            </a:r>
            <a:r>
              <a:rPr lang="en-US" altLang="ja-JP">
                <a:solidFill>
                  <a:srgbClr val="000049"/>
                </a:solidFill>
              </a:rPr>
              <a:t> by Tsuneo Yamada and NIME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/>
            </a:lvl1pPr>
          </a:lstStyle>
          <a:p>
            <a:pPr>
              <a:defRPr/>
            </a:pPr>
            <a:fld id="{AD306EFA-3DA8-45A5-8025-6F86BFB98A7A}" type="slidenum">
              <a:rPr lang="en-US" altLang="ja-JP">
                <a:solidFill>
                  <a:srgbClr val="000049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8190530"/>
      </p:ext>
    </p:extLst>
  </p:cSld>
  <p:clrMapOvr>
    <a:masterClrMapping/>
  </p:clrMapOvr>
  <p:transition>
    <p:pull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fld id="{88B7EF72-2665-40FB-A742-D163187C2A01}" type="datetimeFigureOut">
              <a:rPr lang="ja-JP" altLang="en-US"/>
              <a:pPr>
                <a:defRPr/>
              </a:pPr>
              <a:t>2014/6/23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fld id="{A5243EA4-9489-4DDC-858A-412C247E05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55504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fld id="{88B7EF72-2665-40FB-A742-D163187C2A01}" type="datetimeFigureOut">
              <a:rPr lang="ja-JP" altLang="en-US"/>
              <a:pPr>
                <a:defRPr/>
              </a:pPr>
              <a:t>2014/6/23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fld id="{F2E2F59D-A951-46E0-80C0-3E7FB5AB96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881211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fld id="{88B7EF72-2665-40FB-A742-D163187C2A01}" type="datetimeFigureOut">
              <a:rPr lang="ja-JP" altLang="en-US"/>
              <a:pPr>
                <a:defRPr/>
              </a:pPr>
              <a:t>2014/6/23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fld id="{155051C4-1C11-4EB4-9669-42CECA53AA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267267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fld id="{88B7EF72-2665-40FB-A742-D163187C2A01}" type="datetimeFigureOut">
              <a:rPr lang="ja-JP" altLang="en-US"/>
              <a:pPr>
                <a:defRPr/>
              </a:pPr>
              <a:t>2014/6/23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fld id="{29CE421D-B4D8-4CFF-B2BE-CF777DD559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463253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fld id="{88B7EF72-2665-40FB-A742-D163187C2A01}" type="datetimeFigureOut">
              <a:rPr lang="ja-JP" altLang="en-US"/>
              <a:pPr>
                <a:defRPr/>
              </a:pPr>
              <a:t>2014/6/23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fld id="{08F43BAA-7532-4503-BD80-6445B48AED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3147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559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EF72-2665-40FB-A742-D163187C2A01}" type="datetimeFigureOut">
              <a:rPr kumimoji="1" lang="ja-JP" altLang="en-US" smtClean="0"/>
              <a:pPr/>
              <a:t>2014/6/23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78274-FABE-481D-AB8B-4538EDEC06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714348" y="4643446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fld id="{88B7EF72-2665-40FB-A742-D163187C2A01}" type="datetimeFigureOut">
              <a:rPr lang="ja-JP" altLang="en-US"/>
              <a:pPr>
                <a:defRPr/>
              </a:pPr>
              <a:t>2014/6/23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fld id="{5C136FC7-6E6B-4270-B7B2-3A451A2AA0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885721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fld id="{88B7EF72-2665-40FB-A742-D163187C2A01}" type="datetimeFigureOut">
              <a:rPr lang="ja-JP" altLang="en-US"/>
              <a:pPr>
                <a:defRPr/>
              </a:pPr>
              <a:t>2014/6/23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fld id="{145299D5-451D-44C6-BC8A-4D854FC8AB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834454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fld id="{88B7EF72-2665-40FB-A742-D163187C2A01}" type="datetimeFigureOut">
              <a:rPr lang="ja-JP" altLang="en-US"/>
              <a:pPr>
                <a:defRPr/>
              </a:pPr>
              <a:t>2014/6/23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fld id="{F90EC0E3-A883-4BF2-AD74-330FB41EB1C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186975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fld id="{88B7EF72-2665-40FB-A742-D163187C2A01}" type="datetimeFigureOut">
              <a:rPr lang="ja-JP" altLang="en-US"/>
              <a:pPr>
                <a:defRPr/>
              </a:pPr>
              <a:t>2014/6/23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fld id="{A2B92CC7-CEA4-4A04-9330-11773C4454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988298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fld id="{88B7EF72-2665-40FB-A742-D163187C2A01}" type="datetimeFigureOut">
              <a:rPr lang="ja-JP" altLang="en-US"/>
              <a:pPr>
                <a:defRPr/>
              </a:pPr>
              <a:t>2014/6/23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fld id="{55CA22E3-CBCB-4C6D-87D0-98303B3942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097487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fld id="{88B7EF72-2665-40FB-A742-D163187C2A01}" type="datetimeFigureOut">
              <a:rPr lang="ja-JP" altLang="en-US"/>
              <a:pPr>
                <a:defRPr/>
              </a:pPr>
              <a:t>2014/6/23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itchFamily="34" charset="0"/>
                <a:ea typeface="Arial Unicode MS" pitchFamily="50" charset="-128"/>
              </a:defRPr>
            </a:lvl1pPr>
          </a:lstStyle>
          <a:p>
            <a:pPr>
              <a:defRPr/>
            </a:pPr>
            <a:fld id="{BBF67649-7DBC-405F-BC4C-7C7E74C3B6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0963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EF72-2665-40FB-A742-D163187C2A01}" type="datetimeFigureOut">
              <a:rPr kumimoji="1" lang="ja-JP" altLang="en-US" smtClean="0"/>
              <a:pPr/>
              <a:t>2014/6/23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78274-FABE-481D-AB8B-4538EDEC06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EF72-2665-40FB-A742-D163187C2A01}" type="datetimeFigureOut">
              <a:rPr kumimoji="1" lang="ja-JP" altLang="en-US" smtClean="0"/>
              <a:pPr/>
              <a:t>2014/6/23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78274-FABE-481D-AB8B-4538EDEC06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EF72-2665-40FB-A742-D163187C2A01}" type="datetimeFigureOut">
              <a:rPr kumimoji="1" lang="ja-JP" altLang="en-US" smtClean="0"/>
              <a:pPr/>
              <a:t>2014/6/23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78274-FABE-481D-AB8B-4538EDEC06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EF72-2665-40FB-A742-D163187C2A01}" type="datetimeFigureOut">
              <a:rPr kumimoji="1" lang="ja-JP" altLang="en-US" smtClean="0"/>
              <a:pPr/>
              <a:t>2014/6/23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78274-FABE-481D-AB8B-4538EDEC06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EF72-2665-40FB-A742-D163187C2A01}" type="datetimeFigureOut">
              <a:rPr kumimoji="1" lang="ja-JP" altLang="en-US" smtClean="0"/>
              <a:pPr/>
              <a:t>2014/6/23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78274-FABE-481D-AB8B-4538EDEC06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EF72-2665-40FB-A742-D163187C2A01}" type="datetimeFigureOut">
              <a:rPr kumimoji="1" lang="ja-JP" altLang="en-US" smtClean="0"/>
              <a:pPr/>
              <a:t>2014/6/23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78274-FABE-481D-AB8B-4538EDEC06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32" y="0"/>
            <a:ext cx="9072594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ー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B7EF72-2665-40FB-A742-D163187C2A01}" type="datetimeFigureOut">
              <a:rPr kumimoji="1" lang="ja-JP" altLang="en-US" smtClean="0"/>
              <a:pPr/>
              <a:t>2014/6/23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5D78274-FABE-481D-AB8B-4538EDEC06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sz="2800">
              <a:solidFill>
                <a:prstClr val="white"/>
              </a:solidFill>
            </a:endParaRPr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0" y="0"/>
            <a:ext cx="9072563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sz="2800">
              <a:solidFill>
                <a:prstClr val="black"/>
              </a:solidFill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  <a:latin typeface="Arial Black" pitchFamily="34" charset="0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5" name="タイトル プレースホルダー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2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5001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49"/>
                </a:solidFill>
                <a:latin typeface="Arial Black" pitchFamily="34" charset="0"/>
                <a:ea typeface="Arial Unicode MS" pitchFamily="50" charset="-128"/>
                <a:cs typeface="Arial Unicode MS" pitchFamily="50" charset="-128"/>
              </a:rPr>
              <a:t>                   </a:t>
            </a:r>
            <a:r>
              <a:rPr lang="ja-JP" altLang="en-US">
                <a:solidFill>
                  <a:srgbClr val="000049"/>
                </a:solidFill>
                <a:latin typeface="Arial Black" pitchFamily="34" charset="0"/>
                <a:ea typeface="Arial Unicode MS" pitchFamily="50" charset="-128"/>
                <a:cs typeface="Arial Unicode MS" pitchFamily="50" charset="-128"/>
              </a:rPr>
              <a:t>　　　　　　　　　　                                                                                         </a:t>
            </a:r>
            <a:fld id="{1E349CDF-900B-4D81-ABE7-D27BFF3E569B}" type="slidenum">
              <a:rPr lang="ja-JP" altLang="en-US">
                <a:solidFill>
                  <a:srgbClr val="FFCC99"/>
                </a:solidFill>
                <a:latin typeface="Arial Black" pitchFamily="34" charset="0"/>
                <a:ea typeface="Arial Unicode MS" pitchFamily="50" charset="-128"/>
                <a:cs typeface="Arial Unicode MS" pitchFamily="5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FFCC99"/>
              </a:solidFill>
              <a:latin typeface="Arial Black" pitchFamily="34" charset="0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49"/>
              </a:solidFill>
              <a:latin typeface="Arial Black" pitchFamily="34" charset="0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6CAC25-0698-493A-A0B7-2168AF7DA689}" type="slidenum">
              <a:rPr lang="ja-JP" altLang="en-US">
                <a:solidFill>
                  <a:srgbClr val="000049"/>
                </a:solidFill>
                <a:latin typeface="Arial Black" pitchFamily="34" charset="0"/>
                <a:ea typeface="Arial Unicode MS" pitchFamily="50" charset="-128"/>
                <a:cs typeface="Arial Unicode MS" pitchFamily="5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 dirty="0">
              <a:solidFill>
                <a:srgbClr val="000049"/>
              </a:solidFill>
              <a:latin typeface="Arial Black" pitchFamily="34" charset="0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66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pull dir="d"/>
  </p:transition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26285"/>
        </a:buClr>
        <a:buSzPct val="60000"/>
        <a:buFont typeface="Wingdings" pitchFamily="2" charset="2"/>
        <a:buChar char="u"/>
        <a:defRPr kumimoji="1"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98995"/>
        </a:buClr>
        <a:buSzPct val="55000"/>
        <a:buFont typeface="Wingdings" pitchFamily="2" charset="2"/>
        <a:buChar char="u"/>
        <a:defRPr kumimoji="1" sz="28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06351"/>
        </a:buClr>
        <a:buSzPct val="55000"/>
        <a:buFont typeface="Wingdings" pitchFamily="2" charset="2"/>
        <a:buChar char="u"/>
        <a:defRPr kumimoji="1" sz="24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08B7E"/>
        </a:buClr>
        <a:buSzPct val="50000"/>
        <a:buFont typeface="Wingdings" pitchFamily="2" charset="2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B8B69"/>
        </a:buClr>
        <a:buSzPct val="45000"/>
        <a:buFont typeface="Wingdings" pitchFamily="2" charset="2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7171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88B7EF72-2665-40FB-A742-D163187C2A01}" type="datetimeFigureOut">
              <a:rPr lang="ja-JP" altLang="en-US">
                <a:cs typeface="Arial Unicode MS" pitchFamily="50" charset="-128"/>
              </a:rPr>
              <a:pPr>
                <a:defRPr/>
              </a:pPr>
              <a:t>2014/6/23</a:t>
            </a:fld>
            <a:endParaRPr lang="ja-JP" altLang="en-US">
              <a:cs typeface="Arial Unicode MS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>
              <a:cs typeface="Arial Unicode MS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0F207144-786D-4C1F-9BF4-0F297A354CFA}" type="slidenum">
              <a:rPr lang="ja-JP" altLang="en-US">
                <a:cs typeface="Arial Unicode MS" pitchFamily="50" charset="-128"/>
              </a:rPr>
              <a:pPr>
                <a:defRPr/>
              </a:pPr>
              <a:t>‹#›</a:t>
            </a:fld>
            <a:endParaRPr lang="ja-JP" altLang="en-US"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131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20.wmf"/><Relationship Id="rId7" Type="http://schemas.openxmlformats.org/officeDocument/2006/relationships/hyperlink" Target="http://www.iskme.org/" TargetMode="External"/><Relationship Id="rId12" Type="http://schemas.openxmlformats.org/officeDocument/2006/relationships/image" Target="../media/image3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1.png"/><Relationship Id="rId11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34.jpeg"/><Relationship Id="rId4" Type="http://schemas.openxmlformats.org/officeDocument/2006/relationships/image" Target="../media/image31.pn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4.jpeg"/><Relationship Id="rId18" Type="http://schemas.openxmlformats.org/officeDocument/2006/relationships/image" Target="../media/image19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hyperlink" Target="http://www.iskme.org/" TargetMode="External"/><Relationship Id="rId17" Type="http://schemas.openxmlformats.org/officeDocument/2006/relationships/image" Target="../media/image18.jpeg"/><Relationship Id="rId2" Type="http://schemas.openxmlformats.org/officeDocument/2006/relationships/image" Target="../media/image4.pn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5" Type="http://schemas.openxmlformats.org/officeDocument/2006/relationships/image" Target="../media/image16.jpeg"/><Relationship Id="rId10" Type="http://schemas.openxmlformats.org/officeDocument/2006/relationships/image" Target="../media/image12.png"/><Relationship Id="rId19" Type="http://schemas.openxmlformats.org/officeDocument/2006/relationships/image" Target="../media/image20.wmf"/><Relationship Id="rId4" Type="http://schemas.openxmlformats.org/officeDocument/2006/relationships/image" Target="../media/image6.jpeg"/><Relationship Id="rId9" Type="http://schemas.openxmlformats.org/officeDocument/2006/relationships/image" Target="../media/image11.png"/><Relationship Id="rId1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26.png"/><Relationship Id="rId18" Type="http://schemas.openxmlformats.org/officeDocument/2006/relationships/image" Target="../media/image28.jpeg"/><Relationship Id="rId3" Type="http://schemas.openxmlformats.org/officeDocument/2006/relationships/image" Target="../media/image4.png"/><Relationship Id="rId21" Type="http://schemas.openxmlformats.org/officeDocument/2006/relationships/image" Target="../media/image30.jpeg"/><Relationship Id="rId7" Type="http://schemas.openxmlformats.org/officeDocument/2006/relationships/image" Target="../media/image22.png"/><Relationship Id="rId12" Type="http://schemas.openxmlformats.org/officeDocument/2006/relationships/image" Target="../media/image12.png"/><Relationship Id="rId17" Type="http://schemas.openxmlformats.org/officeDocument/2006/relationships/image" Target="../media/image15.jpeg"/><Relationship Id="rId2" Type="http://schemas.openxmlformats.org/officeDocument/2006/relationships/image" Target="../media/image5.png"/><Relationship Id="rId16" Type="http://schemas.openxmlformats.org/officeDocument/2006/relationships/image" Target="../media/image27.jpeg"/><Relationship Id="rId20" Type="http://schemas.openxmlformats.org/officeDocument/2006/relationships/image" Target="../media/image29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11" Type="http://schemas.openxmlformats.org/officeDocument/2006/relationships/image" Target="../media/image25.png"/><Relationship Id="rId5" Type="http://schemas.openxmlformats.org/officeDocument/2006/relationships/image" Target="../media/image7.png"/><Relationship Id="rId15" Type="http://schemas.openxmlformats.org/officeDocument/2006/relationships/hyperlink" Target="http://www.iskme.org/" TargetMode="External"/><Relationship Id="rId10" Type="http://schemas.openxmlformats.org/officeDocument/2006/relationships/image" Target="../media/image24.jpeg"/><Relationship Id="rId19" Type="http://schemas.openxmlformats.org/officeDocument/2006/relationships/image" Target="../media/image17.jpeg"/><Relationship Id="rId4" Type="http://schemas.openxmlformats.org/officeDocument/2006/relationships/image" Target="../media/image21.jpeg"/><Relationship Id="rId9" Type="http://schemas.openxmlformats.org/officeDocument/2006/relationships/image" Target="../media/image9.png"/><Relationship Id="rId14" Type="http://schemas.openxmlformats.org/officeDocument/2006/relationships/image" Target="../media/image13.jpeg"/><Relationship Id="rId22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GLOBE </a:t>
            </a:r>
            <a:r>
              <a:rPr kumimoji="1" lang="en-US" altLang="ja-JP" dirty="0" err="1" smtClean="0"/>
              <a:t>referatory</a:t>
            </a:r>
            <a:r>
              <a:rPr kumimoji="1" lang="en-US" altLang="ja-JP" dirty="0" smtClean="0"/>
              <a:t> in Japan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j-lt"/>
              </a:rPr>
              <a:t>Tsuneo YAMADA</a:t>
            </a:r>
          </a:p>
          <a:p>
            <a:r>
              <a:rPr lang="en-US" altLang="ja-JP" dirty="0" smtClean="0">
                <a:latin typeface="+mj-lt"/>
              </a:rPr>
              <a:t>The Open University of Japan</a:t>
            </a:r>
            <a:endParaRPr kumimoji="1" lang="ja-JP" altLang="en-US" dirty="0">
              <a:latin typeface="+mj-lt"/>
            </a:endParaRPr>
          </a:p>
        </p:txBody>
      </p:sp>
      <p:pic>
        <p:nvPicPr>
          <p:cNvPr id="6" name="Picture 5" descr="CC-BY-NC-S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237312"/>
            <a:ext cx="1117460" cy="39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88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600" dirty="0"/>
              <a:t>New metadata </a:t>
            </a:r>
            <a:r>
              <a:rPr lang="en-US" altLang="ja-JP" sz="3600" dirty="0" smtClean="0"/>
              <a:t>repository</a:t>
            </a:r>
            <a:br>
              <a:rPr lang="en-US" altLang="ja-JP" sz="3600" dirty="0" smtClean="0"/>
            </a:br>
            <a:r>
              <a:rPr lang="en-US" altLang="ja-JP" sz="3600" dirty="0" smtClean="0"/>
              <a:t>(from April </a:t>
            </a:r>
            <a:r>
              <a:rPr lang="ja-JP" altLang="ja-JP" sz="3600" dirty="0"/>
              <a:t>1</a:t>
            </a:r>
            <a:r>
              <a:rPr lang="ja-JP" altLang="ja-JP" sz="3600" baseline="30000" dirty="0"/>
              <a:t>st</a:t>
            </a:r>
            <a:r>
              <a:rPr lang="ja-JP" altLang="ja-JP" sz="3600" dirty="0"/>
              <a:t>, </a:t>
            </a:r>
            <a:r>
              <a:rPr lang="ja-JP" altLang="ja-JP" sz="3600" dirty="0" smtClean="0"/>
              <a:t>201</a:t>
            </a:r>
            <a:r>
              <a:rPr lang="en-US" altLang="ja-JP" sz="3600" dirty="0" smtClean="0"/>
              <a:t>4)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81128"/>
          </a:xfrm>
        </p:spPr>
        <p:txBody>
          <a:bodyPr>
            <a:normAutofit/>
          </a:bodyPr>
          <a:lstStyle/>
          <a:p>
            <a:r>
              <a:rPr lang="ja-JP" altLang="ja-JP" dirty="0">
                <a:latin typeface="+mj-lt"/>
              </a:rPr>
              <a:t>OUJ (CODE) Name: Center for Open and Distance Education, the Open University of Japan </a:t>
            </a:r>
          </a:p>
          <a:p>
            <a:r>
              <a:rPr lang="ja-JP" altLang="ja-JP" dirty="0">
                <a:latin typeface="+mj-lt"/>
              </a:rPr>
              <a:t>Website: http://www.ouj.ac.jp/eng/ </a:t>
            </a:r>
          </a:p>
          <a:p>
            <a:r>
              <a:rPr lang="ja-JP" altLang="ja-JP" dirty="0" smtClean="0">
                <a:latin typeface="+mj-lt"/>
              </a:rPr>
              <a:t>SQI Service: [</a:t>
            </a:r>
            <a:r>
              <a:rPr lang="en-US" altLang="ja-JP" dirty="0" smtClean="0">
                <a:latin typeface="+mj-lt"/>
              </a:rPr>
              <a:t>C</a:t>
            </a:r>
            <a:r>
              <a:rPr lang="ja-JP" altLang="ja-JP" dirty="0" smtClean="0">
                <a:latin typeface="+mj-lt"/>
              </a:rPr>
              <a:t>losed on May 1</a:t>
            </a:r>
            <a:r>
              <a:rPr lang="ja-JP" altLang="ja-JP" baseline="30000" dirty="0" smtClean="0">
                <a:latin typeface="+mj-lt"/>
              </a:rPr>
              <a:t>st</a:t>
            </a:r>
            <a:r>
              <a:rPr lang="ja-JP" altLang="ja-JP" dirty="0" smtClean="0">
                <a:latin typeface="+mj-lt"/>
              </a:rPr>
              <a:t>, 2013]</a:t>
            </a:r>
          </a:p>
          <a:p>
            <a:r>
              <a:rPr lang="ja-JP" altLang="ja-JP" dirty="0" smtClean="0">
                <a:latin typeface="+mj-lt"/>
              </a:rPr>
              <a:t>OAI </a:t>
            </a:r>
            <a:r>
              <a:rPr lang="ja-JP" altLang="ja-JP" dirty="0">
                <a:latin typeface="+mj-lt"/>
              </a:rPr>
              <a:t>Service</a:t>
            </a:r>
            <a:r>
              <a:rPr lang="ja-JP" altLang="ja-JP" dirty="0" smtClean="0">
                <a:latin typeface="+mj-lt"/>
              </a:rPr>
              <a:t>:</a:t>
            </a:r>
            <a:endParaRPr lang="ja-JP" altLang="ja-JP" dirty="0">
              <a:latin typeface="+mj-lt"/>
            </a:endParaRPr>
          </a:p>
          <a:p>
            <a:pPr lvl="1"/>
            <a:r>
              <a:rPr lang="ja-JP" altLang="ja-JP" dirty="0">
                <a:latin typeface="+mj-lt"/>
              </a:rPr>
              <a:t>Service URL: </a:t>
            </a:r>
            <a:r>
              <a:rPr lang="en-US" altLang="ja-JP" dirty="0" smtClean="0">
                <a:latin typeface="+mj-lt"/>
              </a:rPr>
              <a:t>http</a:t>
            </a:r>
            <a:r>
              <a:rPr lang="en-US" altLang="ja-JP" dirty="0">
                <a:latin typeface="+mj-lt"/>
              </a:rPr>
              <a:t>://globereferatory.ouj.ac.jp/oai </a:t>
            </a:r>
            <a:endParaRPr lang="en-US" altLang="ja-JP" dirty="0" smtClean="0">
              <a:latin typeface="+mj-lt"/>
            </a:endParaRPr>
          </a:p>
          <a:p>
            <a:pPr lvl="1"/>
            <a:r>
              <a:rPr lang="en-US" altLang="ja-JP" dirty="0" err="1">
                <a:latin typeface="+mj-lt"/>
              </a:rPr>
              <a:t>metadataPrefix</a:t>
            </a:r>
            <a:r>
              <a:rPr lang="en-US" altLang="ja-JP" dirty="0">
                <a:latin typeface="+mj-lt"/>
              </a:rPr>
              <a:t>: </a:t>
            </a:r>
            <a:r>
              <a:rPr lang="en-US" altLang="ja-JP" dirty="0" err="1">
                <a:latin typeface="+mj-lt"/>
              </a:rPr>
              <a:t>oai_lom</a:t>
            </a:r>
            <a:endParaRPr lang="ja-JP" altLang="ja-JP" dirty="0">
              <a:latin typeface="+mj-lt"/>
            </a:endParaRPr>
          </a:p>
          <a:p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285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2211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ja-JP" dirty="0">
                <a:effectLst/>
              </a:rPr>
              <a:t>The Metadata Database System</a:t>
            </a:r>
            <a:endParaRPr lang="ja-JP" altLang="en-US" dirty="0"/>
          </a:p>
        </p:txBody>
      </p:sp>
      <p:sp>
        <p:nvSpPr>
          <p:cNvPr id="133123" name="日付プレースホルダー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Char char="u"/>
              <a:defRPr kumimoji="1" sz="32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898995"/>
              </a:buClr>
              <a:buSzPct val="55000"/>
              <a:buFont typeface="Wingdings" pitchFamily="2" charset="2"/>
              <a:buChar char="u"/>
              <a:defRPr kumimoji="1" sz="28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06351"/>
              </a:buClr>
              <a:buSzPct val="55000"/>
              <a:buFont typeface="Wingdings" pitchFamily="2" charset="2"/>
              <a:buChar char="u"/>
              <a:defRPr kumimoji="1" sz="24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08B7E"/>
              </a:buClr>
              <a:buSzPct val="50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200" smtClean="0">
                <a:solidFill>
                  <a:srgbClr val="000049"/>
                </a:solidFill>
                <a:latin typeface="Arial Black" pitchFamily="34" charset="0"/>
                <a:ea typeface="Arial Unicode MS" pitchFamily="50" charset="-128"/>
              </a:rPr>
              <a:t>                   </a:t>
            </a:r>
            <a:r>
              <a:rPr kumimoji="0" lang="ja-JP" altLang="en-US" sz="1200" smtClean="0">
                <a:solidFill>
                  <a:srgbClr val="000049"/>
                </a:solidFill>
                <a:latin typeface="Arial Black" pitchFamily="34" charset="0"/>
                <a:ea typeface="Arial Unicode MS" pitchFamily="50" charset="-128"/>
              </a:rPr>
              <a:t>　　　　　　　　　　                                                                                         </a:t>
            </a:r>
            <a:fld id="{E4CC222C-65CC-4DA1-9C43-D20A79D3A341}" type="slidenum">
              <a:rPr kumimoji="0" lang="ja-JP" altLang="en-US" sz="1200" smtClean="0">
                <a:solidFill>
                  <a:srgbClr val="FFCC99"/>
                </a:solidFill>
                <a:latin typeface="Arial Black" pitchFamily="34" charset="0"/>
                <a:ea typeface="Arial Unicode MS" pitchFamily="50" charset="-128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ja-JP" altLang="en-US" sz="1200" smtClean="0">
              <a:solidFill>
                <a:srgbClr val="FFCC99"/>
              </a:solidFill>
              <a:latin typeface="Arial Black" pitchFamily="34" charset="0"/>
              <a:ea typeface="Arial Unicode MS" pitchFamily="50" charset="-128"/>
            </a:endParaRPr>
          </a:p>
        </p:txBody>
      </p:sp>
      <p:pic>
        <p:nvPicPr>
          <p:cNvPr id="133124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052513"/>
            <a:ext cx="7343775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8234445"/>
      </p:ext>
    </p:extLst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68413"/>
            <a:ext cx="8656638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47" name="テキスト ボックス 1"/>
          <p:cNvSpPr txBox="1">
            <a:spLocks noChangeArrowheads="1"/>
          </p:cNvSpPr>
          <p:nvPr/>
        </p:nvSpPr>
        <p:spPr bwMode="auto">
          <a:xfrm>
            <a:off x="1603375" y="450850"/>
            <a:ext cx="59515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homepage for Japanese new system</a:t>
            </a:r>
            <a:endParaRPr lang="ja-JP" altLang="en-US" sz="2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9565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角丸四角形 26"/>
          <p:cNvSpPr/>
          <p:nvPr/>
        </p:nvSpPr>
        <p:spPr>
          <a:xfrm>
            <a:off x="7092950" y="1052513"/>
            <a:ext cx="1966913" cy="52562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76213" y="1052513"/>
            <a:ext cx="4611687" cy="52562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627313" y="2012950"/>
            <a:ext cx="1981200" cy="2066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5173" name="日付プレースホルダ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smtClean="0">
                <a:solidFill>
                  <a:srgbClr val="898989"/>
                </a:solidFill>
                <a:latin typeface="Arial Black" pitchFamily="34" charset="0"/>
                <a:ea typeface="Arial Unicode MS" pitchFamily="50" charset="-128"/>
              </a:rPr>
              <a:t>                   </a:t>
            </a:r>
            <a:r>
              <a:rPr lang="ja-JP" altLang="en-US" sz="1200" smtClean="0">
                <a:solidFill>
                  <a:srgbClr val="898989"/>
                </a:solidFill>
                <a:latin typeface="Arial Black" pitchFamily="34" charset="0"/>
                <a:ea typeface="Arial Unicode MS" pitchFamily="50" charset="-128"/>
              </a:rPr>
              <a:t>　　　　　　　　　　                                                                                         </a:t>
            </a:r>
            <a:fld id="{09C31CCB-AC99-4176-8815-92ABC9BEF19F}" type="slidenum">
              <a:rPr lang="ja-JP" altLang="en-US" sz="1200" smtClean="0">
                <a:solidFill>
                  <a:srgbClr val="FFCC99"/>
                </a:solidFill>
                <a:latin typeface="Arial Black" pitchFamily="34" charset="0"/>
                <a:ea typeface="Arial Unicode MS" pitchFamily="50" charset="-128"/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ja-JP" altLang="en-US" sz="1200" smtClean="0">
              <a:solidFill>
                <a:srgbClr val="FFCC99"/>
              </a:solidFill>
              <a:latin typeface="Arial Black" pitchFamily="34" charset="0"/>
              <a:ea typeface="Arial Unicode MS" pitchFamily="50" charset="-128"/>
            </a:endParaRPr>
          </a:p>
        </p:txBody>
      </p:sp>
      <p:sp>
        <p:nvSpPr>
          <p:cNvPr id="27651" name="正方形/長方形 2"/>
          <p:cNvSpPr>
            <a:spLocks noChangeArrowheads="1"/>
          </p:cNvSpPr>
          <p:nvPr/>
        </p:nvSpPr>
        <p:spPr bwMode="auto">
          <a:xfrm>
            <a:off x="468313" y="260350"/>
            <a:ext cx="8278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pitchFamily="50" charset="-128"/>
              </a:rPr>
              <a:t>OER Asia Federated  Repositories: Concept</a:t>
            </a:r>
            <a:endParaRPr lang="ja-JP" alt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 Unicode MS" pitchFamily="50" charset="-128"/>
            </a:endParaRPr>
          </a:p>
        </p:txBody>
      </p:sp>
      <p:pic>
        <p:nvPicPr>
          <p:cNvPr id="135175" name="Picture 2" descr="concept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0200" y="1262063"/>
            <a:ext cx="884238" cy="9715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176" name="Picture 12" descr="C:\Users\yamatune8\AppData\Local\Microsoft\Windows\Temporary Internet Files\Content.IE5\FRUQCUOC\MC9000790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000" y="4187825"/>
            <a:ext cx="915988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177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1266825"/>
            <a:ext cx="841375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3067050" y="2224088"/>
            <a:ext cx="1198563" cy="646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dirty="0">
                <a:solidFill>
                  <a:prstClr val="black"/>
                </a:solidFill>
                <a:cs typeface="Arial Unicode MS" pitchFamily="50" charset="-128"/>
              </a:rPr>
              <a:t>Central</a:t>
            </a:r>
          </a:p>
          <a:p>
            <a:pPr algn="ctr">
              <a:defRPr/>
            </a:pPr>
            <a:r>
              <a:rPr lang="en-US" altLang="ja-JP" dirty="0">
                <a:solidFill>
                  <a:prstClr val="black"/>
                </a:solidFill>
                <a:cs typeface="Arial Unicode MS" pitchFamily="50" charset="-128"/>
              </a:rPr>
              <a:t> repository</a:t>
            </a:r>
            <a:endParaRPr lang="ja-JP" altLang="en-US" dirty="0">
              <a:solidFill>
                <a:prstClr val="black"/>
              </a:solidFill>
              <a:cs typeface="Arial Unicode MS" pitchFamily="50" charset="-128"/>
            </a:endParaRPr>
          </a:p>
        </p:txBody>
      </p:sp>
      <p:cxnSp>
        <p:nvCxnSpPr>
          <p:cNvPr id="84" name="直線矢印コネクタ 83"/>
          <p:cNvCxnSpPr/>
          <p:nvPr/>
        </p:nvCxnSpPr>
        <p:spPr>
          <a:xfrm flipV="1">
            <a:off x="2760663" y="2386013"/>
            <a:ext cx="1030287" cy="6111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矢印コネクタ 114"/>
          <p:cNvCxnSpPr/>
          <p:nvPr/>
        </p:nvCxnSpPr>
        <p:spPr>
          <a:xfrm flipV="1">
            <a:off x="1258888" y="3609975"/>
            <a:ext cx="452437" cy="2381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5181" name="Picture 4" descr="logo_bleu_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2375" y="2481263"/>
            <a:ext cx="817563" cy="565150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5182" name="Picture 12" descr="C:\Users\yamatune8\AppData\Local\Microsoft\Windows\Temporary Internet Files\Content.IE5\FRUQCUOC\MC9000790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213" y="3609975"/>
            <a:ext cx="91757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183" name="Picture 12" descr="C:\Users\yamatune8\AppData\Local\Microsoft\Windows\Temporary Internet Files\Content.IE5\FRUQCUOC\MC9000790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8713" y="4745038"/>
            <a:ext cx="9159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184" name="Picture 12" descr="C:\Users\yamatune8\AppData\Local\Microsoft\Windows\Temporary Internet Files\Content.IE5\FRUQCUOC\MC9000790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1325" y="5037138"/>
            <a:ext cx="91598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185" name="Picture 12" descr="C:\Users\yamatune8\AppData\Local\Microsoft\Windows\Temporary Internet Files\Content.IE5\FRUQCUOC\MC9000790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2838" y="5441950"/>
            <a:ext cx="9159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186" name="テキスト ボックス 5"/>
          <p:cNvSpPr txBox="1">
            <a:spLocks noChangeArrowheads="1"/>
          </p:cNvSpPr>
          <p:nvPr/>
        </p:nvSpPr>
        <p:spPr bwMode="auto">
          <a:xfrm>
            <a:off x="1679575" y="2316163"/>
            <a:ext cx="1319213" cy="12017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OAI-PMH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Harvesting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Service and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Target</a:t>
            </a:r>
          </a:p>
        </p:txBody>
      </p:sp>
      <p:sp>
        <p:nvSpPr>
          <p:cNvPr id="135187" name="テキスト ボックス 6"/>
          <p:cNvSpPr txBox="1">
            <a:spLocks noChangeArrowheads="1"/>
          </p:cNvSpPr>
          <p:nvPr/>
        </p:nvSpPr>
        <p:spPr bwMode="auto">
          <a:xfrm>
            <a:off x="2325688" y="1347788"/>
            <a:ext cx="2559050" cy="3698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AAOU member volunteer</a:t>
            </a:r>
          </a:p>
        </p:txBody>
      </p:sp>
      <p:cxnSp>
        <p:nvCxnSpPr>
          <p:cNvPr id="47" name="直線矢印コネクタ 46"/>
          <p:cNvCxnSpPr/>
          <p:nvPr/>
        </p:nvCxnSpPr>
        <p:spPr>
          <a:xfrm flipV="1">
            <a:off x="1597025" y="3609975"/>
            <a:ext cx="392113" cy="7381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V="1">
            <a:off x="2078038" y="3609975"/>
            <a:ext cx="131762" cy="12287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H="1" flipV="1">
            <a:off x="2484438" y="3609975"/>
            <a:ext cx="125412" cy="14271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H="1" flipV="1">
            <a:off x="2760663" y="3590925"/>
            <a:ext cx="246062" cy="17668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192" name="テキスト ボックス 55"/>
          <p:cNvSpPr txBox="1">
            <a:spLocks noChangeArrowheads="1"/>
          </p:cNvSpPr>
          <p:nvPr/>
        </p:nvSpPr>
        <p:spPr bwMode="auto">
          <a:xfrm>
            <a:off x="4438650" y="2016125"/>
            <a:ext cx="1133475" cy="12001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OAI-PMH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Target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for GLOBE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Harvester</a:t>
            </a:r>
          </a:p>
        </p:txBody>
      </p:sp>
      <p:sp>
        <p:nvSpPr>
          <p:cNvPr id="135193" name="テキスト ボックス 56"/>
          <p:cNvSpPr txBox="1">
            <a:spLocks noChangeArrowheads="1"/>
          </p:cNvSpPr>
          <p:nvPr/>
        </p:nvSpPr>
        <p:spPr bwMode="auto">
          <a:xfrm>
            <a:off x="6327775" y="2055813"/>
            <a:ext cx="1181100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OAI-PMH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Harvesters</a:t>
            </a:r>
          </a:p>
        </p:txBody>
      </p:sp>
      <p:sp>
        <p:nvSpPr>
          <p:cNvPr id="135194" name="テキスト ボックス 60"/>
          <p:cNvSpPr txBox="1">
            <a:spLocks noChangeArrowheads="1"/>
          </p:cNvSpPr>
          <p:nvPr/>
        </p:nvSpPr>
        <p:spPr bwMode="auto">
          <a:xfrm>
            <a:off x="4468813" y="3387725"/>
            <a:ext cx="1103312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OAI-PMH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Harvester</a:t>
            </a:r>
          </a:p>
        </p:txBody>
      </p:sp>
      <p:sp>
        <p:nvSpPr>
          <p:cNvPr id="135195" name="テキスト ボックス 65"/>
          <p:cNvSpPr txBox="1">
            <a:spLocks noChangeArrowheads="1"/>
          </p:cNvSpPr>
          <p:nvPr/>
        </p:nvSpPr>
        <p:spPr bwMode="auto">
          <a:xfrm>
            <a:off x="6327775" y="2892425"/>
            <a:ext cx="1131888" cy="12001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OAI-PMH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Targets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for GLOBE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members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5657850" y="2430463"/>
            <a:ext cx="4984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5657850" y="3695700"/>
            <a:ext cx="4984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198" name="テキスト ボックス 79"/>
          <p:cNvSpPr txBox="1">
            <a:spLocks noChangeArrowheads="1"/>
          </p:cNvSpPr>
          <p:nvPr/>
        </p:nvSpPr>
        <p:spPr bwMode="auto">
          <a:xfrm>
            <a:off x="4948238" y="1520825"/>
            <a:ext cx="1868487" cy="36988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GLOBE Harvesting</a:t>
            </a:r>
          </a:p>
        </p:txBody>
      </p:sp>
      <p:sp>
        <p:nvSpPr>
          <p:cNvPr id="135199" name="テキスト ボックス 84"/>
          <p:cNvSpPr txBox="1">
            <a:spLocks noChangeArrowheads="1"/>
          </p:cNvSpPr>
          <p:nvPr/>
        </p:nvSpPr>
        <p:spPr bwMode="auto">
          <a:xfrm>
            <a:off x="1849438" y="4294188"/>
            <a:ext cx="2068512" cy="369887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OER Asia Harvesting</a:t>
            </a:r>
          </a:p>
        </p:txBody>
      </p:sp>
      <p:pic>
        <p:nvPicPr>
          <p:cNvPr id="135200" name="Picture 14" descr="EUNlogo_jikasei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3175" y="3609975"/>
            <a:ext cx="121126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201" name="Picture 23" descr="C:\Users\yamatune7\fromYT6\週末フォルダ\globe\images\ISKMElogo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85188" y="2682875"/>
            <a:ext cx="44132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202" name="Picture 13" descr="LACRO_jikasei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8875" y="3314700"/>
            <a:ext cx="144621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203" name="テキスト ボックス 27"/>
          <p:cNvSpPr txBox="1">
            <a:spLocks noChangeArrowheads="1"/>
          </p:cNvSpPr>
          <p:nvPr/>
        </p:nvSpPr>
        <p:spPr bwMode="auto">
          <a:xfrm>
            <a:off x="7437438" y="5649913"/>
            <a:ext cx="1427162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400" b="1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GLOBEreferatory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400" b="1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@Japan (OUJ)</a:t>
            </a:r>
            <a:endParaRPr lang="ja-JP" altLang="en-US" sz="1400" b="1" smtClean="0">
              <a:solidFill>
                <a:srgbClr val="000000"/>
              </a:solidFill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35204" name="テキスト ボックス 3"/>
          <p:cNvSpPr txBox="1">
            <a:spLocks noChangeArrowheads="1"/>
          </p:cNvSpPr>
          <p:nvPr/>
        </p:nvSpPr>
        <p:spPr bwMode="auto">
          <a:xfrm>
            <a:off x="1185863" y="6457950"/>
            <a:ext cx="2722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AAOU member universities</a:t>
            </a:r>
            <a:endParaRPr lang="ja-JP" altLang="en-US" sz="1800" smtClean="0">
              <a:solidFill>
                <a:srgbClr val="000000"/>
              </a:solidFill>
              <a:ea typeface="Arial Unicode MS" pitchFamily="50" charset="-128"/>
              <a:cs typeface="Arial Unicode MS" pitchFamily="50" charset="-128"/>
            </a:endParaRPr>
          </a:p>
        </p:txBody>
      </p:sp>
      <p:pic>
        <p:nvPicPr>
          <p:cNvPr id="135205" name="Picture 3" descr="logo-MERLOT-website-150-sm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4600" y="4745038"/>
            <a:ext cx="107315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206" name="Picture 5" descr="LORNET_log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3175" y="5208588"/>
            <a:ext cx="1055688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207" name="図 34" descr="OERafrica_logo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4250" y="4224338"/>
            <a:ext cx="162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812897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35280" cy="113813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 smtClean="0"/>
              <a:t>OUJ: Identity</a:t>
            </a:r>
            <a:endParaRPr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850" y="1412875"/>
            <a:ext cx="8712200" cy="52562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altLang="ja-JP" sz="2800" b="1" dirty="0" smtClean="0">
                <a:latin typeface="+mj-lt"/>
              </a:rPr>
              <a:t>Semi-governmental </a:t>
            </a:r>
            <a:r>
              <a:rPr lang="en-US" altLang="ja-JP" sz="2800" dirty="0" smtClean="0">
                <a:latin typeface="+mj-lt"/>
              </a:rPr>
              <a:t>institution</a:t>
            </a:r>
            <a:endParaRPr lang="en-US" altLang="ja-JP" sz="2800" b="1" dirty="0" smtClean="0">
              <a:latin typeface="+mj-l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altLang="ja-JP" sz="2800" dirty="0">
                <a:latin typeface="+mj-lt"/>
              </a:rPr>
              <a:t>National center to promote </a:t>
            </a:r>
            <a:r>
              <a:rPr lang="en-US" altLang="ja-JP" sz="2800" b="1" dirty="0">
                <a:latin typeface="+mj-lt"/>
              </a:rPr>
              <a:t>Open Education</a:t>
            </a:r>
            <a:r>
              <a:rPr lang="en-US" altLang="ja-JP" sz="2800" dirty="0">
                <a:latin typeface="+mj-lt"/>
              </a:rPr>
              <a:t> and </a:t>
            </a:r>
            <a:r>
              <a:rPr lang="en-US" altLang="ja-JP" sz="2800" b="1" dirty="0">
                <a:latin typeface="+mj-lt"/>
              </a:rPr>
              <a:t>Lifelong Learning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en-US" altLang="ja-JP" sz="2800" b="1" dirty="0">
                <a:latin typeface="+mj-lt"/>
              </a:rPr>
              <a:t>     </a:t>
            </a:r>
            <a:r>
              <a:rPr lang="en-US" altLang="ja-JP" sz="2800" b="1" dirty="0">
                <a:solidFill>
                  <a:srgbClr val="FF0000"/>
                </a:solidFill>
                <a:latin typeface="+mj-lt"/>
              </a:rPr>
              <a:t>“Everyone is welcome”</a:t>
            </a:r>
          </a:p>
          <a:p>
            <a:pPr lvl="1" eaLnBrk="1" fontAlgn="auto" hangingPunct="1">
              <a:spcAft>
                <a:spcPts val="0"/>
              </a:spcAft>
              <a:buClr>
                <a:schemeClr val="tx2">
                  <a:tint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altLang="ja-JP" b="1" dirty="0">
                <a:latin typeface="+mj-lt"/>
              </a:rPr>
              <a:t> </a:t>
            </a:r>
            <a:r>
              <a:rPr lang="en-US" altLang="ja-JP" dirty="0">
                <a:latin typeface="+mj-lt"/>
              </a:rPr>
              <a:t>No entrance exam (undergraduate courses)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altLang="ja-JP" sz="2800" b="1" dirty="0" smtClean="0">
                <a:latin typeface="+mj-lt"/>
              </a:rPr>
              <a:t>Distance </a:t>
            </a:r>
            <a:r>
              <a:rPr lang="en-US" altLang="ja-JP" sz="2800" b="1" dirty="0">
                <a:latin typeface="+mj-lt"/>
              </a:rPr>
              <a:t>education </a:t>
            </a:r>
            <a:r>
              <a:rPr lang="en-US" altLang="ja-JP" sz="2800" dirty="0" smtClean="0">
                <a:latin typeface="+mj-lt"/>
              </a:rPr>
              <a:t>institution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en-US" altLang="ja-JP" sz="2800" dirty="0">
                <a:latin typeface="+mj-lt"/>
              </a:rPr>
              <a:t> </a:t>
            </a:r>
            <a:r>
              <a:rPr lang="en-US" altLang="ja-JP" sz="2800" dirty="0" smtClean="0">
                <a:latin typeface="+mj-lt"/>
              </a:rPr>
              <a:t>   </a:t>
            </a:r>
            <a:r>
              <a:rPr lang="en-US" altLang="ja-JP" sz="2800" b="1" dirty="0" smtClean="0">
                <a:solidFill>
                  <a:srgbClr val="FF0000"/>
                </a:solidFill>
                <a:latin typeface="+mj-lt"/>
              </a:rPr>
              <a:t>“Anytime, anywhere”</a:t>
            </a:r>
            <a:endParaRPr lang="en-US" altLang="ja-JP" sz="2800" b="1" dirty="0">
              <a:solidFill>
                <a:srgbClr val="FF0000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altLang="ja-JP" sz="2800" b="1" dirty="0" smtClean="0">
                <a:latin typeface="+mj-lt"/>
              </a:rPr>
              <a:t>Liberal Arts </a:t>
            </a:r>
            <a:r>
              <a:rPr lang="en-US" altLang="ja-JP" sz="2800" dirty="0" smtClean="0">
                <a:latin typeface="+mj-lt"/>
              </a:rPr>
              <a:t>institution</a:t>
            </a:r>
          </a:p>
          <a:p>
            <a:pPr lvl="1" eaLnBrk="1" fontAlgn="auto" hangingPunct="1">
              <a:spcAft>
                <a:spcPts val="0"/>
              </a:spcAft>
              <a:buClr>
                <a:schemeClr val="tx2">
                  <a:tint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altLang="ja-JP" dirty="0" smtClean="0">
                <a:latin typeface="+mj-lt"/>
              </a:rPr>
              <a:t>Cope with the growing needs for Practical Abilities</a:t>
            </a:r>
          </a:p>
          <a:p>
            <a:pPr lvl="1" eaLnBrk="1" fontAlgn="auto" hangingPunct="1">
              <a:spcAft>
                <a:spcPts val="0"/>
              </a:spcAft>
              <a:buClr>
                <a:schemeClr val="tx2">
                  <a:tint val="75000"/>
                </a:schemeClr>
              </a:buClr>
              <a:buFont typeface="Wingdings" pitchFamily="2" charset="2"/>
              <a:buChar char="Ø"/>
              <a:defRPr/>
            </a:pPr>
            <a:endParaRPr lang="en-US" altLang="ja-JP" sz="2400" dirty="0">
              <a:latin typeface="+mj-lt"/>
            </a:endParaRPr>
          </a:p>
          <a:p>
            <a:pPr lvl="1" eaLnBrk="1" fontAlgn="auto" hangingPunct="1">
              <a:spcAft>
                <a:spcPts val="0"/>
              </a:spcAft>
              <a:buClr>
                <a:schemeClr val="tx2">
                  <a:tint val="75000"/>
                </a:schemeClr>
              </a:buClr>
              <a:buFont typeface="Wingdings" pitchFamily="2" charset="2"/>
              <a:buChar char="Ø"/>
              <a:defRPr/>
            </a:pPr>
            <a:endParaRPr lang="en-US" altLang="ja-JP" dirty="0" smtClean="0">
              <a:latin typeface="+mj-l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u"/>
              <a:defRPr/>
            </a:pPr>
            <a:endParaRPr lang="ja-JP" altLang="en-US" sz="2800" dirty="0">
              <a:latin typeface="+mj-lt"/>
            </a:endParaRPr>
          </a:p>
        </p:txBody>
      </p:sp>
      <p:sp>
        <p:nvSpPr>
          <p:cNvPr id="96260" name="日付プレースホルダー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Char char="u"/>
              <a:defRPr kumimoji="1" sz="32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898995"/>
              </a:buClr>
              <a:buSzPct val="55000"/>
              <a:buFont typeface="Wingdings" pitchFamily="2" charset="2"/>
              <a:buChar char="u"/>
              <a:defRPr kumimoji="1" sz="28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06351"/>
              </a:buClr>
              <a:buSzPct val="55000"/>
              <a:buFont typeface="Wingdings" pitchFamily="2" charset="2"/>
              <a:buChar char="u"/>
              <a:defRPr kumimoji="1" sz="24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08B7E"/>
              </a:buClr>
              <a:buSzPct val="50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200" smtClean="0">
                <a:latin typeface="Arial Black" pitchFamily="34" charset="0"/>
                <a:ea typeface="Arial Unicode MS" pitchFamily="50" charset="-128"/>
              </a:rPr>
              <a:t>                   </a:t>
            </a:r>
            <a:r>
              <a:rPr kumimoji="0" lang="ja-JP" altLang="en-US" sz="1200" smtClean="0">
                <a:latin typeface="Arial Black" pitchFamily="34" charset="0"/>
                <a:ea typeface="Arial Unicode MS" pitchFamily="50" charset="-128"/>
              </a:rPr>
              <a:t>　　　　　　　　　　                                                                                         </a:t>
            </a:r>
            <a:fld id="{44769A93-D951-47F4-918E-08AA6B8D4AA5}" type="slidenum">
              <a:rPr kumimoji="0" lang="ja-JP" altLang="en-US" sz="1200" smtClean="0">
                <a:solidFill>
                  <a:srgbClr val="FFCC99"/>
                </a:solidFill>
                <a:latin typeface="Arial Black" pitchFamily="34" charset="0"/>
                <a:ea typeface="Arial Unicode MS" pitchFamily="50" charset="-128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ja-JP" altLang="en-US" sz="1200" smtClean="0">
              <a:solidFill>
                <a:srgbClr val="FFCC99"/>
              </a:solidFill>
              <a:latin typeface="Arial Black" pitchFamily="34" charset="0"/>
              <a:ea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6054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893175" cy="10795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OUJ contributions to </a:t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>OER community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0" y="1670050"/>
            <a:ext cx="8507413" cy="51689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 2"/>
              <a:buChar char=""/>
              <a:defRPr/>
            </a:pPr>
            <a:r>
              <a:rPr lang="en-US" altLang="ja-JP" sz="2400" dirty="0" smtClean="0">
                <a:latin typeface="+mj-lt"/>
              </a:rPr>
              <a:t>As a JOCW(OEC) member</a:t>
            </a:r>
          </a:p>
          <a:p>
            <a:pPr lvl="1">
              <a:buFont typeface="Wingdings 2"/>
              <a:buChar char=""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OUJ-OCW</a:t>
            </a:r>
            <a:r>
              <a:rPr lang="en-US" altLang="ja-JP" sz="2400" dirty="0" smtClean="0">
                <a:latin typeface="+mj-lt"/>
              </a:rPr>
              <a:t> site</a:t>
            </a:r>
            <a:r>
              <a:rPr lang="ja-JP" altLang="en-US" sz="2400" dirty="0" smtClean="0">
                <a:latin typeface="+mj-lt"/>
              </a:rPr>
              <a:t>　</a:t>
            </a:r>
            <a:r>
              <a:rPr lang="en-US" altLang="ja-JP" sz="2400" dirty="0" smtClean="0">
                <a:latin typeface="+mj-lt"/>
              </a:rPr>
              <a:t>(</a:t>
            </a:r>
            <a:r>
              <a:rPr lang="en-US" altLang="ja-JP" sz="2400" dirty="0">
                <a:latin typeface="+mj-lt"/>
              </a:rPr>
              <a:t>from October </a:t>
            </a:r>
            <a:r>
              <a:rPr lang="en-US" altLang="ja-JP" sz="2400" dirty="0" smtClean="0">
                <a:latin typeface="+mj-lt"/>
              </a:rPr>
              <a:t>2010)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4">
                  <a:shade val="75000"/>
                </a:schemeClr>
              </a:buClr>
              <a:buFont typeface="Wingdings 2"/>
              <a:buChar char=""/>
              <a:defRPr/>
            </a:pPr>
            <a:r>
              <a:rPr lang="en-US" altLang="ja-JP" dirty="0" smtClean="0">
                <a:latin typeface="+mj-lt"/>
              </a:rPr>
              <a:t>Launched in Video streaming of courseware</a:t>
            </a:r>
          </a:p>
          <a:p>
            <a:pPr lvl="1" eaLnBrk="1" fontAlgn="auto" hangingPunct="1">
              <a:spcAft>
                <a:spcPts val="0"/>
              </a:spcAft>
              <a:buClr>
                <a:schemeClr val="tx2">
                  <a:tint val="75000"/>
                </a:schemeClr>
              </a:buClr>
              <a:buFont typeface="Wingdings 2"/>
              <a:buChar char=""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1" eaLnBrk="1" fontAlgn="auto" hangingPunct="1">
              <a:spcAft>
                <a:spcPts val="0"/>
              </a:spcAft>
              <a:buClr>
                <a:schemeClr val="tx2">
                  <a:tint val="75000"/>
                </a:schemeClr>
              </a:buClr>
              <a:buFont typeface="Wingdings 2"/>
              <a:buChar char=""/>
              <a:defRPr/>
            </a:pP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1" eaLnBrk="1" fontAlgn="auto" hangingPunct="1">
              <a:spcAft>
                <a:spcPts val="0"/>
              </a:spcAft>
              <a:buClr>
                <a:schemeClr val="tx2">
                  <a:tint val="75000"/>
                </a:schemeClr>
              </a:buClr>
              <a:buFont typeface="Wingdings 2"/>
              <a:buChar char=""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1" eaLnBrk="1" fontAlgn="auto" hangingPunct="1">
              <a:spcAft>
                <a:spcPts val="0"/>
              </a:spcAft>
              <a:buClr>
                <a:schemeClr val="tx2">
                  <a:tint val="75000"/>
                </a:schemeClr>
              </a:buClr>
              <a:buFont typeface="Wingdings 2"/>
              <a:buChar char=""/>
              <a:defRPr/>
            </a:pP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1">
              <a:buFont typeface="Wingdings 2"/>
              <a:buChar char=""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JOCW Search </a:t>
            </a:r>
            <a:r>
              <a:rPr lang="en-US" altLang="ja-JP" sz="2400" dirty="0" smtClean="0">
                <a:latin typeface="+mj-lt"/>
              </a:rPr>
              <a:t>(</a:t>
            </a:r>
            <a:r>
              <a:rPr lang="en-US" altLang="ja-JP" sz="2400" dirty="0">
                <a:latin typeface="+mj-lt"/>
              </a:rPr>
              <a:t>From October </a:t>
            </a:r>
            <a:r>
              <a:rPr lang="en-US" altLang="ja-JP" sz="2400" dirty="0" smtClean="0">
                <a:latin typeface="+mj-lt"/>
              </a:rPr>
              <a:t>2006</a:t>
            </a:r>
            <a:r>
              <a:rPr lang="en-US" altLang="ja-JP" sz="2400" dirty="0">
                <a:latin typeface="+mj-lt"/>
              </a:rPr>
              <a:t>) and GLOBE  </a:t>
            </a:r>
            <a:endParaRPr lang="en-US" altLang="ja-JP" sz="2400" dirty="0" smtClean="0">
              <a:latin typeface="+mj-lt"/>
            </a:endParaRPr>
          </a:p>
          <a:p>
            <a:pPr lvl="2" eaLnBrk="1" fontAlgn="auto" hangingPunct="1">
              <a:spcAft>
                <a:spcPts val="0"/>
              </a:spcAft>
              <a:buClr>
                <a:schemeClr val="accent4">
                  <a:shade val="75000"/>
                </a:schemeClr>
              </a:buClr>
              <a:buFont typeface="Wingdings 2"/>
              <a:buChar char=""/>
              <a:defRPr/>
            </a:pPr>
            <a:r>
              <a:rPr lang="en-US" altLang="ja-JP" dirty="0" smtClean="0">
                <a:latin typeface="+mj-lt"/>
              </a:rPr>
              <a:t>2000+</a:t>
            </a:r>
            <a:r>
              <a:rPr lang="ja-JP" altLang="en-US" dirty="0" smtClean="0">
                <a:latin typeface="+mj-lt"/>
              </a:rPr>
              <a:t> </a:t>
            </a:r>
            <a:r>
              <a:rPr lang="en-US" altLang="ja-JP" dirty="0" smtClean="0">
                <a:latin typeface="+mj-lt"/>
              </a:rPr>
              <a:t>metadata of JOCW content</a:t>
            </a:r>
          </a:p>
          <a:p>
            <a:pPr>
              <a:buClr>
                <a:schemeClr val="accent4">
                  <a:shade val="75000"/>
                </a:schemeClr>
              </a:buClr>
              <a:buFont typeface="Wingdings 2"/>
              <a:buChar char=""/>
              <a:defRPr/>
            </a:pPr>
            <a:r>
              <a:rPr lang="en-US" altLang="ja-JP" sz="2400" dirty="0" smtClean="0">
                <a:latin typeface="+mj-lt"/>
              </a:rPr>
              <a:t>As a JMOOC member (From 14</a:t>
            </a:r>
            <a:r>
              <a:rPr lang="en-US" altLang="ja-JP" sz="2400" baseline="30000" dirty="0" smtClean="0">
                <a:latin typeface="+mj-lt"/>
              </a:rPr>
              <a:t>th</a:t>
            </a:r>
            <a:r>
              <a:rPr lang="en-US" altLang="ja-JP" sz="2400" dirty="0" smtClean="0">
                <a:latin typeface="+mj-lt"/>
              </a:rPr>
              <a:t> April 2014)</a:t>
            </a:r>
          </a:p>
          <a:p>
            <a:pPr lvl="1">
              <a:buClr>
                <a:schemeClr val="accent4">
                  <a:shade val="75000"/>
                </a:schemeClr>
              </a:buClr>
              <a:buFont typeface="Wingdings 2"/>
              <a:buChar char=""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latin typeface="+mj-lt"/>
              </a:rPr>
              <a:t>OUJ MOOC</a:t>
            </a:r>
            <a:r>
              <a:rPr lang="en-US" altLang="ja-JP" sz="2400" dirty="0" smtClean="0">
                <a:latin typeface="+mj-lt"/>
              </a:rPr>
              <a:t> Platform &amp; 2 MOOCs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4">
                  <a:shade val="75000"/>
                </a:schemeClr>
              </a:buClr>
              <a:buFont typeface="Wingdings" pitchFamily="2" charset="2"/>
              <a:buNone/>
              <a:defRPr/>
            </a:pPr>
            <a:endParaRPr lang="en-US" altLang="ja-JP" dirty="0" smtClean="0">
              <a:latin typeface="+mj-lt"/>
            </a:endParaRPr>
          </a:p>
        </p:txBody>
      </p:sp>
      <p:sp>
        <p:nvSpPr>
          <p:cNvPr id="97284" name="日付プレースホルダ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Char char="u"/>
              <a:defRPr kumimoji="1" sz="32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898995"/>
              </a:buClr>
              <a:buSzPct val="55000"/>
              <a:buFont typeface="Wingdings" pitchFamily="2" charset="2"/>
              <a:buChar char="u"/>
              <a:defRPr kumimoji="1" sz="28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06351"/>
              </a:buClr>
              <a:buSzPct val="55000"/>
              <a:buFont typeface="Wingdings" pitchFamily="2" charset="2"/>
              <a:buChar char="u"/>
              <a:defRPr kumimoji="1" sz="24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08B7E"/>
              </a:buClr>
              <a:buSzPct val="50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200" dirty="0" smtClean="0">
                <a:latin typeface="Arial Black" pitchFamily="34" charset="0"/>
                <a:ea typeface="Arial Unicode MS" pitchFamily="50" charset="-128"/>
              </a:rPr>
              <a:t>                   </a:t>
            </a:r>
            <a:r>
              <a:rPr kumimoji="0" lang="ja-JP" altLang="en-US" sz="1200" dirty="0" smtClean="0">
                <a:latin typeface="Arial Black" pitchFamily="34" charset="0"/>
                <a:ea typeface="Arial Unicode MS" pitchFamily="50" charset="-128"/>
              </a:rPr>
              <a:t>　　　　　　　　　　                                                                                         </a:t>
            </a:r>
            <a:fld id="{43058969-2D51-4A97-8E30-263871E12C8E}" type="slidenum">
              <a:rPr kumimoji="0" lang="ja-JP" altLang="en-US" sz="1200" smtClean="0">
                <a:solidFill>
                  <a:srgbClr val="FFCC99"/>
                </a:solidFill>
                <a:latin typeface="Arial Black" pitchFamily="34" charset="0"/>
                <a:ea typeface="Arial Unicode MS" pitchFamily="50" charset="-128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ja-JP" altLang="en-US" sz="1200" dirty="0" smtClean="0">
              <a:solidFill>
                <a:srgbClr val="FFCC99"/>
              </a:solidFill>
              <a:latin typeface="Arial Black" pitchFamily="34" charset="0"/>
              <a:ea typeface="Arial Unicode MS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076370"/>
              </p:ext>
            </p:extLst>
          </p:nvPr>
        </p:nvGraphicFramePr>
        <p:xfrm>
          <a:off x="899592" y="2996952"/>
          <a:ext cx="7416800" cy="14937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200"/>
                <a:gridCol w="1854200"/>
                <a:gridCol w="1548167"/>
                <a:gridCol w="2160233"/>
              </a:tblGrid>
              <a:tr h="701189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+mj-lt"/>
                        <a:ea typeface="+mj-ea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j-lt"/>
                          <a:ea typeface="+mj-ea"/>
                        </a:rPr>
                        <a:t>Course</a:t>
                      </a:r>
                    </a:p>
                    <a:p>
                      <a:pPr algn="ctr"/>
                      <a:r>
                        <a:rPr kumimoji="1" lang="en-US" altLang="ja-JP" sz="2000" dirty="0" smtClean="0">
                          <a:latin typeface="+mj-lt"/>
                          <a:ea typeface="+mj-ea"/>
                        </a:rPr>
                        <a:t> (15 lessons)</a:t>
                      </a:r>
                      <a:endParaRPr kumimoji="1" lang="ja-JP" altLang="en-US" sz="2000" dirty="0">
                        <a:latin typeface="+mj-lt"/>
                        <a:ea typeface="+mj-ea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j-lt"/>
                          <a:ea typeface="+mj-ea"/>
                        </a:rPr>
                        <a:t>Lesson</a:t>
                      </a:r>
                      <a:r>
                        <a:rPr kumimoji="1" lang="en-US" altLang="ja-JP" sz="2000" baseline="0" dirty="0" smtClean="0">
                          <a:latin typeface="+mj-lt"/>
                          <a:ea typeface="+mj-ea"/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sz="2000" baseline="0" dirty="0" smtClean="0">
                          <a:latin typeface="+mj-lt"/>
                          <a:ea typeface="+mj-ea"/>
                        </a:rPr>
                        <a:t>(1 lesson)</a:t>
                      </a:r>
                      <a:endParaRPr kumimoji="1" lang="ja-JP" altLang="en-US" sz="2000" dirty="0">
                        <a:latin typeface="+mj-lt"/>
                        <a:ea typeface="+mj-ea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j-lt"/>
                          <a:ea typeface="+mj-ea"/>
                        </a:rPr>
                        <a:t>Special</a:t>
                      </a:r>
                      <a:r>
                        <a:rPr kumimoji="1" lang="en-US" altLang="ja-JP" sz="2000" baseline="0" dirty="0" smtClean="0">
                          <a:latin typeface="+mj-lt"/>
                          <a:ea typeface="+mj-ea"/>
                        </a:rPr>
                        <a:t> Lecture</a:t>
                      </a:r>
                    </a:p>
                    <a:p>
                      <a:pPr algn="ctr"/>
                      <a:r>
                        <a:rPr kumimoji="1" lang="en-US" altLang="ja-JP" sz="2000" baseline="0" dirty="0" smtClean="0">
                          <a:latin typeface="+mj-lt"/>
                          <a:ea typeface="+mj-ea"/>
                        </a:rPr>
                        <a:t>(1 lesson) </a:t>
                      </a:r>
                      <a:endParaRPr kumimoji="1" lang="ja-JP" altLang="en-US" sz="2000" dirty="0">
                        <a:latin typeface="+mj-lt"/>
                        <a:ea typeface="+mj-ea"/>
                      </a:endParaRPr>
                    </a:p>
                  </a:txBody>
                  <a:tcPr marT="45730" marB="45730"/>
                </a:tc>
              </a:tr>
              <a:tr h="3963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n-cs"/>
                        </a:rPr>
                        <a:t>TV(video)</a:t>
                      </a:r>
                      <a:endParaRPr kumimoji="1" lang="ja-JP" altLang="en-US" sz="2000" dirty="0">
                        <a:latin typeface="+mj-lt"/>
                        <a:ea typeface="+mj-ea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j-lt"/>
                          <a:ea typeface="+mj-ea"/>
                        </a:rPr>
                        <a:t>10</a:t>
                      </a:r>
                      <a:endParaRPr kumimoji="1" lang="ja-JP" altLang="en-US" sz="2000" dirty="0">
                        <a:latin typeface="+mj-lt"/>
                        <a:ea typeface="+mj-ea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j-lt"/>
                          <a:ea typeface="+mj-ea"/>
                        </a:rPr>
                        <a:t>31</a:t>
                      </a:r>
                      <a:endParaRPr kumimoji="1" lang="ja-JP" altLang="en-US" sz="2000" dirty="0">
                        <a:latin typeface="+mj-lt"/>
                        <a:ea typeface="+mj-ea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j-lt"/>
                          <a:ea typeface="+mj-ea"/>
                        </a:rPr>
                        <a:t>2</a:t>
                      </a:r>
                      <a:endParaRPr kumimoji="1" lang="ja-JP" altLang="en-US" sz="2000" dirty="0">
                        <a:latin typeface="+mj-lt"/>
                        <a:ea typeface="+mj-ea"/>
                      </a:endParaRPr>
                    </a:p>
                  </a:txBody>
                  <a:tcPr marT="45730" marB="45730"/>
                </a:tc>
              </a:tr>
              <a:tr h="39560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n-cs"/>
                        </a:rPr>
                        <a:t>Radio (Audio) </a:t>
                      </a:r>
                      <a:endParaRPr kumimoji="1" lang="ja-JP" altLang="en-US" sz="2000" dirty="0">
                        <a:latin typeface="+mj-lt"/>
                        <a:ea typeface="+mj-ea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j-lt"/>
                          <a:ea typeface="+mj-ea"/>
                        </a:rPr>
                        <a:t>7</a:t>
                      </a:r>
                      <a:endParaRPr kumimoji="1" lang="ja-JP" altLang="en-US" sz="2000" dirty="0">
                        <a:latin typeface="+mj-lt"/>
                        <a:ea typeface="+mj-ea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j-lt"/>
                          <a:ea typeface="+mj-ea"/>
                        </a:rPr>
                        <a:t>27</a:t>
                      </a:r>
                      <a:endParaRPr kumimoji="1" lang="ja-JP" altLang="en-US" sz="2000" dirty="0">
                        <a:latin typeface="+mj-lt"/>
                        <a:ea typeface="+mj-ea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j-lt"/>
                          <a:ea typeface="+mj-ea"/>
                        </a:rPr>
                        <a:t>5</a:t>
                      </a:r>
                      <a:endParaRPr kumimoji="1" lang="ja-JP" altLang="en-US" sz="2000" dirty="0">
                        <a:latin typeface="+mj-lt"/>
                        <a:ea typeface="+mj-ea"/>
                      </a:endParaRPr>
                    </a:p>
                  </a:txBody>
                  <a:tcPr marT="45730" marB="4573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12016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日付プレースホルダ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ja-JP" dirty="0">
                <a:latin typeface="+mj-lt"/>
              </a:rPr>
              <a:t>                   </a:t>
            </a:r>
            <a:r>
              <a:rPr lang="ja-JP" altLang="en-US" dirty="0">
                <a:latin typeface="+mj-lt"/>
              </a:rPr>
              <a:t>　　　　　　　　　　                                                                                         </a:t>
            </a:r>
            <a:fld id="{1617DFB5-609F-4494-90D8-FF4ED4B4432A}" type="slidenum">
              <a:rPr lang="ja-JP" altLang="en-US">
                <a:solidFill>
                  <a:srgbClr val="FFCC99"/>
                </a:solidFill>
                <a:latin typeface="+mj-lt"/>
              </a:rPr>
              <a:pPr>
                <a:defRPr/>
              </a:pPr>
              <a:t>4</a:t>
            </a:fld>
            <a:endParaRPr lang="ja-JP" altLang="en-US" dirty="0">
              <a:solidFill>
                <a:srgbClr val="FFCC99"/>
              </a:solidFill>
              <a:latin typeface="+mj-lt"/>
            </a:endParaRPr>
          </a:p>
        </p:txBody>
      </p:sp>
      <p:sp>
        <p:nvSpPr>
          <p:cNvPr id="27651" name="正方形/長方形 2"/>
          <p:cNvSpPr>
            <a:spLocks noChangeArrowheads="1"/>
          </p:cNvSpPr>
          <p:nvPr/>
        </p:nvSpPr>
        <p:spPr bwMode="auto">
          <a:xfrm>
            <a:off x="468313" y="260350"/>
            <a:ext cx="82788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GLOBE: An international consortium for reuse and sharing</a:t>
            </a:r>
            <a:endParaRPr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654" name="正方形/長方形 7"/>
          <p:cNvSpPr>
            <a:spLocks noChangeArrowheads="1"/>
          </p:cNvSpPr>
          <p:nvPr/>
        </p:nvSpPr>
        <p:spPr bwMode="auto">
          <a:xfrm>
            <a:off x="323850" y="1268413"/>
            <a:ext cx="864076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ja-JP" sz="2200" dirty="0">
                <a:latin typeface="+mj-lt"/>
              </a:rPr>
              <a:t> Cross-Institutional search system of quality learning content and information beyond borders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ja-JP" sz="2200" dirty="0">
                <a:latin typeface="+mj-lt"/>
              </a:rPr>
              <a:t> Exchange and Sharing of </a:t>
            </a:r>
            <a:r>
              <a:rPr lang="en-US" altLang="ja-JP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METADATA</a:t>
            </a:r>
          </a:p>
          <a:p>
            <a:pPr>
              <a:buFont typeface="Arial" charset="0"/>
              <a:buChar char="•"/>
              <a:defRPr/>
            </a:pPr>
            <a:r>
              <a:rPr lang="en-US" altLang="ja-JP" sz="2200" dirty="0">
                <a:latin typeface="+mj-lt"/>
              </a:rPr>
              <a:t> Federated search and Harvesting</a:t>
            </a:r>
          </a:p>
          <a:p>
            <a:pPr>
              <a:buFont typeface="Arial" charset="0"/>
              <a:buChar char="•"/>
              <a:defRPr/>
            </a:pPr>
            <a:r>
              <a:rPr lang="en-US" altLang="ja-JP" sz="2200" dirty="0">
                <a:latin typeface="+mj-lt"/>
              </a:rPr>
              <a:t> Movement of global coverage, all school level</a:t>
            </a:r>
          </a:p>
        </p:txBody>
      </p:sp>
      <p:pic>
        <p:nvPicPr>
          <p:cNvPr id="100357" name="Picture 2" descr="concept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997200"/>
            <a:ext cx="792163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8" name="Text Box 9"/>
          <p:cNvSpPr txBox="1">
            <a:spLocks noChangeArrowheads="1"/>
          </p:cNvSpPr>
          <p:nvPr/>
        </p:nvSpPr>
        <p:spPr bwMode="auto">
          <a:xfrm>
            <a:off x="273050" y="3543300"/>
            <a:ext cx="2427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Char char="u"/>
              <a:defRPr kumimoji="1" sz="32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898995"/>
              </a:buClr>
              <a:buSzPct val="55000"/>
              <a:buFont typeface="Wingdings" pitchFamily="2" charset="2"/>
              <a:buChar char="u"/>
              <a:defRPr kumimoji="1" sz="28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06351"/>
              </a:buClr>
              <a:buSzPct val="55000"/>
              <a:buFont typeface="Wingdings" pitchFamily="2" charset="2"/>
              <a:buChar char="u"/>
              <a:defRPr kumimoji="1" sz="24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08B7E"/>
              </a:buClr>
              <a:buSzPct val="50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>
                <a:solidFill>
                  <a:schemeClr val="tx1"/>
                </a:solidFill>
                <a:latin typeface="Times New Roman" pitchFamily="18" charset="0"/>
                <a:ea typeface="Arial Unicode MS" pitchFamily="50" charset="-128"/>
              </a:rPr>
              <a:t>International level</a:t>
            </a:r>
          </a:p>
        </p:txBody>
      </p:sp>
      <p:sp>
        <p:nvSpPr>
          <p:cNvPr id="100359" name="Text Box 9"/>
          <p:cNvSpPr txBox="1">
            <a:spLocks noChangeArrowheads="1"/>
          </p:cNvSpPr>
          <p:nvPr/>
        </p:nvSpPr>
        <p:spPr bwMode="auto">
          <a:xfrm>
            <a:off x="250825" y="4508500"/>
            <a:ext cx="2395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Char char="u"/>
              <a:defRPr kumimoji="1" sz="32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898995"/>
              </a:buClr>
              <a:buSzPct val="55000"/>
              <a:buFont typeface="Wingdings" pitchFamily="2" charset="2"/>
              <a:buChar char="u"/>
              <a:defRPr kumimoji="1" sz="28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06351"/>
              </a:buClr>
              <a:buSzPct val="55000"/>
              <a:buFont typeface="Wingdings" pitchFamily="2" charset="2"/>
              <a:buChar char="u"/>
              <a:defRPr kumimoji="1" sz="24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08B7E"/>
              </a:buClr>
              <a:buSzPct val="50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>
                <a:solidFill>
                  <a:schemeClr val="tx1"/>
                </a:solidFill>
                <a:latin typeface="Times New Roman" pitchFamily="18" charset="0"/>
                <a:ea typeface="Arial Unicode MS" pitchFamily="50" charset="-128"/>
              </a:rPr>
              <a:t>Nation-wide level</a:t>
            </a:r>
          </a:p>
        </p:txBody>
      </p:sp>
      <p:sp>
        <p:nvSpPr>
          <p:cNvPr id="100360" name="Text Box 9"/>
          <p:cNvSpPr txBox="1">
            <a:spLocks noChangeArrowheads="1"/>
          </p:cNvSpPr>
          <p:nvPr/>
        </p:nvSpPr>
        <p:spPr bwMode="auto">
          <a:xfrm>
            <a:off x="250825" y="5516563"/>
            <a:ext cx="26606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Char char="u"/>
              <a:defRPr kumimoji="1" sz="32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898995"/>
              </a:buClr>
              <a:buSzPct val="55000"/>
              <a:buFont typeface="Wingdings" pitchFamily="2" charset="2"/>
              <a:buChar char="u"/>
              <a:defRPr kumimoji="1" sz="28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06351"/>
              </a:buClr>
              <a:buSzPct val="55000"/>
              <a:buFont typeface="Wingdings" pitchFamily="2" charset="2"/>
              <a:buChar char="u"/>
              <a:defRPr kumimoji="1" sz="24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08B7E"/>
              </a:buClr>
              <a:buSzPct val="50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>
                <a:solidFill>
                  <a:schemeClr val="tx1"/>
                </a:solidFill>
                <a:latin typeface="Times New Roman" pitchFamily="18" charset="0"/>
                <a:ea typeface="Arial Unicode MS" pitchFamily="50" charset="-128"/>
              </a:rPr>
              <a:t>Institution level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800">
                <a:solidFill>
                  <a:schemeClr val="tx1"/>
                </a:solidFill>
                <a:latin typeface="Times New Roman" pitchFamily="18" charset="0"/>
                <a:ea typeface="Arial Unicode MS" pitchFamily="50" charset="-128"/>
              </a:rPr>
              <a:t>University repository level</a:t>
            </a:r>
          </a:p>
        </p:txBody>
      </p:sp>
      <p:pic>
        <p:nvPicPr>
          <p:cNvPr id="100361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652963"/>
            <a:ext cx="665162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62" name="Picture 3" descr="logo-MERLOT-website-150-s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724400"/>
            <a:ext cx="801688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63" name="Picture 4" descr="logo_bleu_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005263"/>
            <a:ext cx="493712" cy="303212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0364" name="Picture 5" descr="LORNET_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941888"/>
            <a:ext cx="68897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65" name="Picture 12" descr="cosl-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300663"/>
            <a:ext cx="808037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66" name="Picture 13" descr="LACRO_jikasei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750" y="3933825"/>
            <a:ext cx="598488" cy="21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67" name="Picture 14" descr="EUNlogo_jikasei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005263"/>
            <a:ext cx="59848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68" name="Picture 15" descr="KERISlogo_jikasei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797425"/>
            <a:ext cx="5937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69" name="Picture 44" descr="無題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5113" y="4365625"/>
            <a:ext cx="28575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70" name="Picture 23" descr="C:\Users\yamatune7\fromYT6\週末フォルダ\globe\images\ISKMElogo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292600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71" name="図 25" descr="TCUlogo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868863"/>
            <a:ext cx="4905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72" name="図 28" descr="AL-Quds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797425"/>
            <a:ext cx="2587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73" name="図 29" descr="MEITAL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797425"/>
            <a:ext cx="37465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74" name="図 26" descr="EdSerAU_logo.jp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652963"/>
            <a:ext cx="650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75" name="図 27" descr="OERafrica_logo.jp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1350" y="3933825"/>
            <a:ext cx="8826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直線矢印コネクタ 29"/>
          <p:cNvCxnSpPr/>
          <p:nvPr/>
        </p:nvCxnSpPr>
        <p:spPr>
          <a:xfrm flipV="1">
            <a:off x="3059113" y="3433763"/>
            <a:ext cx="2233612" cy="5000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V="1">
            <a:off x="4140200" y="3573463"/>
            <a:ext cx="1079500" cy="431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V="1">
            <a:off x="3709988" y="3644900"/>
            <a:ext cx="1509712" cy="11461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V="1">
            <a:off x="4284663" y="3860800"/>
            <a:ext cx="1008062" cy="863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rot="5400000" flipH="1" flipV="1">
            <a:off x="4809332" y="4025106"/>
            <a:ext cx="863600" cy="5349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rot="16200000" flipV="1">
            <a:off x="5539582" y="4017169"/>
            <a:ext cx="423862" cy="127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rot="5400000" flipH="1" flipV="1">
            <a:off x="4995863" y="4357687"/>
            <a:ext cx="1081088" cy="873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rot="16200000" flipH="1">
            <a:off x="5558631" y="4242594"/>
            <a:ext cx="1008063" cy="2444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rot="16200000" flipH="1">
            <a:off x="5976144" y="3969544"/>
            <a:ext cx="720725" cy="5032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6156325" y="3644900"/>
            <a:ext cx="1281113" cy="11525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>
            <a:off x="6084888" y="3284538"/>
            <a:ext cx="1800225" cy="11969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>
            <a:off x="6084888" y="3433763"/>
            <a:ext cx="1655762" cy="12906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6084888" y="3213100"/>
            <a:ext cx="1439862" cy="825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6084888" y="3141663"/>
            <a:ext cx="2176462" cy="8953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 rot="16200000" flipH="1">
            <a:off x="5651500" y="4221163"/>
            <a:ext cx="1368425" cy="647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391" name="Picture 12" descr="C:\Users\yamatune8\AppData\Local\Microsoft\Windows\Temporary Internet Files\Content.IE5\FRUQCUOC\MC900079073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538" y="5949950"/>
            <a:ext cx="4540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92" name="Picture 12" descr="C:\Users\yamatune8\AppData\Local\Microsoft\Windows\Temporary Internet Files\Content.IE5\FRUQCUOC\MC900079073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463" y="6165850"/>
            <a:ext cx="4540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93" name="Picture 12" descr="C:\Users\yamatune8\AppData\Local\Microsoft\Windows\Temporary Internet Files\Content.IE5\FRUQCUOC\MC900079073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263" y="6308725"/>
            <a:ext cx="4540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94" name="Picture 12" descr="C:\Users\yamatune8\AppData\Local\Microsoft\Windows\Temporary Internet Files\Content.IE5\FRUQCUOC\MC900079073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5600" y="6092825"/>
            <a:ext cx="4540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95" name="Picture 12" descr="C:\Users\yamatune8\AppData\Local\Microsoft\Windows\Temporary Internet Files\Content.IE5\FRUQCUOC\MC900079073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525" y="5876925"/>
            <a:ext cx="4540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2" name="直線矢印コネクタ 71"/>
          <p:cNvCxnSpPr/>
          <p:nvPr/>
        </p:nvCxnSpPr>
        <p:spPr>
          <a:xfrm rot="5400000" flipH="1" flipV="1">
            <a:off x="4644232" y="5301456"/>
            <a:ext cx="792162" cy="5048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 rot="5400000" flipH="1" flipV="1">
            <a:off x="4716463" y="5518150"/>
            <a:ext cx="1008062" cy="2873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 rot="5400000" flipH="1" flipV="1">
            <a:off x="4853782" y="5669756"/>
            <a:ext cx="1160462" cy="1174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rot="16200000" flipV="1">
            <a:off x="5478463" y="5403850"/>
            <a:ext cx="719137" cy="2270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rot="16200000" flipV="1">
            <a:off x="5153819" y="5584032"/>
            <a:ext cx="935037" cy="825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401" name="Picture 12" descr="C:\Users\yamatune8\AppData\Local\Microsoft\Windows\Temporary Internet Files\Content.IE5\FRUQCUOC\MC900079073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5938" y="5886450"/>
            <a:ext cx="4540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402" name="Picture 12" descr="C:\Users\yamatune8\AppData\Local\Microsoft\Windows\Temporary Internet Files\Content.IE5\FRUQCUOC\MC900079073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3275" y="6102350"/>
            <a:ext cx="4540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403" name="Picture 12" descr="C:\Users\yamatune8\AppData\Local\Microsoft\Windows\Temporary Internet Files\Content.IE5\FRUQCUOC\MC900079073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74000" y="6030913"/>
            <a:ext cx="45402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404" name="Picture 12" descr="C:\Users\yamatune8\AppData\Local\Microsoft\Windows\Temporary Internet Files\Content.IE5\FRUQCUOC\MC900079073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1338" y="5815013"/>
            <a:ext cx="45402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5" name="直線矢印コネクタ 84"/>
          <p:cNvCxnSpPr/>
          <p:nvPr/>
        </p:nvCxnSpPr>
        <p:spPr>
          <a:xfrm rot="5400000" flipH="1" flipV="1">
            <a:off x="7081045" y="5237956"/>
            <a:ext cx="792162" cy="5048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rot="5400000" flipH="1" flipV="1">
            <a:off x="7153276" y="5454650"/>
            <a:ext cx="1008062" cy="2873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 rot="5400000" flipH="1" flipV="1">
            <a:off x="7289801" y="5607050"/>
            <a:ext cx="1162050" cy="1174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 rot="16200000" flipV="1">
            <a:off x="7914481" y="5341145"/>
            <a:ext cx="720725" cy="2270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 rot="16200000" flipV="1">
            <a:off x="7590631" y="5520532"/>
            <a:ext cx="936625" cy="841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410" name="Picture 12" descr="C:\Users\yamatune8\AppData\Local\Microsoft\Windows\Temporary Internet Files\Content.IE5\FRUQCUOC\MC900079073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188" y="6308725"/>
            <a:ext cx="4540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411" name="Picture 12" descr="C:\Users\yamatune8\AppData\Local\Microsoft\Windows\Temporary Internet Files\Content.IE5\FRUQCUOC\MC900079073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661025"/>
            <a:ext cx="4540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412" name="Picture 12" descr="C:\Users\yamatune8\AppData\Local\Microsoft\Windows\Temporary Internet Files\Content.IE5\FRUQCUOC\MC900079073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213" y="5876925"/>
            <a:ext cx="4540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413" name="Picture 12" descr="C:\Users\yamatune8\AppData\Local\Microsoft\Windows\Temporary Internet Files\Content.IE5\FRUQCUOC\MC900079073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021388"/>
            <a:ext cx="452438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414" name="Picture 12" descr="C:\Users\yamatune8\AppData\Local\Microsoft\Windows\Temporary Internet Files\Content.IE5\FRUQCUOC\MC900079073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938" y="5805488"/>
            <a:ext cx="45402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415" name="Picture 12" descr="C:\Users\yamatune8\AppData\Local\Microsoft\Windows\Temporary Internet Files\Content.IE5\FRUQCUOC\MC900079073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589588"/>
            <a:ext cx="45402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6" name="直線矢印コネクタ 95"/>
          <p:cNvCxnSpPr/>
          <p:nvPr/>
        </p:nvCxnSpPr>
        <p:spPr>
          <a:xfrm rot="5400000" flipH="1" flipV="1">
            <a:off x="2771776" y="5013325"/>
            <a:ext cx="792162" cy="5032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/>
          <p:nvPr/>
        </p:nvCxnSpPr>
        <p:spPr>
          <a:xfrm rot="5400000" flipH="1" flipV="1">
            <a:off x="2844007" y="5228431"/>
            <a:ext cx="1008062" cy="2889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/>
          <p:nvPr/>
        </p:nvCxnSpPr>
        <p:spPr>
          <a:xfrm rot="5400000" flipH="1" flipV="1">
            <a:off x="2979738" y="5381625"/>
            <a:ext cx="1162050" cy="1174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/>
          <p:nvPr/>
        </p:nvCxnSpPr>
        <p:spPr>
          <a:xfrm rot="16200000" flipV="1">
            <a:off x="3604419" y="5115719"/>
            <a:ext cx="720725" cy="2270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/>
          <p:nvPr/>
        </p:nvCxnSpPr>
        <p:spPr>
          <a:xfrm rot="16200000" flipV="1">
            <a:off x="3281362" y="5295901"/>
            <a:ext cx="936625" cy="825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429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0425" y="2808288"/>
            <a:ext cx="1376363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7667625" cy="11525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200" dirty="0" smtClean="0">
                <a:solidFill>
                  <a:srgbClr val="CC0000"/>
                </a:solidFill>
                <a:latin typeface="Arial Black" pitchFamily="34" charset="0"/>
              </a:rPr>
              <a:t>Global Learning Object Brokered Exchange (GLOBE)</a:t>
            </a:r>
          </a:p>
        </p:txBody>
      </p:sp>
      <p:sp>
        <p:nvSpPr>
          <p:cNvPr id="101380" name="日付プレースホルダ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Char char="u"/>
              <a:defRPr kumimoji="1" sz="32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898995"/>
              </a:buClr>
              <a:buSzPct val="55000"/>
              <a:buFont typeface="Wingdings" pitchFamily="2" charset="2"/>
              <a:buChar char="u"/>
              <a:defRPr kumimoji="1" sz="28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06351"/>
              </a:buClr>
              <a:buSzPct val="55000"/>
              <a:buFont typeface="Wingdings" pitchFamily="2" charset="2"/>
              <a:buChar char="u"/>
              <a:defRPr kumimoji="1" sz="24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08B7E"/>
              </a:buClr>
              <a:buSzPct val="50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200" smtClean="0">
                <a:latin typeface="Arial Black" pitchFamily="34" charset="0"/>
                <a:ea typeface="Arial Unicode MS" pitchFamily="50" charset="-128"/>
              </a:rPr>
              <a:t>                   </a:t>
            </a:r>
            <a:r>
              <a:rPr kumimoji="0" lang="ja-JP" altLang="en-US" sz="1200" smtClean="0">
                <a:latin typeface="Arial Black" pitchFamily="34" charset="0"/>
                <a:ea typeface="Arial Unicode MS" pitchFamily="50" charset="-128"/>
              </a:rPr>
              <a:t>　　　　　　　　　　                                                                                         </a:t>
            </a:r>
            <a:fld id="{BB03EC61-D284-4328-A719-DAF38EDDCF73}" type="slidenum">
              <a:rPr kumimoji="0" lang="ja-JP" altLang="en-US" sz="1200" smtClean="0">
                <a:solidFill>
                  <a:srgbClr val="FFCC99"/>
                </a:solidFill>
                <a:latin typeface="Arial Black" pitchFamily="34" charset="0"/>
                <a:ea typeface="Arial Unicode MS" pitchFamily="50" charset="-128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ja-JP" altLang="en-US" sz="1200" smtClean="0">
              <a:solidFill>
                <a:srgbClr val="FFCC99"/>
              </a:solidFill>
              <a:latin typeface="Arial Black" pitchFamily="34" charset="0"/>
              <a:ea typeface="Arial Unicode MS" pitchFamily="50" charset="-128"/>
            </a:endParaRPr>
          </a:p>
        </p:txBody>
      </p:sp>
      <p:pic>
        <p:nvPicPr>
          <p:cNvPr id="101381" name="Picture 2" descr="concept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6688" y="214313"/>
            <a:ext cx="117792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2" name="Picture 3" descr="logo-MERLOT-website-150-s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9550" y="2125663"/>
            <a:ext cx="192881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3" name="Picture 4" descr="logo_bleu_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363" y="2006600"/>
            <a:ext cx="1187450" cy="730250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1384" name="Picture 5" descr="LORNET_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5525" y="2940050"/>
            <a:ext cx="1692275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5" name="Picture 6" descr="nime_new_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5100" y="1789113"/>
            <a:ext cx="56515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6" name="Picture 7" descr="EDAU high re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41500" y="1789113"/>
            <a:ext cx="128587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7" name="Text Box 9"/>
          <p:cNvSpPr txBox="1">
            <a:spLocks noChangeArrowheads="1"/>
          </p:cNvSpPr>
          <p:nvPr/>
        </p:nvSpPr>
        <p:spPr bwMode="auto">
          <a:xfrm>
            <a:off x="217488" y="1363663"/>
            <a:ext cx="2255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Char char="u"/>
              <a:defRPr kumimoji="1" sz="32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898995"/>
              </a:buClr>
              <a:buSzPct val="55000"/>
              <a:buFont typeface="Wingdings" pitchFamily="2" charset="2"/>
              <a:buChar char="u"/>
              <a:defRPr kumimoji="1" sz="28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06351"/>
              </a:buClr>
              <a:buSzPct val="55000"/>
              <a:buFont typeface="Wingdings" pitchFamily="2" charset="2"/>
              <a:buChar char="u"/>
              <a:defRPr kumimoji="1" sz="24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08B7E"/>
              </a:buClr>
              <a:buSzPct val="50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>
                <a:solidFill>
                  <a:schemeClr val="tx1"/>
                </a:solidFill>
                <a:latin typeface="Times New Roman" pitchFamily="18" charset="0"/>
                <a:ea typeface="Arial Unicode MS" pitchFamily="50" charset="-128"/>
              </a:rPr>
              <a:t>September, 2004</a:t>
            </a:r>
          </a:p>
        </p:txBody>
      </p:sp>
      <p:sp>
        <p:nvSpPr>
          <p:cNvPr id="101388" name="Text Box 10"/>
          <p:cNvSpPr txBox="1">
            <a:spLocks noChangeArrowheads="1"/>
          </p:cNvSpPr>
          <p:nvPr/>
        </p:nvSpPr>
        <p:spPr bwMode="auto">
          <a:xfrm>
            <a:off x="220663" y="3446463"/>
            <a:ext cx="2065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Char char="u"/>
              <a:defRPr kumimoji="1" sz="32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898995"/>
              </a:buClr>
              <a:buSzPct val="55000"/>
              <a:buFont typeface="Wingdings" pitchFamily="2" charset="2"/>
              <a:buChar char="u"/>
              <a:defRPr kumimoji="1" sz="28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06351"/>
              </a:buClr>
              <a:buSzPct val="55000"/>
              <a:buFont typeface="Wingdings" pitchFamily="2" charset="2"/>
              <a:buChar char="u"/>
              <a:defRPr kumimoji="1" sz="24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08B7E"/>
              </a:buClr>
              <a:buSzPct val="50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>
                <a:solidFill>
                  <a:schemeClr val="tx1"/>
                </a:solidFill>
                <a:latin typeface="Times New Roman" pitchFamily="18" charset="0"/>
                <a:ea typeface="Arial Unicode MS" pitchFamily="50" charset="-128"/>
              </a:rPr>
              <a:t>February</a:t>
            </a:r>
            <a:r>
              <a:rPr lang="en-US" altLang="ja-JP" sz="2400" b="1">
                <a:solidFill>
                  <a:schemeClr val="tx1"/>
                </a:solidFill>
                <a:latin typeface="Times New Roman" pitchFamily="18" charset="0"/>
                <a:ea typeface="Arial Unicode MS" pitchFamily="50" charset="-128"/>
              </a:rPr>
              <a:t>, </a:t>
            </a:r>
            <a:r>
              <a:rPr lang="en-US" altLang="ja-JP" sz="2400">
                <a:solidFill>
                  <a:schemeClr val="tx1"/>
                </a:solidFill>
                <a:latin typeface="Times New Roman" pitchFamily="18" charset="0"/>
                <a:ea typeface="Arial Unicode MS" pitchFamily="50" charset="-128"/>
              </a:rPr>
              <a:t>2007</a:t>
            </a:r>
          </a:p>
        </p:txBody>
      </p:sp>
      <p:sp>
        <p:nvSpPr>
          <p:cNvPr id="101389" name="Text Box 11"/>
          <p:cNvSpPr txBox="1">
            <a:spLocks noChangeArrowheads="1"/>
          </p:cNvSpPr>
          <p:nvPr/>
        </p:nvSpPr>
        <p:spPr bwMode="auto">
          <a:xfrm>
            <a:off x="2676525" y="3522663"/>
            <a:ext cx="2255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Char char="u"/>
              <a:defRPr kumimoji="1" sz="32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898995"/>
              </a:buClr>
              <a:buSzPct val="55000"/>
              <a:buFont typeface="Wingdings" pitchFamily="2" charset="2"/>
              <a:buChar char="u"/>
              <a:defRPr kumimoji="1" sz="28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06351"/>
              </a:buClr>
              <a:buSzPct val="55000"/>
              <a:buFont typeface="Wingdings" pitchFamily="2" charset="2"/>
              <a:buChar char="u"/>
              <a:defRPr kumimoji="1" sz="24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08B7E"/>
              </a:buClr>
              <a:buSzPct val="50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>
                <a:solidFill>
                  <a:schemeClr val="tx1"/>
                </a:solidFill>
                <a:latin typeface="Times New Roman" pitchFamily="18" charset="0"/>
                <a:ea typeface="Arial Unicode MS" pitchFamily="50" charset="-128"/>
              </a:rPr>
              <a:t>September, 2007</a:t>
            </a:r>
          </a:p>
        </p:txBody>
      </p:sp>
      <p:pic>
        <p:nvPicPr>
          <p:cNvPr id="101390" name="Picture 12" descr="cosl-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40200"/>
            <a:ext cx="14541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1" name="Picture 13" descr="LACRO_jikasei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7025" y="4143375"/>
            <a:ext cx="1120775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2" name="Picture 14" descr="EUNlogo_jikasei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6063" y="4046538"/>
            <a:ext cx="128746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3" name="Picture 15" descr="KERISlogo_jikasei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8325" y="3997325"/>
            <a:ext cx="14097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4" name="Picture 16" descr="logo_e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7925" y="1625600"/>
            <a:ext cx="11001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95" name="Line 17"/>
          <p:cNvSpPr>
            <a:spLocks noChangeShapeType="1"/>
          </p:cNvSpPr>
          <p:nvPr/>
        </p:nvSpPr>
        <p:spPr bwMode="auto">
          <a:xfrm>
            <a:off x="4268788" y="2333625"/>
            <a:ext cx="0" cy="576263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101396" name="Picture 44" descr="無題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9825" y="4084638"/>
            <a:ext cx="6223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97" name="Text Box 46"/>
          <p:cNvSpPr txBox="1">
            <a:spLocks noChangeArrowheads="1"/>
          </p:cNvSpPr>
          <p:nvPr/>
        </p:nvSpPr>
        <p:spPr bwMode="auto">
          <a:xfrm>
            <a:off x="6815138" y="3594100"/>
            <a:ext cx="160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Char char="u"/>
              <a:defRPr kumimoji="1" sz="32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898995"/>
              </a:buClr>
              <a:buSzPct val="55000"/>
              <a:buFont typeface="Wingdings" pitchFamily="2" charset="2"/>
              <a:buChar char="u"/>
              <a:defRPr kumimoji="1" sz="28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06351"/>
              </a:buClr>
              <a:buSzPct val="55000"/>
              <a:buFont typeface="Wingdings" pitchFamily="2" charset="2"/>
              <a:buChar char="u"/>
              <a:defRPr kumimoji="1" sz="24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08B7E"/>
              </a:buClr>
              <a:buSzPct val="50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>
                <a:solidFill>
                  <a:schemeClr val="tx1"/>
                </a:solidFill>
                <a:latin typeface="Times New Roman" pitchFamily="18" charset="0"/>
                <a:ea typeface="Arial Unicode MS" pitchFamily="50" charset="-128"/>
              </a:rPr>
              <a:t>April, 2008</a:t>
            </a:r>
          </a:p>
        </p:txBody>
      </p:sp>
      <p:sp>
        <p:nvSpPr>
          <p:cNvPr id="101398" name="Text Box 11"/>
          <p:cNvSpPr txBox="1">
            <a:spLocks noChangeArrowheads="1"/>
          </p:cNvSpPr>
          <p:nvPr/>
        </p:nvSpPr>
        <p:spPr bwMode="auto">
          <a:xfrm>
            <a:off x="323850" y="4892675"/>
            <a:ext cx="2255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Char char="u"/>
              <a:defRPr kumimoji="1" sz="32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898995"/>
              </a:buClr>
              <a:buSzPct val="55000"/>
              <a:buFont typeface="Wingdings" pitchFamily="2" charset="2"/>
              <a:buChar char="u"/>
              <a:defRPr kumimoji="1" sz="28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06351"/>
              </a:buClr>
              <a:buSzPct val="55000"/>
              <a:buFont typeface="Wingdings" pitchFamily="2" charset="2"/>
              <a:buChar char="u"/>
              <a:defRPr kumimoji="1" sz="24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08B7E"/>
              </a:buClr>
              <a:buSzPct val="50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>
                <a:solidFill>
                  <a:schemeClr val="tx1"/>
                </a:solidFill>
                <a:latin typeface="Times New Roman" pitchFamily="18" charset="0"/>
                <a:ea typeface="Arial Unicode MS" pitchFamily="50" charset="-128"/>
              </a:rPr>
              <a:t>September, 2008</a:t>
            </a:r>
          </a:p>
        </p:txBody>
      </p:sp>
      <p:sp>
        <p:nvSpPr>
          <p:cNvPr id="101399" name="Line 17"/>
          <p:cNvSpPr>
            <a:spLocks noChangeShapeType="1"/>
          </p:cNvSpPr>
          <p:nvPr/>
        </p:nvSpPr>
        <p:spPr bwMode="auto">
          <a:xfrm>
            <a:off x="8067675" y="2362200"/>
            <a:ext cx="0" cy="576263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1400" name="Text Box 11"/>
          <p:cNvSpPr txBox="1">
            <a:spLocks noChangeArrowheads="1"/>
          </p:cNvSpPr>
          <p:nvPr/>
        </p:nvSpPr>
        <p:spPr bwMode="auto">
          <a:xfrm>
            <a:off x="2686050" y="4911725"/>
            <a:ext cx="1757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Char char="u"/>
              <a:defRPr kumimoji="1" sz="32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898995"/>
              </a:buClr>
              <a:buSzPct val="55000"/>
              <a:buFont typeface="Wingdings" pitchFamily="2" charset="2"/>
              <a:buChar char="u"/>
              <a:defRPr kumimoji="1" sz="28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06351"/>
              </a:buClr>
              <a:buSzPct val="55000"/>
              <a:buFont typeface="Wingdings" pitchFamily="2" charset="2"/>
              <a:buChar char="u"/>
              <a:defRPr kumimoji="1" sz="24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08B7E"/>
              </a:buClr>
              <a:buSzPct val="50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>
                <a:solidFill>
                  <a:schemeClr val="tx1"/>
                </a:solidFill>
                <a:latin typeface="Times New Roman" pitchFamily="18" charset="0"/>
                <a:ea typeface="Arial Unicode MS" pitchFamily="50" charset="-128"/>
              </a:rPr>
              <a:t>March, 2009</a:t>
            </a:r>
          </a:p>
        </p:txBody>
      </p:sp>
      <p:pic>
        <p:nvPicPr>
          <p:cNvPr id="101401" name="Picture 23" descr="C:\Users\yamatune7\fromYT6\週末フォルダ\globe\images\ISKMElogo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5378450"/>
            <a:ext cx="500062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402" name="図 25" descr="TCUlogo.jp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6063" y="5411788"/>
            <a:ext cx="11176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403" name="テキスト ボックス 27"/>
          <p:cNvSpPr txBox="1">
            <a:spLocks noChangeArrowheads="1"/>
          </p:cNvSpPr>
          <p:nvPr/>
        </p:nvSpPr>
        <p:spPr bwMode="auto">
          <a:xfrm>
            <a:off x="7218363" y="3232150"/>
            <a:ext cx="1403350" cy="33813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Char char="u"/>
              <a:defRPr kumimoji="1" sz="32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898995"/>
              </a:buClr>
              <a:buSzPct val="55000"/>
              <a:buFont typeface="Wingdings" pitchFamily="2" charset="2"/>
              <a:buChar char="u"/>
              <a:defRPr kumimoji="1" sz="28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06351"/>
              </a:buClr>
              <a:buSzPct val="55000"/>
              <a:buFont typeface="Wingdings" pitchFamily="2" charset="2"/>
              <a:buChar char="u"/>
              <a:defRPr kumimoji="1" sz="24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08B7E"/>
              </a:buClr>
              <a:buSzPct val="50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600">
                <a:solidFill>
                  <a:schemeClr val="tx1"/>
                </a:solidFill>
                <a:latin typeface="Arial Black" pitchFamily="34" charset="0"/>
                <a:ea typeface="Arial Unicode MS" pitchFamily="50" charset="-128"/>
              </a:rPr>
              <a:t>OUJ-CODE</a:t>
            </a:r>
            <a:endParaRPr lang="ja-JP" altLang="en-US" sz="1600">
              <a:solidFill>
                <a:schemeClr val="tx1"/>
              </a:solidFill>
              <a:latin typeface="Arial Black" pitchFamily="34" charset="0"/>
              <a:ea typeface="Arial Unicode MS" pitchFamily="50" charset="-128"/>
            </a:endParaRPr>
          </a:p>
        </p:txBody>
      </p:sp>
      <p:sp>
        <p:nvSpPr>
          <p:cNvPr id="101404" name="Text Box 11"/>
          <p:cNvSpPr txBox="1">
            <a:spLocks noChangeArrowheads="1"/>
          </p:cNvSpPr>
          <p:nvPr/>
        </p:nvSpPr>
        <p:spPr bwMode="auto">
          <a:xfrm>
            <a:off x="4541838" y="4911725"/>
            <a:ext cx="2044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Char char="u"/>
              <a:defRPr kumimoji="1" sz="32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898995"/>
              </a:buClr>
              <a:buSzPct val="55000"/>
              <a:buFont typeface="Wingdings" pitchFamily="2" charset="2"/>
              <a:buChar char="u"/>
              <a:defRPr kumimoji="1" sz="28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06351"/>
              </a:buClr>
              <a:buSzPct val="55000"/>
              <a:buFont typeface="Wingdings" pitchFamily="2" charset="2"/>
              <a:buChar char="u"/>
              <a:defRPr kumimoji="1" sz="24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08B7E"/>
              </a:buClr>
              <a:buSzPct val="50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>
                <a:solidFill>
                  <a:schemeClr val="tx1"/>
                </a:solidFill>
                <a:latin typeface="Times New Roman" pitchFamily="18" charset="0"/>
                <a:ea typeface="Arial Unicode MS" pitchFamily="50" charset="-128"/>
              </a:rPr>
              <a:t>February, 2010</a:t>
            </a:r>
          </a:p>
        </p:txBody>
      </p:sp>
      <p:pic>
        <p:nvPicPr>
          <p:cNvPr id="101405" name="図 28" descr="AL-Quds.jp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8213" y="5294313"/>
            <a:ext cx="606425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406" name="図 29" descr="MEITAL.jp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27675" y="5411788"/>
            <a:ext cx="809625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407" name="Line 17"/>
          <p:cNvSpPr>
            <a:spLocks noChangeShapeType="1"/>
          </p:cNvSpPr>
          <p:nvPr/>
        </p:nvSpPr>
        <p:spPr bwMode="auto">
          <a:xfrm>
            <a:off x="2473325" y="2292350"/>
            <a:ext cx="0" cy="576263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101408" name="図 33" descr="EdSerAU_logo.jpg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6888" y="2860675"/>
            <a:ext cx="1519237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409" name="図 34" descr="OERafrica_logo.jpg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7850" y="5468938"/>
            <a:ext cx="1982788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410" name="Text Box 11"/>
          <p:cNvSpPr txBox="1">
            <a:spLocks noChangeArrowheads="1"/>
          </p:cNvSpPr>
          <p:nvPr/>
        </p:nvSpPr>
        <p:spPr bwMode="auto">
          <a:xfrm>
            <a:off x="6834188" y="4911725"/>
            <a:ext cx="1933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Char char="u"/>
              <a:defRPr kumimoji="1" sz="32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898995"/>
              </a:buClr>
              <a:buSzPct val="55000"/>
              <a:buFont typeface="Wingdings" pitchFamily="2" charset="2"/>
              <a:buChar char="u"/>
              <a:defRPr kumimoji="1" sz="28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06351"/>
              </a:buClr>
              <a:buSzPct val="55000"/>
              <a:buFont typeface="Wingdings" pitchFamily="2" charset="2"/>
              <a:buChar char="u"/>
              <a:defRPr kumimoji="1" sz="24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08B7E"/>
              </a:buClr>
              <a:buSzPct val="50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>
                <a:solidFill>
                  <a:schemeClr val="tx1"/>
                </a:solidFill>
                <a:latin typeface="Times New Roman" pitchFamily="18" charset="0"/>
                <a:ea typeface="Arial Unicode MS" pitchFamily="50" charset="-128"/>
              </a:rPr>
              <a:t>October, 2010</a:t>
            </a:r>
          </a:p>
        </p:txBody>
      </p:sp>
      <p:sp>
        <p:nvSpPr>
          <p:cNvPr id="101411" name="Text Box 11"/>
          <p:cNvSpPr txBox="1">
            <a:spLocks noChangeArrowheads="1"/>
          </p:cNvSpPr>
          <p:nvPr/>
        </p:nvSpPr>
        <p:spPr bwMode="auto">
          <a:xfrm>
            <a:off x="573088" y="6237288"/>
            <a:ext cx="1603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826285"/>
              </a:buClr>
              <a:buSzPct val="60000"/>
              <a:buFont typeface="Wingdings" pitchFamily="2" charset="2"/>
              <a:buChar char="u"/>
              <a:defRPr kumimoji="1" sz="32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898995"/>
              </a:buClr>
              <a:buSzPct val="55000"/>
              <a:buFont typeface="Wingdings" pitchFamily="2" charset="2"/>
              <a:buChar char="u"/>
              <a:defRPr kumimoji="1" sz="28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06351"/>
              </a:buClr>
              <a:buSzPct val="55000"/>
              <a:buFont typeface="Wingdings" pitchFamily="2" charset="2"/>
              <a:buChar char="u"/>
              <a:defRPr kumimoji="1" sz="24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08B7E"/>
              </a:buClr>
              <a:buSzPct val="50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8B69"/>
              </a:buClr>
              <a:buSzPct val="45000"/>
              <a:buFont typeface="Wingdings" pitchFamily="2" charset="2"/>
              <a:buChar char="u"/>
              <a:defRPr kumimoji="1" sz="2000">
                <a:solidFill>
                  <a:schemeClr val="tx2"/>
                </a:solidFill>
                <a:latin typeface="Century Schoolbook" pitchFamily="18" charset="0"/>
                <a:ea typeface="ＭＳ Ｐ明朝" pitchFamily="18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>
                <a:solidFill>
                  <a:schemeClr val="tx1"/>
                </a:solidFill>
                <a:latin typeface="Times New Roman" pitchFamily="18" charset="0"/>
                <a:ea typeface="Arial Unicode MS" pitchFamily="50" charset="-128"/>
              </a:rPr>
              <a:t>April, 2013</a:t>
            </a:r>
          </a:p>
        </p:txBody>
      </p:sp>
      <p:pic>
        <p:nvPicPr>
          <p:cNvPr id="101412" name="図 36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5713" y="5981700"/>
            <a:ext cx="7302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8451867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GLOBE </a:t>
            </a:r>
            <a:r>
              <a:rPr lang="en-US" altLang="ja-JP" dirty="0"/>
              <a:t>Metadata Application Profile (as of January 2014)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25375991"/>
              </p:ext>
            </p:extLst>
          </p:nvPr>
        </p:nvGraphicFramePr>
        <p:xfrm>
          <a:off x="683568" y="1556792"/>
          <a:ext cx="7416824" cy="493776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7416824"/>
              </a:tblGrid>
              <a:tr h="2600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j-lt"/>
                        </a:rPr>
                        <a:t>GLOBE Mandatory Fields</a:t>
                      </a:r>
                      <a:endParaRPr lang="ja-JP" sz="18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0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j-lt"/>
                        </a:rPr>
                        <a:t>1.1 General – Identifier</a:t>
                      </a:r>
                      <a:endParaRPr lang="ja-JP" sz="1800" kern="100">
                        <a:effectLst/>
                        <a:latin typeface="+mj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j-lt"/>
                        </a:rPr>
                        <a:t>1.2 General – Title</a:t>
                      </a:r>
                      <a:endParaRPr lang="ja-JP" sz="1800" kern="100">
                        <a:effectLst/>
                        <a:latin typeface="+mj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j-lt"/>
                        </a:rPr>
                        <a:t>1.3 General – Language</a:t>
                      </a:r>
                      <a:endParaRPr lang="ja-JP" sz="1800" kern="100">
                        <a:effectLst/>
                        <a:latin typeface="+mj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j-lt"/>
                        </a:rPr>
                        <a:t>4.3 Technical – Location</a:t>
                      </a:r>
                      <a:endParaRPr lang="ja-JP" sz="18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0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j-lt"/>
                        </a:rPr>
                        <a:t>GLOBE Recommended Fields</a:t>
                      </a:r>
                      <a:endParaRPr lang="ja-JP" sz="18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02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j-lt"/>
                        </a:rPr>
                        <a:t>1.4 General – Description</a:t>
                      </a:r>
                      <a:endParaRPr lang="ja-JP" sz="1800" kern="100">
                        <a:effectLst/>
                        <a:latin typeface="+mj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j-lt"/>
                        </a:rPr>
                        <a:t>1.5 General – Keywords</a:t>
                      </a:r>
                      <a:endParaRPr lang="ja-JP" sz="1800" kern="100">
                        <a:effectLst/>
                        <a:latin typeface="+mj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j-lt"/>
                        </a:rPr>
                        <a:t>2.3.1 Lifecycle – Contribute Role</a:t>
                      </a:r>
                      <a:endParaRPr lang="ja-JP" sz="1800" kern="100">
                        <a:effectLst/>
                        <a:latin typeface="+mj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j-lt"/>
                        </a:rPr>
                        <a:t>2.3.2 Lifecycle – Contribute Entity</a:t>
                      </a:r>
                      <a:endParaRPr lang="ja-JP" sz="1800" kern="100">
                        <a:effectLst/>
                        <a:latin typeface="+mj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j-lt"/>
                        </a:rPr>
                        <a:t>5.2 Educational – Learning Resource Type</a:t>
                      </a:r>
                      <a:endParaRPr lang="ja-JP" sz="1800" kern="100">
                        <a:effectLst/>
                        <a:latin typeface="+mj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j-lt"/>
                        </a:rPr>
                        <a:t>5.6 Educational – Context</a:t>
                      </a:r>
                      <a:endParaRPr lang="ja-JP" sz="1800" kern="100">
                        <a:effectLst/>
                        <a:latin typeface="+mj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j-lt"/>
                        </a:rPr>
                        <a:t>6.1 Rights – Cost</a:t>
                      </a:r>
                      <a:endParaRPr lang="ja-JP" sz="1800" kern="100">
                        <a:effectLst/>
                        <a:latin typeface="+mj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j-lt"/>
                        </a:rPr>
                        <a:t>6.2 Rights – Copyright and Other Restrictions</a:t>
                      </a:r>
                      <a:endParaRPr lang="ja-JP" sz="1800" kern="100">
                        <a:effectLst/>
                        <a:latin typeface="+mj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j-lt"/>
                        </a:rPr>
                        <a:t>6.3 Rights – Description</a:t>
                      </a:r>
                      <a:endParaRPr lang="ja-JP" sz="1800" kern="100">
                        <a:effectLst/>
                        <a:latin typeface="+mj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j-lt"/>
                        </a:rPr>
                        <a:t>9.2 Classification – Taxon Path</a:t>
                      </a:r>
                      <a:endParaRPr lang="ja-JP" sz="18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0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j-lt"/>
                        </a:rPr>
                        <a:t>Optional Fields</a:t>
                      </a:r>
                      <a:endParaRPr lang="ja-JP" sz="18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0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lt"/>
                        </a:rPr>
                        <a:t>All the rest of LOM fields</a:t>
                      </a:r>
                      <a:endParaRPr lang="ja-JP" sz="1800" kern="1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11719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Japanese collaboration </a:t>
            </a:r>
            <a:r>
              <a:rPr lang="en-US" altLang="ja-JP" dirty="0" smtClean="0"/>
              <a:t>for </a:t>
            </a:r>
            <a:r>
              <a:rPr kumimoji="1" lang="en-US" altLang="ja-JP" dirty="0" smtClean="0"/>
              <a:t>GLOBE:</a:t>
            </a:r>
            <a:br>
              <a:rPr kumimoji="1" lang="en-US" altLang="ja-JP" dirty="0" smtClean="0"/>
            </a:br>
            <a:r>
              <a:rPr kumimoji="1" lang="en-US" altLang="ja-JP" dirty="0" smtClean="0"/>
              <a:t> update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j-lt"/>
              </a:rPr>
              <a:t>Japanese Team</a:t>
            </a:r>
          </a:p>
          <a:p>
            <a:r>
              <a:rPr lang="en-US" altLang="ja-JP" dirty="0" smtClean="0">
                <a:latin typeface="+mj-lt"/>
              </a:rPr>
              <a:t>OUJ-CODE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9156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>
                <a:effectLst/>
              </a:rPr>
              <a:t>Metadata elements used in “JOCW Search”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5874616"/>
              </p:ext>
            </p:extLst>
          </p:nvPr>
        </p:nvGraphicFramePr>
        <p:xfrm>
          <a:off x="323528" y="1404705"/>
          <a:ext cx="8496944" cy="5120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539440"/>
                <a:gridCol w="3220270"/>
                <a:gridCol w="4737234"/>
              </a:tblGrid>
              <a:tr h="210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No.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Name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Corresponding element to IEEE 1484.12.1-2002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1.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ID of the metadata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3.1 Meta-Metadata - Identifier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2.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ID of the LO</a:t>
                      </a:r>
                      <a:r>
                        <a:rPr lang="en-US" sz="1400" kern="100" baseline="30000">
                          <a:effectLst/>
                          <a:latin typeface="+mj-lt"/>
                        </a:rPr>
                        <a:t>1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1.1 General - Identifier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3.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Title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1.2 General - Title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4.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Language(s) used within the LO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1.3 General - Language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5.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Description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1.4 General - Description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6.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Keyword(s)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1.5 General - Keyword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7.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Aggregation level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1.8 General - Aggregation Level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8.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Contributor to the LO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2.3 Life Cycle - Contribute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9.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Language of the metadata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3.4 Meta-Metadata - Language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10.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MIME media types of the LO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4.1 Technical - Format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11.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URL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4.3 Technical - Location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12.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Technical requirements to use the LO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4.4 Technical - Requirement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13.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Educational stages</a:t>
                      </a:r>
                      <a:r>
                        <a:rPr lang="en-US" sz="1400" kern="100" baseline="30000">
                          <a:effectLst/>
                          <a:latin typeface="+mj-lt"/>
                        </a:rPr>
                        <a:t>2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5.6 Educational - Context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14.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Intended learning time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5.9 Educational - Typical Learning Time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15.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Intended user of the LO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5.10 Educational - Description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16.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Paid-for or free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6.1 Rights - Cost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17.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Restriction of usage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6.3 Rights - Description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18.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Classification</a:t>
                      </a:r>
                      <a:r>
                        <a:rPr lang="en-US" sz="1400" kern="100" baseline="30000">
                          <a:effectLst/>
                          <a:latin typeface="+mj-lt"/>
                        </a:rPr>
                        <a:t>3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9. Classification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19.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Copyright</a:t>
                      </a:r>
                      <a:r>
                        <a:rPr lang="en-US" sz="1400" kern="100" baseline="30000">
                          <a:effectLst/>
                          <a:latin typeface="+mj-lt"/>
                        </a:rPr>
                        <a:t>4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-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20.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Quality</a:t>
                      </a:r>
                      <a:r>
                        <a:rPr lang="en-US" sz="1400" kern="100" baseline="30000">
                          <a:effectLst/>
                          <a:latin typeface="+mj-lt"/>
                        </a:rPr>
                        <a:t>5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-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21.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Permission to Harvesting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(for GLOBE Harvesting)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lt"/>
                        </a:rPr>
                        <a:t>22.</a:t>
                      </a:r>
                      <a:endParaRPr lang="ja-JP" sz="1400" kern="1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j-lt"/>
                        </a:rPr>
                        <a:t>Permission to Federated Search</a:t>
                      </a:r>
                      <a:endParaRPr lang="ja-JP" sz="1400" kern="1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kern="100" dirty="0">
                          <a:effectLst/>
                          <a:latin typeface="+mj-lt"/>
                        </a:rPr>
                        <a:t>(for GLOBE Federated search)</a:t>
                      </a:r>
                      <a:endParaRPr lang="ja-JP" sz="1400" kern="1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72192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New features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81128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>
                <a:latin typeface="+mj-lt"/>
              </a:rPr>
              <a:t>The location of New metadata repository </a:t>
            </a:r>
            <a:endParaRPr lang="en-US" altLang="ja-JP" dirty="0">
              <a:latin typeface="+mj-lt"/>
            </a:endParaRPr>
          </a:p>
          <a:p>
            <a:r>
              <a:rPr lang="en-US" altLang="ja-JP" dirty="0" smtClean="0">
                <a:latin typeface="+mj-lt"/>
              </a:rPr>
              <a:t>New domestic collaborative frameworks</a:t>
            </a:r>
          </a:p>
          <a:p>
            <a:pPr lvl="1"/>
            <a:r>
              <a:rPr lang="en-US" altLang="ja-JP" dirty="0" smtClean="0">
                <a:latin typeface="+mj-lt"/>
              </a:rPr>
              <a:t>NII (National Institute of Informatics) : Sharing metadata with JAIRO (DC-based Harvesting system for HE institutional repositories )</a:t>
            </a:r>
          </a:p>
          <a:p>
            <a:pPr lvl="1"/>
            <a:r>
              <a:rPr lang="en-US" altLang="ja-JP" dirty="0" smtClean="0">
                <a:latin typeface="+mj-lt"/>
              </a:rPr>
              <a:t>AXIES (Academic eXchange for Information Environment and Strategies): New policies and test-beds</a:t>
            </a:r>
          </a:p>
          <a:p>
            <a:r>
              <a:rPr lang="en-US" altLang="ja-JP" dirty="0" smtClean="0">
                <a:latin typeface="+mj-lt"/>
              </a:rPr>
              <a:t>New OUJ-CODE pilot projects</a:t>
            </a:r>
          </a:p>
          <a:p>
            <a:pPr lvl="1"/>
            <a:r>
              <a:rPr kumimoji="1" lang="en-US" altLang="ja-JP" dirty="0" smtClean="0">
                <a:latin typeface="+mj-lt"/>
              </a:rPr>
              <a:t>“Materials” repository</a:t>
            </a:r>
          </a:p>
          <a:p>
            <a:pPr lvl="1"/>
            <a:r>
              <a:rPr lang="en-US" altLang="ja-JP" dirty="0" smtClean="0">
                <a:latin typeface="+mj-lt"/>
              </a:rPr>
              <a:t>Japanese MOOC platform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181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4323</TotalTime>
  <Words>665</Words>
  <Application>Microsoft Office PowerPoint</Application>
  <PresentationFormat>On-screen Show (4:3)</PresentationFormat>
  <Paragraphs>199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雪藤</vt:lpstr>
      <vt:lpstr>1_雪藤</vt:lpstr>
      <vt:lpstr>1_Office ​​テーマ</vt:lpstr>
      <vt:lpstr>GLOBE referatory in Japan</vt:lpstr>
      <vt:lpstr>OUJ: Identity</vt:lpstr>
      <vt:lpstr>OUJ contributions to  OER community</vt:lpstr>
      <vt:lpstr>Slide 4</vt:lpstr>
      <vt:lpstr>Global Learning Object Brokered Exchange (GLOBE)</vt:lpstr>
      <vt:lpstr>GLOBE Metadata Application Profile (as of January 2014)</vt:lpstr>
      <vt:lpstr>Japanese collaboration for GLOBE:  update</vt:lpstr>
      <vt:lpstr>Metadata elements used in “JOCW Search”</vt:lpstr>
      <vt:lpstr>New features</vt:lpstr>
      <vt:lpstr>New metadata repository (from April 1st, 2014)</vt:lpstr>
      <vt:lpstr>The Metadata Database System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GLOBE update</dc:title>
  <dc:creator>Reply from Author</dc:creator>
  <cp:lastModifiedBy>blchew</cp:lastModifiedBy>
  <cp:revision>24</cp:revision>
  <dcterms:created xsi:type="dcterms:W3CDTF">2013-04-08T07:08:10Z</dcterms:created>
  <dcterms:modified xsi:type="dcterms:W3CDTF">2014-06-23T01:44:48Z</dcterms:modified>
</cp:coreProperties>
</file>