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2"/>
  </p:notesMasterIdLst>
  <p:handoutMasterIdLst>
    <p:handoutMasterId r:id="rId33"/>
  </p:handoutMasterIdLst>
  <p:sldIdLst>
    <p:sldId id="617" r:id="rId2"/>
    <p:sldId id="618" r:id="rId3"/>
    <p:sldId id="619" r:id="rId4"/>
    <p:sldId id="620" r:id="rId5"/>
    <p:sldId id="621" r:id="rId6"/>
    <p:sldId id="622" r:id="rId7"/>
    <p:sldId id="623" r:id="rId8"/>
    <p:sldId id="624" r:id="rId9"/>
    <p:sldId id="636" r:id="rId10"/>
    <p:sldId id="633" r:id="rId11"/>
    <p:sldId id="634" r:id="rId12"/>
    <p:sldId id="635" r:id="rId13"/>
    <p:sldId id="637" r:id="rId14"/>
    <p:sldId id="638" r:id="rId15"/>
    <p:sldId id="639" r:id="rId16"/>
    <p:sldId id="644" r:id="rId17"/>
    <p:sldId id="610" r:id="rId18"/>
    <p:sldId id="609" r:id="rId19"/>
    <p:sldId id="607" r:id="rId20"/>
    <p:sldId id="615" r:id="rId21"/>
    <p:sldId id="616" r:id="rId22"/>
    <p:sldId id="537" r:id="rId23"/>
    <p:sldId id="614" r:id="rId24"/>
    <p:sldId id="611" r:id="rId25"/>
    <p:sldId id="612" r:id="rId26"/>
    <p:sldId id="613" r:id="rId27"/>
    <p:sldId id="640" r:id="rId28"/>
    <p:sldId id="641" r:id="rId29"/>
    <p:sldId id="643" r:id="rId30"/>
    <p:sldId id="642" r:id="rId31"/>
  </p:sldIdLst>
  <p:sldSz cx="9144000" cy="6858000" type="screen4x3"/>
  <p:notesSz cx="6802438" cy="993457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36" autoAdjust="0"/>
    <p:restoredTop sz="76178" autoAdjust="0"/>
  </p:normalViewPr>
  <p:slideViewPr>
    <p:cSldViewPr>
      <p:cViewPr varScale="1">
        <p:scale>
          <a:sx n="82" d="100"/>
          <a:sy n="82" d="100"/>
        </p:scale>
        <p:origin x="-7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YAMAJI2\yamaji\Windows\&#12522;&#12509;&#12472;&#12488;&#12522;\&#22577;&#21578;&#26360;\&#22259;&#65297;&#25913;&#65298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jiro\AppData\Local\Temp\zougen_ALL_ALL_honbun.t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MY"/>
  <c:chart>
    <c:plotArea>
      <c:layout/>
      <c:barChart>
        <c:barDir val="col"/>
        <c:grouping val="stacked"/>
        <c:ser>
          <c:idx val="0"/>
          <c:order val="0"/>
          <c:tx>
            <c:strRef>
              <c:f>Sheet1!$C$1</c:f>
              <c:strCache>
                <c:ptCount val="1"/>
                <c:pt idx="0">
                  <c:v>National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ja-JP"/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Sheet1!$A$2:$B$9</c:f>
              <c:multiLvlStrCache>
                <c:ptCount val="8"/>
                <c:lvl>
                  <c:pt idx="0">
                    <c:v>2</c:v>
                  </c:pt>
                  <c:pt idx="1">
                    <c:v>10</c:v>
                  </c:pt>
                  <c:pt idx="2">
                    <c:v>57</c:v>
                  </c:pt>
                  <c:pt idx="3">
                    <c:v>102</c:v>
                  </c:pt>
                  <c:pt idx="4">
                    <c:v>144</c:v>
                  </c:pt>
                  <c:pt idx="5">
                    <c:v>175</c:v>
                  </c:pt>
                  <c:pt idx="6">
                    <c:v>206</c:v>
                  </c:pt>
                  <c:pt idx="7">
                    <c:v>211</c:v>
                  </c:pt>
                </c:lvl>
                <c:lvl>
                  <c:pt idx="0">
                    <c:v>March-05</c:v>
                  </c:pt>
                  <c:pt idx="1">
                    <c:v>March-06</c:v>
                  </c:pt>
                  <c:pt idx="2">
                    <c:v>March-07</c:v>
                  </c:pt>
                  <c:pt idx="3">
                    <c:v>March-08</c:v>
                  </c:pt>
                  <c:pt idx="4">
                    <c:v>March-09</c:v>
                  </c:pt>
                  <c:pt idx="5">
                    <c:v>March-10</c:v>
                  </c:pt>
                  <c:pt idx="6">
                    <c:v>March-11</c:v>
                  </c:pt>
                  <c:pt idx="7">
                    <c:v>September-11</c:v>
                  </c:pt>
                </c:lvl>
              </c:multiLvlStrCache>
            </c:multiLvl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</c:v>
                </c:pt>
                <c:pt idx="1">
                  <c:v>6</c:v>
                </c:pt>
                <c:pt idx="2">
                  <c:v>38</c:v>
                </c:pt>
                <c:pt idx="3">
                  <c:v>62</c:v>
                </c:pt>
                <c:pt idx="4">
                  <c:v>72</c:v>
                </c:pt>
                <c:pt idx="5">
                  <c:v>74</c:v>
                </c:pt>
                <c:pt idx="6">
                  <c:v>77</c:v>
                </c:pt>
                <c:pt idx="7">
                  <c:v>78</c:v>
                </c:pt>
              </c:numCache>
            </c:numRef>
          </c:val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Public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ja-JP"/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Sheet1!$A$2:$B$9</c:f>
              <c:multiLvlStrCache>
                <c:ptCount val="8"/>
                <c:lvl>
                  <c:pt idx="0">
                    <c:v>2</c:v>
                  </c:pt>
                  <c:pt idx="1">
                    <c:v>10</c:v>
                  </c:pt>
                  <c:pt idx="2">
                    <c:v>57</c:v>
                  </c:pt>
                  <c:pt idx="3">
                    <c:v>102</c:v>
                  </c:pt>
                  <c:pt idx="4">
                    <c:v>144</c:v>
                  </c:pt>
                  <c:pt idx="5">
                    <c:v>175</c:v>
                  </c:pt>
                  <c:pt idx="6">
                    <c:v>206</c:v>
                  </c:pt>
                  <c:pt idx="7">
                    <c:v>211</c:v>
                  </c:pt>
                </c:lvl>
                <c:lvl>
                  <c:pt idx="0">
                    <c:v>March-05</c:v>
                  </c:pt>
                  <c:pt idx="1">
                    <c:v>March-06</c:v>
                  </c:pt>
                  <c:pt idx="2">
                    <c:v>March-07</c:v>
                  </c:pt>
                  <c:pt idx="3">
                    <c:v>March-08</c:v>
                  </c:pt>
                  <c:pt idx="4">
                    <c:v>March-09</c:v>
                  </c:pt>
                  <c:pt idx="5">
                    <c:v>March-10</c:v>
                  </c:pt>
                  <c:pt idx="6">
                    <c:v>March-11</c:v>
                  </c:pt>
                  <c:pt idx="7">
                    <c:v>September-11</c:v>
                  </c:pt>
                </c:lvl>
              </c:multiLvlStrCache>
            </c:multiLvl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4</c:v>
                </c:pt>
                <c:pt idx="4">
                  <c:v>11</c:v>
                </c:pt>
                <c:pt idx="5">
                  <c:v>14</c:v>
                </c:pt>
                <c:pt idx="6">
                  <c:v>20</c:v>
                </c:pt>
                <c:pt idx="7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Private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ja-JP"/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Sheet1!$A$2:$B$9</c:f>
              <c:multiLvlStrCache>
                <c:ptCount val="8"/>
                <c:lvl>
                  <c:pt idx="0">
                    <c:v>2</c:v>
                  </c:pt>
                  <c:pt idx="1">
                    <c:v>10</c:v>
                  </c:pt>
                  <c:pt idx="2">
                    <c:v>57</c:v>
                  </c:pt>
                  <c:pt idx="3">
                    <c:v>102</c:v>
                  </c:pt>
                  <c:pt idx="4">
                    <c:v>144</c:v>
                  </c:pt>
                  <c:pt idx="5">
                    <c:v>175</c:v>
                  </c:pt>
                  <c:pt idx="6">
                    <c:v>206</c:v>
                  </c:pt>
                  <c:pt idx="7">
                    <c:v>211</c:v>
                  </c:pt>
                </c:lvl>
                <c:lvl>
                  <c:pt idx="0">
                    <c:v>March-05</c:v>
                  </c:pt>
                  <c:pt idx="1">
                    <c:v>March-06</c:v>
                  </c:pt>
                  <c:pt idx="2">
                    <c:v>March-07</c:v>
                  </c:pt>
                  <c:pt idx="3">
                    <c:v>March-08</c:v>
                  </c:pt>
                  <c:pt idx="4">
                    <c:v>March-09</c:v>
                  </c:pt>
                  <c:pt idx="5">
                    <c:v>March-10</c:v>
                  </c:pt>
                  <c:pt idx="6">
                    <c:v>March-11</c:v>
                  </c:pt>
                  <c:pt idx="7">
                    <c:v>September-11</c:v>
                  </c:pt>
                </c:lvl>
              </c:multiLvlStrCache>
            </c:multiLvlStrRef>
          </c:cat>
          <c:val>
            <c:numRef>
              <c:f>Sheet1!$E$2:$E$9</c:f>
              <c:numCache>
                <c:formatCode>General</c:formatCode>
                <c:ptCount val="8"/>
                <c:pt idx="0">
                  <c:v>1</c:v>
                </c:pt>
                <c:pt idx="1">
                  <c:v>3</c:v>
                </c:pt>
                <c:pt idx="2">
                  <c:v>11</c:v>
                </c:pt>
                <c:pt idx="3">
                  <c:v>27</c:v>
                </c:pt>
                <c:pt idx="4">
                  <c:v>38</c:v>
                </c:pt>
                <c:pt idx="5">
                  <c:v>57</c:v>
                </c:pt>
                <c:pt idx="6">
                  <c:v>73</c:v>
                </c:pt>
                <c:pt idx="7">
                  <c:v>76</c:v>
                </c:pt>
              </c:numCache>
            </c:numRef>
          </c:val>
        </c:ser>
        <c:ser>
          <c:idx val="3"/>
          <c:order val="3"/>
          <c:tx>
            <c:strRef>
              <c:f>Sheet1!$F$1</c:f>
              <c:strCache>
                <c:ptCount val="1"/>
                <c:pt idx="0">
                  <c:v>Others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ja-JP"/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Sheet1!$A$2:$B$9</c:f>
              <c:multiLvlStrCache>
                <c:ptCount val="8"/>
                <c:lvl>
                  <c:pt idx="0">
                    <c:v>2</c:v>
                  </c:pt>
                  <c:pt idx="1">
                    <c:v>10</c:v>
                  </c:pt>
                  <c:pt idx="2">
                    <c:v>57</c:v>
                  </c:pt>
                  <c:pt idx="3">
                    <c:v>102</c:v>
                  </c:pt>
                  <c:pt idx="4">
                    <c:v>144</c:v>
                  </c:pt>
                  <c:pt idx="5">
                    <c:v>175</c:v>
                  </c:pt>
                  <c:pt idx="6">
                    <c:v>206</c:v>
                  </c:pt>
                  <c:pt idx="7">
                    <c:v>211</c:v>
                  </c:pt>
                </c:lvl>
                <c:lvl>
                  <c:pt idx="0">
                    <c:v>March-05</c:v>
                  </c:pt>
                  <c:pt idx="1">
                    <c:v>March-06</c:v>
                  </c:pt>
                  <c:pt idx="2">
                    <c:v>March-07</c:v>
                  </c:pt>
                  <c:pt idx="3">
                    <c:v>March-08</c:v>
                  </c:pt>
                  <c:pt idx="4">
                    <c:v>March-09</c:v>
                  </c:pt>
                  <c:pt idx="5">
                    <c:v>March-10</c:v>
                  </c:pt>
                  <c:pt idx="6">
                    <c:v>March-11</c:v>
                  </c:pt>
                  <c:pt idx="7">
                    <c:v>September-11</c:v>
                  </c:pt>
                </c:lvl>
              </c:multiLvlStrCache>
            </c:multiLvlStrRef>
          </c:cat>
          <c:val>
            <c:numRef>
              <c:f>Sheet1!$F$2:$F$9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7</c:v>
                </c:pt>
                <c:pt idx="3">
                  <c:v>9</c:v>
                </c:pt>
                <c:pt idx="4">
                  <c:v>23</c:v>
                </c:pt>
                <c:pt idx="5">
                  <c:v>30</c:v>
                </c:pt>
                <c:pt idx="6">
                  <c:v>36</c:v>
                </c:pt>
                <c:pt idx="7">
                  <c:v>36</c:v>
                </c:pt>
              </c:numCache>
            </c:numRef>
          </c:val>
        </c:ser>
        <c:overlap val="100"/>
        <c:axId val="59188352"/>
        <c:axId val="59189888"/>
      </c:barChart>
      <c:catAx>
        <c:axId val="59188352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59189888"/>
        <c:crosses val="autoZero"/>
        <c:auto val="1"/>
        <c:lblAlgn val="ctr"/>
        <c:lblOffset val="100"/>
      </c:catAx>
      <c:valAx>
        <c:axId val="5918988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5918835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ja-JP"/>
          </a:pPr>
          <a:endParaRPr lang="en-US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MY"/>
  <c:chart>
    <c:autoTitleDeleted val="1"/>
    <c:plotArea>
      <c:layout>
        <c:manualLayout>
          <c:layoutTarget val="inner"/>
          <c:xMode val="edge"/>
          <c:yMode val="edge"/>
          <c:x val="0.10933748142329008"/>
          <c:y val="3.5204576036182614E-2"/>
          <c:w val="0.80466682063826533"/>
          <c:h val="0.82320578348759055"/>
        </c:manualLayout>
      </c:layout>
      <c:barChart>
        <c:barDir val="col"/>
        <c:grouping val="stacked"/>
        <c:ser>
          <c:idx val="0"/>
          <c:order val="0"/>
          <c:tx>
            <c:strRef>
              <c:f>'JC機関数 (2)'!$B$2</c:f>
              <c:strCache>
                <c:ptCount val="1"/>
                <c:pt idx="0">
                  <c:v>by University own Development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ja-JP" sz="1400"/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'JC機関数 (2)'!$A$3:$A$12</c:f>
              <c:strCach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strCache>
            </c:strRef>
          </c:cat>
          <c:val>
            <c:numRef>
              <c:f>'JC機関数 (2)'!$B$3:$B$12</c:f>
              <c:numCache>
                <c:formatCode>General</c:formatCode>
                <c:ptCount val="10"/>
                <c:pt idx="0">
                  <c:v>2</c:v>
                </c:pt>
                <c:pt idx="1">
                  <c:v>10</c:v>
                </c:pt>
                <c:pt idx="2">
                  <c:v>57</c:v>
                </c:pt>
                <c:pt idx="3">
                  <c:v>101</c:v>
                </c:pt>
                <c:pt idx="4">
                  <c:v>143</c:v>
                </c:pt>
                <c:pt idx="5">
                  <c:v>194</c:v>
                </c:pt>
                <c:pt idx="6">
                  <c:v>228</c:v>
                </c:pt>
                <c:pt idx="7">
                  <c:v>257</c:v>
                </c:pt>
                <c:pt idx="8">
                  <c:v>286</c:v>
                </c:pt>
                <c:pt idx="9">
                  <c:v>294</c:v>
                </c:pt>
              </c:numCache>
            </c:numRef>
          </c:val>
        </c:ser>
        <c:ser>
          <c:idx val="1"/>
          <c:order val="1"/>
          <c:tx>
            <c:strRef>
              <c:f>'JC機関数 (2)'!$C$2</c:f>
              <c:strCache>
                <c:ptCount val="1"/>
                <c:pt idx="0">
                  <c:v>by using JAIRO Cloud</c:v>
                </c:pt>
              </c:strCache>
            </c:strRef>
          </c:tx>
          <c:spPr>
            <a:solidFill>
              <a:srgbClr val="92D050"/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ja-JP" sz="1400"/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'JC機関数 (2)'!$A$3:$A$12</c:f>
              <c:strCach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strCache>
            </c:strRef>
          </c:cat>
          <c:val>
            <c:numRef>
              <c:f>'JC機関数 (2)'!$C$3:$C$12</c:f>
              <c:numCache>
                <c:formatCode>General</c:formatCode>
                <c:ptCount val="10"/>
                <c:pt idx="8">
                  <c:v>66</c:v>
                </c:pt>
                <c:pt idx="9">
                  <c:v>184</c:v>
                </c:pt>
              </c:numCache>
            </c:numRef>
          </c:val>
        </c:ser>
        <c:gapWidth val="50"/>
        <c:overlap val="100"/>
        <c:axId val="59235712"/>
        <c:axId val="59381248"/>
      </c:barChart>
      <c:catAx>
        <c:axId val="592357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ja-JP" sz="1600"/>
                </a:pPr>
                <a:r>
                  <a:rPr lang="en-US" altLang="ja-JP" sz="1600" dirty="0" smtClean="0"/>
                  <a:t>Year</a:t>
                </a:r>
                <a:endParaRPr lang="ja-JP" altLang="en-US" sz="1600" dirty="0"/>
              </a:p>
            </c:rich>
          </c:tx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ja-JP" sz="1600"/>
            </a:pPr>
            <a:endParaRPr lang="en-US"/>
          </a:p>
        </c:txPr>
        <c:crossAx val="59381248"/>
        <c:crosses val="autoZero"/>
        <c:auto val="1"/>
        <c:lblAlgn val="ctr"/>
        <c:lblOffset val="100"/>
      </c:catAx>
      <c:valAx>
        <c:axId val="59381248"/>
        <c:scaling>
          <c:orientation val="minMax"/>
          <c:max val="500"/>
          <c:min val="0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 lang="ja-JP" sz="1600"/>
                </a:pPr>
                <a:r>
                  <a:rPr lang="en-US" altLang="ja-JP" sz="1600" dirty="0" smtClean="0"/>
                  <a:t>Number</a:t>
                </a:r>
                <a:r>
                  <a:rPr lang="en-US" altLang="ja-JP" sz="1600" baseline="0" dirty="0" smtClean="0"/>
                  <a:t> of Repository</a:t>
                </a:r>
                <a:endParaRPr lang="ja-JP" altLang="en-US" sz="1600" dirty="0"/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lang="ja-JP" sz="1600"/>
            </a:pPr>
            <a:endParaRPr lang="en-US"/>
          </a:p>
        </c:txPr>
        <c:crossAx val="59235712"/>
        <c:crosses val="autoZero"/>
        <c:crossBetween val="between"/>
        <c:majorUnit val="100"/>
        <c:minorUnit val="50"/>
      </c:valAx>
    </c:plotArea>
    <c:legend>
      <c:legendPos val="r"/>
      <c:layout>
        <c:manualLayout>
          <c:xMode val="edge"/>
          <c:yMode val="edge"/>
          <c:x val="0.16329675502112909"/>
          <c:y val="0.26174313006195854"/>
          <c:w val="0.45525323847805099"/>
          <c:h val="0.19061360020055962"/>
        </c:manualLayout>
      </c:layout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lang="ja-JP" sz="1600"/>
          </a:pPr>
          <a:endParaRPr lang="en-US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MY"/>
  <c:chart>
    <c:title>
      <c:tx>
        <c:rich>
          <a:bodyPr/>
          <a:lstStyle/>
          <a:p>
            <a:pPr>
              <a:defRPr lang="ja-JP"/>
            </a:pPr>
            <a:r>
              <a:rPr lang="en-US" altLang="ja-JP" dirty="0" smtClean="0"/>
              <a:t>Number of IRs all over the World:</a:t>
            </a:r>
            <a:r>
              <a:rPr lang="en-US" altLang="ja-JP" baseline="0" dirty="0" smtClean="0"/>
              <a:t> </a:t>
            </a:r>
            <a:r>
              <a:rPr lang="en-US" altLang="ja-JP" baseline="0" dirty="0"/>
              <a:t>2,800</a:t>
            </a:r>
            <a:endParaRPr lang="ja-JP" altLang="en-US" dirty="0"/>
          </a:p>
        </c:rich>
      </c:tx>
    </c:title>
    <c:plotArea>
      <c:layout/>
      <c:pie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ja-JP"/>
                </a:pPr>
                <a:endParaRPr lang="en-US"/>
              </a:p>
            </c:txPr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Sheet1!$B$2:$B$12</c:f>
              <c:strCache>
                <c:ptCount val="11"/>
                <c:pt idx="0">
                  <c:v>Japan: 460</c:v>
                </c:pt>
                <c:pt idx="1">
                  <c:v>United States: 426</c:v>
                </c:pt>
                <c:pt idx="2">
                  <c:v>United Kingdom: 218</c:v>
                </c:pt>
                <c:pt idx="3">
                  <c:v>Germany: 167</c:v>
                </c:pt>
                <c:pt idx="4">
                  <c:v>Spain: 108</c:v>
                </c:pt>
                <c:pt idx="5">
                  <c:v>France: 79</c:v>
                </c:pt>
                <c:pt idx="6">
                  <c:v>Poland: 78</c:v>
                </c:pt>
                <c:pt idx="7">
                  <c:v>Brazil: 75</c:v>
                </c:pt>
                <c:pt idx="8">
                  <c:v>Italy: 73</c:v>
                </c:pt>
                <c:pt idx="9">
                  <c:v>India: 64</c:v>
                </c:pt>
                <c:pt idx="10">
                  <c:v>Other: 1052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460</c:v>
                </c:pt>
                <c:pt idx="1">
                  <c:v>426</c:v>
                </c:pt>
                <c:pt idx="2">
                  <c:v>218</c:v>
                </c:pt>
                <c:pt idx="3">
                  <c:v>167</c:v>
                </c:pt>
                <c:pt idx="4">
                  <c:v>108</c:v>
                </c:pt>
                <c:pt idx="5">
                  <c:v>79</c:v>
                </c:pt>
                <c:pt idx="6">
                  <c:v>78</c:v>
                </c:pt>
                <c:pt idx="7">
                  <c:v>75</c:v>
                </c:pt>
                <c:pt idx="8">
                  <c:v>73</c:v>
                </c:pt>
                <c:pt idx="9">
                  <c:v>64</c:v>
                </c:pt>
                <c:pt idx="10">
                  <c:v>1052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1443859717662641"/>
          <c:y val="0.19004077161361144"/>
          <c:w val="0.38556140282337381"/>
          <c:h val="0.65910630028036099"/>
        </c:manualLayout>
      </c:layout>
      <c:txPr>
        <a:bodyPr/>
        <a:lstStyle/>
        <a:p>
          <a:pPr>
            <a:defRPr lang="ja-JP"/>
          </a:pPr>
          <a:endParaRPr lang="en-US"/>
        </a:p>
      </c:txPr>
    </c:legend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MY"/>
  <c:chart>
    <c:plotArea>
      <c:layout>
        <c:manualLayout>
          <c:layoutTarget val="inner"/>
          <c:xMode val="edge"/>
          <c:yMode val="edge"/>
          <c:x val="6.0651678849306542E-2"/>
          <c:y val="2.0732990513541594E-2"/>
          <c:w val="0.5977942106049523"/>
          <c:h val="0.90122487594201428"/>
        </c:manualLayout>
      </c:layout>
      <c:barChart>
        <c:barDir val="col"/>
        <c:grouping val="stacked"/>
        <c:ser>
          <c:idx val="0"/>
          <c:order val="0"/>
          <c:tx>
            <c:strRef>
              <c:f>zougen_ALL_ALL_honbun!$B$1</c:f>
              <c:strCache>
                <c:ptCount val="1"/>
                <c:pt idx="0">
                  <c:v>Journal Article（学術雑誌論文）</c:v>
                </c:pt>
              </c:strCache>
            </c:strRef>
          </c:tx>
          <c:cat>
            <c:numRef>
              <c:f>zougen_ALL_ALL_honbun!$A$2:$A$80</c:f>
              <c:numCache>
                <c:formatCode>mmm\-yy</c:formatCode>
                <c:ptCount val="79"/>
                <c:pt idx="0">
                  <c:v>41548</c:v>
                </c:pt>
                <c:pt idx="1">
                  <c:v>41518</c:v>
                </c:pt>
                <c:pt idx="2">
                  <c:v>41487</c:v>
                </c:pt>
                <c:pt idx="3">
                  <c:v>41456</c:v>
                </c:pt>
                <c:pt idx="4">
                  <c:v>41426</c:v>
                </c:pt>
                <c:pt idx="5">
                  <c:v>41395</c:v>
                </c:pt>
                <c:pt idx="6">
                  <c:v>41365</c:v>
                </c:pt>
                <c:pt idx="7">
                  <c:v>41334</c:v>
                </c:pt>
                <c:pt idx="8">
                  <c:v>41306</c:v>
                </c:pt>
                <c:pt idx="9">
                  <c:v>41275</c:v>
                </c:pt>
                <c:pt idx="10">
                  <c:v>41244</c:v>
                </c:pt>
                <c:pt idx="11">
                  <c:v>41214</c:v>
                </c:pt>
                <c:pt idx="12">
                  <c:v>41183</c:v>
                </c:pt>
                <c:pt idx="13">
                  <c:v>41153</c:v>
                </c:pt>
                <c:pt idx="14">
                  <c:v>41122</c:v>
                </c:pt>
                <c:pt idx="15">
                  <c:v>41091</c:v>
                </c:pt>
                <c:pt idx="16">
                  <c:v>41061</c:v>
                </c:pt>
                <c:pt idx="17">
                  <c:v>41030</c:v>
                </c:pt>
                <c:pt idx="18">
                  <c:v>41000</c:v>
                </c:pt>
                <c:pt idx="19">
                  <c:v>40969</c:v>
                </c:pt>
                <c:pt idx="20">
                  <c:v>40940</c:v>
                </c:pt>
                <c:pt idx="21">
                  <c:v>40909</c:v>
                </c:pt>
                <c:pt idx="22">
                  <c:v>40878</c:v>
                </c:pt>
                <c:pt idx="23">
                  <c:v>40848</c:v>
                </c:pt>
                <c:pt idx="24">
                  <c:v>40817</c:v>
                </c:pt>
                <c:pt idx="25">
                  <c:v>40787</c:v>
                </c:pt>
                <c:pt idx="26">
                  <c:v>40756</c:v>
                </c:pt>
                <c:pt idx="27">
                  <c:v>40725</c:v>
                </c:pt>
                <c:pt idx="28">
                  <c:v>40695</c:v>
                </c:pt>
                <c:pt idx="29">
                  <c:v>40664</c:v>
                </c:pt>
                <c:pt idx="30">
                  <c:v>40634</c:v>
                </c:pt>
                <c:pt idx="31">
                  <c:v>40603</c:v>
                </c:pt>
                <c:pt idx="32">
                  <c:v>40575</c:v>
                </c:pt>
                <c:pt idx="33">
                  <c:v>40544</c:v>
                </c:pt>
                <c:pt idx="34">
                  <c:v>40513</c:v>
                </c:pt>
                <c:pt idx="35">
                  <c:v>40483</c:v>
                </c:pt>
                <c:pt idx="36">
                  <c:v>40452</c:v>
                </c:pt>
                <c:pt idx="37">
                  <c:v>40422</c:v>
                </c:pt>
                <c:pt idx="38">
                  <c:v>40391</c:v>
                </c:pt>
                <c:pt idx="39">
                  <c:v>40360</c:v>
                </c:pt>
                <c:pt idx="40">
                  <c:v>40330</c:v>
                </c:pt>
                <c:pt idx="41">
                  <c:v>40299</c:v>
                </c:pt>
                <c:pt idx="42">
                  <c:v>40269</c:v>
                </c:pt>
                <c:pt idx="43">
                  <c:v>40238</c:v>
                </c:pt>
                <c:pt idx="44">
                  <c:v>40210</c:v>
                </c:pt>
                <c:pt idx="45">
                  <c:v>40179</c:v>
                </c:pt>
                <c:pt idx="46">
                  <c:v>40148</c:v>
                </c:pt>
                <c:pt idx="47">
                  <c:v>40118</c:v>
                </c:pt>
                <c:pt idx="48">
                  <c:v>40087</c:v>
                </c:pt>
                <c:pt idx="49">
                  <c:v>40057</c:v>
                </c:pt>
                <c:pt idx="50">
                  <c:v>40026</c:v>
                </c:pt>
                <c:pt idx="51">
                  <c:v>39995</c:v>
                </c:pt>
                <c:pt idx="52">
                  <c:v>39965</c:v>
                </c:pt>
                <c:pt idx="53">
                  <c:v>39934</c:v>
                </c:pt>
                <c:pt idx="54">
                  <c:v>39904</c:v>
                </c:pt>
                <c:pt idx="55">
                  <c:v>39873</c:v>
                </c:pt>
                <c:pt idx="56">
                  <c:v>39845</c:v>
                </c:pt>
                <c:pt idx="57">
                  <c:v>39814</c:v>
                </c:pt>
                <c:pt idx="58">
                  <c:v>39783</c:v>
                </c:pt>
                <c:pt idx="59">
                  <c:v>39753</c:v>
                </c:pt>
                <c:pt idx="60">
                  <c:v>39722</c:v>
                </c:pt>
                <c:pt idx="61">
                  <c:v>39692</c:v>
                </c:pt>
                <c:pt idx="62">
                  <c:v>39661</c:v>
                </c:pt>
                <c:pt idx="63">
                  <c:v>39630</c:v>
                </c:pt>
                <c:pt idx="64">
                  <c:v>39600</c:v>
                </c:pt>
                <c:pt idx="65">
                  <c:v>39569</c:v>
                </c:pt>
                <c:pt idx="66">
                  <c:v>39539</c:v>
                </c:pt>
                <c:pt idx="67">
                  <c:v>39508</c:v>
                </c:pt>
                <c:pt idx="68">
                  <c:v>39479</c:v>
                </c:pt>
                <c:pt idx="69">
                  <c:v>39448</c:v>
                </c:pt>
                <c:pt idx="70">
                  <c:v>39417</c:v>
                </c:pt>
                <c:pt idx="71">
                  <c:v>39387</c:v>
                </c:pt>
                <c:pt idx="72">
                  <c:v>39356</c:v>
                </c:pt>
                <c:pt idx="73">
                  <c:v>39326</c:v>
                </c:pt>
                <c:pt idx="74">
                  <c:v>39295</c:v>
                </c:pt>
                <c:pt idx="75">
                  <c:v>39264</c:v>
                </c:pt>
                <c:pt idx="76">
                  <c:v>39234</c:v>
                </c:pt>
                <c:pt idx="77">
                  <c:v>39203</c:v>
                </c:pt>
                <c:pt idx="78">
                  <c:v>39173</c:v>
                </c:pt>
              </c:numCache>
            </c:numRef>
          </c:cat>
          <c:val>
            <c:numRef>
              <c:f>zougen_ALL_ALL_honbun!$B$2:$B$80</c:f>
              <c:numCache>
                <c:formatCode>General</c:formatCode>
                <c:ptCount val="79"/>
                <c:pt idx="0">
                  <c:v>201664</c:v>
                </c:pt>
                <c:pt idx="1">
                  <c:v>194878</c:v>
                </c:pt>
                <c:pt idx="2">
                  <c:v>194011</c:v>
                </c:pt>
                <c:pt idx="3">
                  <c:v>192903</c:v>
                </c:pt>
                <c:pt idx="4">
                  <c:v>191012</c:v>
                </c:pt>
                <c:pt idx="5">
                  <c:v>189086</c:v>
                </c:pt>
                <c:pt idx="6">
                  <c:v>187708</c:v>
                </c:pt>
                <c:pt idx="7">
                  <c:v>185397</c:v>
                </c:pt>
                <c:pt idx="8">
                  <c:v>183537</c:v>
                </c:pt>
                <c:pt idx="9">
                  <c:v>181239</c:v>
                </c:pt>
                <c:pt idx="10">
                  <c:v>177587</c:v>
                </c:pt>
                <c:pt idx="11">
                  <c:v>172866</c:v>
                </c:pt>
                <c:pt idx="12">
                  <c:v>170137</c:v>
                </c:pt>
                <c:pt idx="13">
                  <c:v>167399</c:v>
                </c:pt>
                <c:pt idx="14">
                  <c:v>165573</c:v>
                </c:pt>
                <c:pt idx="15">
                  <c:v>164770</c:v>
                </c:pt>
                <c:pt idx="16">
                  <c:v>163240</c:v>
                </c:pt>
                <c:pt idx="17">
                  <c:v>161482</c:v>
                </c:pt>
                <c:pt idx="18">
                  <c:v>159906</c:v>
                </c:pt>
                <c:pt idx="19">
                  <c:v>157705</c:v>
                </c:pt>
                <c:pt idx="20">
                  <c:v>154968</c:v>
                </c:pt>
                <c:pt idx="21">
                  <c:v>145033</c:v>
                </c:pt>
                <c:pt idx="22">
                  <c:v>139445</c:v>
                </c:pt>
                <c:pt idx="23">
                  <c:v>138087</c:v>
                </c:pt>
                <c:pt idx="24">
                  <c:v>136555</c:v>
                </c:pt>
                <c:pt idx="25">
                  <c:v>135178</c:v>
                </c:pt>
                <c:pt idx="26">
                  <c:v>133741</c:v>
                </c:pt>
                <c:pt idx="27">
                  <c:v>132020</c:v>
                </c:pt>
                <c:pt idx="28">
                  <c:v>130161</c:v>
                </c:pt>
                <c:pt idx="29">
                  <c:v>128871</c:v>
                </c:pt>
                <c:pt idx="30">
                  <c:v>127125</c:v>
                </c:pt>
                <c:pt idx="31">
                  <c:v>123434</c:v>
                </c:pt>
                <c:pt idx="32">
                  <c:v>122151</c:v>
                </c:pt>
                <c:pt idx="33">
                  <c:v>119532</c:v>
                </c:pt>
                <c:pt idx="34">
                  <c:v>117584</c:v>
                </c:pt>
                <c:pt idx="35">
                  <c:v>115449</c:v>
                </c:pt>
                <c:pt idx="36">
                  <c:v>113619</c:v>
                </c:pt>
                <c:pt idx="37">
                  <c:v>111862</c:v>
                </c:pt>
                <c:pt idx="38">
                  <c:v>109222</c:v>
                </c:pt>
                <c:pt idx="39">
                  <c:v>99917</c:v>
                </c:pt>
                <c:pt idx="40">
                  <c:v>97005</c:v>
                </c:pt>
                <c:pt idx="41">
                  <c:v>95829</c:v>
                </c:pt>
                <c:pt idx="42">
                  <c:v>94058</c:v>
                </c:pt>
                <c:pt idx="43">
                  <c:v>87748</c:v>
                </c:pt>
                <c:pt idx="44">
                  <c:v>81787</c:v>
                </c:pt>
                <c:pt idx="45">
                  <c:v>78090</c:v>
                </c:pt>
                <c:pt idx="46">
                  <c:v>76838</c:v>
                </c:pt>
                <c:pt idx="47">
                  <c:v>74845</c:v>
                </c:pt>
                <c:pt idx="48">
                  <c:v>73000</c:v>
                </c:pt>
                <c:pt idx="49">
                  <c:v>71003</c:v>
                </c:pt>
                <c:pt idx="50">
                  <c:v>70151</c:v>
                </c:pt>
                <c:pt idx="51">
                  <c:v>69126</c:v>
                </c:pt>
                <c:pt idx="52">
                  <c:v>68243</c:v>
                </c:pt>
                <c:pt idx="53">
                  <c:v>65172</c:v>
                </c:pt>
                <c:pt idx="54">
                  <c:v>57463</c:v>
                </c:pt>
                <c:pt idx="55">
                  <c:v>56251</c:v>
                </c:pt>
                <c:pt idx="56">
                  <c:v>51908</c:v>
                </c:pt>
                <c:pt idx="57">
                  <c:v>50385</c:v>
                </c:pt>
                <c:pt idx="58">
                  <c:v>49205</c:v>
                </c:pt>
                <c:pt idx="59">
                  <c:v>46729</c:v>
                </c:pt>
                <c:pt idx="60">
                  <c:v>44894</c:v>
                </c:pt>
                <c:pt idx="61">
                  <c:v>58115</c:v>
                </c:pt>
                <c:pt idx="62">
                  <c:v>53074</c:v>
                </c:pt>
                <c:pt idx="63">
                  <c:v>50663</c:v>
                </c:pt>
                <c:pt idx="64">
                  <c:v>32471</c:v>
                </c:pt>
                <c:pt idx="65">
                  <c:v>31778</c:v>
                </c:pt>
                <c:pt idx="66">
                  <c:v>31089</c:v>
                </c:pt>
                <c:pt idx="67">
                  <c:v>30597</c:v>
                </c:pt>
                <c:pt idx="68">
                  <c:v>28874</c:v>
                </c:pt>
                <c:pt idx="69">
                  <c:v>28219</c:v>
                </c:pt>
                <c:pt idx="70">
                  <c:v>26981</c:v>
                </c:pt>
                <c:pt idx="71">
                  <c:v>22201</c:v>
                </c:pt>
                <c:pt idx="72">
                  <c:v>15796</c:v>
                </c:pt>
                <c:pt idx="73">
                  <c:v>15167</c:v>
                </c:pt>
                <c:pt idx="74">
                  <c:v>12650</c:v>
                </c:pt>
                <c:pt idx="75">
                  <c:v>11423</c:v>
                </c:pt>
                <c:pt idx="76">
                  <c:v>9248</c:v>
                </c:pt>
                <c:pt idx="77">
                  <c:v>7026</c:v>
                </c:pt>
                <c:pt idx="78">
                  <c:v>4916</c:v>
                </c:pt>
              </c:numCache>
            </c:numRef>
          </c:val>
        </c:ser>
        <c:ser>
          <c:idx val="1"/>
          <c:order val="1"/>
          <c:tx>
            <c:strRef>
              <c:f>zougen_ALL_ALL_honbun!$C$1</c:f>
              <c:strCache>
                <c:ptCount val="1"/>
                <c:pt idx="0">
                  <c:v>Thesis or Dissertation（学位論文）</c:v>
                </c:pt>
              </c:strCache>
            </c:strRef>
          </c:tx>
          <c:cat>
            <c:numRef>
              <c:f>zougen_ALL_ALL_honbun!$A$2:$A$80</c:f>
              <c:numCache>
                <c:formatCode>mmm\-yy</c:formatCode>
                <c:ptCount val="79"/>
                <c:pt idx="0">
                  <c:v>41548</c:v>
                </c:pt>
                <c:pt idx="1">
                  <c:v>41518</c:v>
                </c:pt>
                <c:pt idx="2">
                  <c:v>41487</c:v>
                </c:pt>
                <c:pt idx="3">
                  <c:v>41456</c:v>
                </c:pt>
                <c:pt idx="4">
                  <c:v>41426</c:v>
                </c:pt>
                <c:pt idx="5">
                  <c:v>41395</c:v>
                </c:pt>
                <c:pt idx="6">
                  <c:v>41365</c:v>
                </c:pt>
                <c:pt idx="7">
                  <c:v>41334</c:v>
                </c:pt>
                <c:pt idx="8">
                  <c:v>41306</c:v>
                </c:pt>
                <c:pt idx="9">
                  <c:v>41275</c:v>
                </c:pt>
                <c:pt idx="10">
                  <c:v>41244</c:v>
                </c:pt>
                <c:pt idx="11">
                  <c:v>41214</c:v>
                </c:pt>
                <c:pt idx="12">
                  <c:v>41183</c:v>
                </c:pt>
                <c:pt idx="13">
                  <c:v>41153</c:v>
                </c:pt>
                <c:pt idx="14">
                  <c:v>41122</c:v>
                </c:pt>
                <c:pt idx="15">
                  <c:v>41091</c:v>
                </c:pt>
                <c:pt idx="16">
                  <c:v>41061</c:v>
                </c:pt>
                <c:pt idx="17">
                  <c:v>41030</c:v>
                </c:pt>
                <c:pt idx="18">
                  <c:v>41000</c:v>
                </c:pt>
                <c:pt idx="19">
                  <c:v>40969</c:v>
                </c:pt>
                <c:pt idx="20">
                  <c:v>40940</c:v>
                </c:pt>
                <c:pt idx="21">
                  <c:v>40909</c:v>
                </c:pt>
                <c:pt idx="22">
                  <c:v>40878</c:v>
                </c:pt>
                <c:pt idx="23">
                  <c:v>40848</c:v>
                </c:pt>
                <c:pt idx="24">
                  <c:v>40817</c:v>
                </c:pt>
                <c:pt idx="25">
                  <c:v>40787</c:v>
                </c:pt>
                <c:pt idx="26">
                  <c:v>40756</c:v>
                </c:pt>
                <c:pt idx="27">
                  <c:v>40725</c:v>
                </c:pt>
                <c:pt idx="28">
                  <c:v>40695</c:v>
                </c:pt>
                <c:pt idx="29">
                  <c:v>40664</c:v>
                </c:pt>
                <c:pt idx="30">
                  <c:v>40634</c:v>
                </c:pt>
                <c:pt idx="31">
                  <c:v>40603</c:v>
                </c:pt>
                <c:pt idx="32">
                  <c:v>40575</c:v>
                </c:pt>
                <c:pt idx="33">
                  <c:v>40544</c:v>
                </c:pt>
                <c:pt idx="34">
                  <c:v>40513</c:v>
                </c:pt>
                <c:pt idx="35">
                  <c:v>40483</c:v>
                </c:pt>
                <c:pt idx="36">
                  <c:v>40452</c:v>
                </c:pt>
                <c:pt idx="37">
                  <c:v>40422</c:v>
                </c:pt>
                <c:pt idx="38">
                  <c:v>40391</c:v>
                </c:pt>
                <c:pt idx="39">
                  <c:v>40360</c:v>
                </c:pt>
                <c:pt idx="40">
                  <c:v>40330</c:v>
                </c:pt>
                <c:pt idx="41">
                  <c:v>40299</c:v>
                </c:pt>
                <c:pt idx="42">
                  <c:v>40269</c:v>
                </c:pt>
                <c:pt idx="43">
                  <c:v>40238</c:v>
                </c:pt>
                <c:pt idx="44">
                  <c:v>40210</c:v>
                </c:pt>
                <c:pt idx="45">
                  <c:v>40179</c:v>
                </c:pt>
                <c:pt idx="46">
                  <c:v>40148</c:v>
                </c:pt>
                <c:pt idx="47">
                  <c:v>40118</c:v>
                </c:pt>
                <c:pt idx="48">
                  <c:v>40087</c:v>
                </c:pt>
                <c:pt idx="49">
                  <c:v>40057</c:v>
                </c:pt>
                <c:pt idx="50">
                  <c:v>40026</c:v>
                </c:pt>
                <c:pt idx="51">
                  <c:v>39995</c:v>
                </c:pt>
                <c:pt idx="52">
                  <c:v>39965</c:v>
                </c:pt>
                <c:pt idx="53">
                  <c:v>39934</c:v>
                </c:pt>
                <c:pt idx="54">
                  <c:v>39904</c:v>
                </c:pt>
                <c:pt idx="55">
                  <c:v>39873</c:v>
                </c:pt>
                <c:pt idx="56">
                  <c:v>39845</c:v>
                </c:pt>
                <c:pt idx="57">
                  <c:v>39814</c:v>
                </c:pt>
                <c:pt idx="58">
                  <c:v>39783</c:v>
                </c:pt>
                <c:pt idx="59">
                  <c:v>39753</c:v>
                </c:pt>
                <c:pt idx="60">
                  <c:v>39722</c:v>
                </c:pt>
                <c:pt idx="61">
                  <c:v>39692</c:v>
                </c:pt>
                <c:pt idx="62">
                  <c:v>39661</c:v>
                </c:pt>
                <c:pt idx="63">
                  <c:v>39630</c:v>
                </c:pt>
                <c:pt idx="64">
                  <c:v>39600</c:v>
                </c:pt>
                <c:pt idx="65">
                  <c:v>39569</c:v>
                </c:pt>
                <c:pt idx="66">
                  <c:v>39539</c:v>
                </c:pt>
                <c:pt idx="67">
                  <c:v>39508</c:v>
                </c:pt>
                <c:pt idx="68">
                  <c:v>39479</c:v>
                </c:pt>
                <c:pt idx="69">
                  <c:v>39448</c:v>
                </c:pt>
                <c:pt idx="70">
                  <c:v>39417</c:v>
                </c:pt>
                <c:pt idx="71">
                  <c:v>39387</c:v>
                </c:pt>
                <c:pt idx="72">
                  <c:v>39356</c:v>
                </c:pt>
                <c:pt idx="73">
                  <c:v>39326</c:v>
                </c:pt>
                <c:pt idx="74">
                  <c:v>39295</c:v>
                </c:pt>
                <c:pt idx="75">
                  <c:v>39264</c:v>
                </c:pt>
                <c:pt idx="76">
                  <c:v>39234</c:v>
                </c:pt>
                <c:pt idx="77">
                  <c:v>39203</c:v>
                </c:pt>
                <c:pt idx="78">
                  <c:v>39173</c:v>
                </c:pt>
              </c:numCache>
            </c:numRef>
          </c:cat>
          <c:val>
            <c:numRef>
              <c:f>zougen_ALL_ALL_honbun!$C$2:$C$80</c:f>
              <c:numCache>
                <c:formatCode>General</c:formatCode>
                <c:ptCount val="79"/>
                <c:pt idx="0">
                  <c:v>44322</c:v>
                </c:pt>
                <c:pt idx="1">
                  <c:v>47073</c:v>
                </c:pt>
                <c:pt idx="2">
                  <c:v>50558</c:v>
                </c:pt>
                <c:pt idx="3">
                  <c:v>50317</c:v>
                </c:pt>
                <c:pt idx="4">
                  <c:v>50839</c:v>
                </c:pt>
                <c:pt idx="5">
                  <c:v>50584</c:v>
                </c:pt>
                <c:pt idx="6">
                  <c:v>49593</c:v>
                </c:pt>
                <c:pt idx="7">
                  <c:v>48371</c:v>
                </c:pt>
                <c:pt idx="8">
                  <c:v>47922</c:v>
                </c:pt>
                <c:pt idx="9">
                  <c:v>47314</c:v>
                </c:pt>
                <c:pt idx="10">
                  <c:v>46386</c:v>
                </c:pt>
                <c:pt idx="11">
                  <c:v>45664</c:v>
                </c:pt>
                <c:pt idx="12">
                  <c:v>44511</c:v>
                </c:pt>
                <c:pt idx="13">
                  <c:v>43716</c:v>
                </c:pt>
                <c:pt idx="14">
                  <c:v>43028</c:v>
                </c:pt>
                <c:pt idx="15">
                  <c:v>42643</c:v>
                </c:pt>
                <c:pt idx="16">
                  <c:v>40213</c:v>
                </c:pt>
                <c:pt idx="17">
                  <c:v>38995</c:v>
                </c:pt>
                <c:pt idx="18">
                  <c:v>38597</c:v>
                </c:pt>
                <c:pt idx="19">
                  <c:v>38017</c:v>
                </c:pt>
                <c:pt idx="20">
                  <c:v>37508</c:v>
                </c:pt>
                <c:pt idx="21">
                  <c:v>35616</c:v>
                </c:pt>
                <c:pt idx="22">
                  <c:v>34978</c:v>
                </c:pt>
                <c:pt idx="23">
                  <c:v>34461</c:v>
                </c:pt>
                <c:pt idx="24">
                  <c:v>34008</c:v>
                </c:pt>
                <c:pt idx="25">
                  <c:v>33716</c:v>
                </c:pt>
                <c:pt idx="26">
                  <c:v>33159</c:v>
                </c:pt>
                <c:pt idx="27">
                  <c:v>30400</c:v>
                </c:pt>
                <c:pt idx="28">
                  <c:v>30080</c:v>
                </c:pt>
                <c:pt idx="29">
                  <c:v>29382</c:v>
                </c:pt>
                <c:pt idx="30">
                  <c:v>29127</c:v>
                </c:pt>
                <c:pt idx="31">
                  <c:v>28303</c:v>
                </c:pt>
                <c:pt idx="32">
                  <c:v>27941</c:v>
                </c:pt>
                <c:pt idx="33">
                  <c:v>27656</c:v>
                </c:pt>
                <c:pt idx="34">
                  <c:v>27687</c:v>
                </c:pt>
                <c:pt idx="35">
                  <c:v>27200</c:v>
                </c:pt>
                <c:pt idx="36">
                  <c:v>27056</c:v>
                </c:pt>
                <c:pt idx="37">
                  <c:v>26542</c:v>
                </c:pt>
                <c:pt idx="38">
                  <c:v>26510</c:v>
                </c:pt>
                <c:pt idx="39">
                  <c:v>34104</c:v>
                </c:pt>
                <c:pt idx="40">
                  <c:v>33838</c:v>
                </c:pt>
                <c:pt idx="41">
                  <c:v>33276</c:v>
                </c:pt>
                <c:pt idx="42">
                  <c:v>33020</c:v>
                </c:pt>
                <c:pt idx="43">
                  <c:v>32588</c:v>
                </c:pt>
                <c:pt idx="44">
                  <c:v>39298</c:v>
                </c:pt>
                <c:pt idx="45">
                  <c:v>38601</c:v>
                </c:pt>
                <c:pt idx="46">
                  <c:v>37782</c:v>
                </c:pt>
                <c:pt idx="47">
                  <c:v>37544</c:v>
                </c:pt>
                <c:pt idx="48">
                  <c:v>37168</c:v>
                </c:pt>
                <c:pt idx="49">
                  <c:v>36987</c:v>
                </c:pt>
                <c:pt idx="50">
                  <c:v>36734</c:v>
                </c:pt>
                <c:pt idx="51">
                  <c:v>36334</c:v>
                </c:pt>
                <c:pt idx="52">
                  <c:v>36133</c:v>
                </c:pt>
                <c:pt idx="53">
                  <c:v>34990</c:v>
                </c:pt>
                <c:pt idx="54">
                  <c:v>33989</c:v>
                </c:pt>
                <c:pt idx="55">
                  <c:v>32307</c:v>
                </c:pt>
                <c:pt idx="56">
                  <c:v>30325</c:v>
                </c:pt>
                <c:pt idx="57">
                  <c:v>27802</c:v>
                </c:pt>
                <c:pt idx="58">
                  <c:v>23177</c:v>
                </c:pt>
                <c:pt idx="59">
                  <c:v>22799</c:v>
                </c:pt>
                <c:pt idx="60">
                  <c:v>22640</c:v>
                </c:pt>
                <c:pt idx="61">
                  <c:v>20641</c:v>
                </c:pt>
                <c:pt idx="62">
                  <c:v>18855</c:v>
                </c:pt>
                <c:pt idx="63">
                  <c:v>18605</c:v>
                </c:pt>
                <c:pt idx="64">
                  <c:v>18242</c:v>
                </c:pt>
                <c:pt idx="65">
                  <c:v>17979</c:v>
                </c:pt>
                <c:pt idx="66">
                  <c:v>17705</c:v>
                </c:pt>
                <c:pt idx="67">
                  <c:v>16628</c:v>
                </c:pt>
                <c:pt idx="68">
                  <c:v>16302</c:v>
                </c:pt>
                <c:pt idx="69">
                  <c:v>16271</c:v>
                </c:pt>
                <c:pt idx="70">
                  <c:v>15583</c:v>
                </c:pt>
                <c:pt idx="71">
                  <c:v>9483</c:v>
                </c:pt>
                <c:pt idx="72">
                  <c:v>8976</c:v>
                </c:pt>
                <c:pt idx="73">
                  <c:v>8816</c:v>
                </c:pt>
                <c:pt idx="74">
                  <c:v>8570</c:v>
                </c:pt>
                <c:pt idx="75">
                  <c:v>8543</c:v>
                </c:pt>
                <c:pt idx="76">
                  <c:v>8214</c:v>
                </c:pt>
                <c:pt idx="77">
                  <c:v>1171</c:v>
                </c:pt>
                <c:pt idx="78">
                  <c:v>667</c:v>
                </c:pt>
              </c:numCache>
            </c:numRef>
          </c:val>
        </c:ser>
        <c:ser>
          <c:idx val="2"/>
          <c:order val="2"/>
          <c:tx>
            <c:strRef>
              <c:f>zougen_ALL_ALL_honbun!$D$1</c:f>
              <c:strCache>
                <c:ptCount val="1"/>
                <c:pt idx="0">
                  <c:v>Departmental Bulletin Paper（紀要論文）</c:v>
                </c:pt>
              </c:strCache>
            </c:strRef>
          </c:tx>
          <c:cat>
            <c:numRef>
              <c:f>zougen_ALL_ALL_honbun!$A$2:$A$80</c:f>
              <c:numCache>
                <c:formatCode>mmm\-yy</c:formatCode>
                <c:ptCount val="79"/>
                <c:pt idx="0">
                  <c:v>41548</c:v>
                </c:pt>
                <c:pt idx="1">
                  <c:v>41518</c:v>
                </c:pt>
                <c:pt idx="2">
                  <c:v>41487</c:v>
                </c:pt>
                <c:pt idx="3">
                  <c:v>41456</c:v>
                </c:pt>
                <c:pt idx="4">
                  <c:v>41426</c:v>
                </c:pt>
                <c:pt idx="5">
                  <c:v>41395</c:v>
                </c:pt>
                <c:pt idx="6">
                  <c:v>41365</c:v>
                </c:pt>
                <c:pt idx="7">
                  <c:v>41334</c:v>
                </c:pt>
                <c:pt idx="8">
                  <c:v>41306</c:v>
                </c:pt>
                <c:pt idx="9">
                  <c:v>41275</c:v>
                </c:pt>
                <c:pt idx="10">
                  <c:v>41244</c:v>
                </c:pt>
                <c:pt idx="11">
                  <c:v>41214</c:v>
                </c:pt>
                <c:pt idx="12">
                  <c:v>41183</c:v>
                </c:pt>
                <c:pt idx="13">
                  <c:v>41153</c:v>
                </c:pt>
                <c:pt idx="14">
                  <c:v>41122</c:v>
                </c:pt>
                <c:pt idx="15">
                  <c:v>41091</c:v>
                </c:pt>
                <c:pt idx="16">
                  <c:v>41061</c:v>
                </c:pt>
                <c:pt idx="17">
                  <c:v>41030</c:v>
                </c:pt>
                <c:pt idx="18">
                  <c:v>41000</c:v>
                </c:pt>
                <c:pt idx="19">
                  <c:v>40969</c:v>
                </c:pt>
                <c:pt idx="20">
                  <c:v>40940</c:v>
                </c:pt>
                <c:pt idx="21">
                  <c:v>40909</c:v>
                </c:pt>
                <c:pt idx="22">
                  <c:v>40878</c:v>
                </c:pt>
                <c:pt idx="23">
                  <c:v>40848</c:v>
                </c:pt>
                <c:pt idx="24">
                  <c:v>40817</c:v>
                </c:pt>
                <c:pt idx="25">
                  <c:v>40787</c:v>
                </c:pt>
                <c:pt idx="26">
                  <c:v>40756</c:v>
                </c:pt>
                <c:pt idx="27">
                  <c:v>40725</c:v>
                </c:pt>
                <c:pt idx="28">
                  <c:v>40695</c:v>
                </c:pt>
                <c:pt idx="29">
                  <c:v>40664</c:v>
                </c:pt>
                <c:pt idx="30">
                  <c:v>40634</c:v>
                </c:pt>
                <c:pt idx="31">
                  <c:v>40603</c:v>
                </c:pt>
                <c:pt idx="32">
                  <c:v>40575</c:v>
                </c:pt>
                <c:pt idx="33">
                  <c:v>40544</c:v>
                </c:pt>
                <c:pt idx="34">
                  <c:v>40513</c:v>
                </c:pt>
                <c:pt idx="35">
                  <c:v>40483</c:v>
                </c:pt>
                <c:pt idx="36">
                  <c:v>40452</c:v>
                </c:pt>
                <c:pt idx="37">
                  <c:v>40422</c:v>
                </c:pt>
                <c:pt idx="38">
                  <c:v>40391</c:v>
                </c:pt>
                <c:pt idx="39">
                  <c:v>40360</c:v>
                </c:pt>
                <c:pt idx="40">
                  <c:v>40330</c:v>
                </c:pt>
                <c:pt idx="41">
                  <c:v>40299</c:v>
                </c:pt>
                <c:pt idx="42">
                  <c:v>40269</c:v>
                </c:pt>
                <c:pt idx="43">
                  <c:v>40238</c:v>
                </c:pt>
                <c:pt idx="44">
                  <c:v>40210</c:v>
                </c:pt>
                <c:pt idx="45">
                  <c:v>40179</c:v>
                </c:pt>
                <c:pt idx="46">
                  <c:v>40148</c:v>
                </c:pt>
                <c:pt idx="47">
                  <c:v>40118</c:v>
                </c:pt>
                <c:pt idx="48">
                  <c:v>40087</c:v>
                </c:pt>
                <c:pt idx="49">
                  <c:v>40057</c:v>
                </c:pt>
                <c:pt idx="50">
                  <c:v>40026</c:v>
                </c:pt>
                <c:pt idx="51">
                  <c:v>39995</c:v>
                </c:pt>
                <c:pt idx="52">
                  <c:v>39965</c:v>
                </c:pt>
                <c:pt idx="53">
                  <c:v>39934</c:v>
                </c:pt>
                <c:pt idx="54">
                  <c:v>39904</c:v>
                </c:pt>
                <c:pt idx="55">
                  <c:v>39873</c:v>
                </c:pt>
                <c:pt idx="56">
                  <c:v>39845</c:v>
                </c:pt>
                <c:pt idx="57">
                  <c:v>39814</c:v>
                </c:pt>
                <c:pt idx="58">
                  <c:v>39783</c:v>
                </c:pt>
                <c:pt idx="59">
                  <c:v>39753</c:v>
                </c:pt>
                <c:pt idx="60">
                  <c:v>39722</c:v>
                </c:pt>
                <c:pt idx="61">
                  <c:v>39692</c:v>
                </c:pt>
                <c:pt idx="62">
                  <c:v>39661</c:v>
                </c:pt>
                <c:pt idx="63">
                  <c:v>39630</c:v>
                </c:pt>
                <c:pt idx="64">
                  <c:v>39600</c:v>
                </c:pt>
                <c:pt idx="65">
                  <c:v>39569</c:v>
                </c:pt>
                <c:pt idx="66">
                  <c:v>39539</c:v>
                </c:pt>
                <c:pt idx="67">
                  <c:v>39508</c:v>
                </c:pt>
                <c:pt idx="68">
                  <c:v>39479</c:v>
                </c:pt>
                <c:pt idx="69">
                  <c:v>39448</c:v>
                </c:pt>
                <c:pt idx="70">
                  <c:v>39417</c:v>
                </c:pt>
                <c:pt idx="71">
                  <c:v>39387</c:v>
                </c:pt>
                <c:pt idx="72">
                  <c:v>39356</c:v>
                </c:pt>
                <c:pt idx="73">
                  <c:v>39326</c:v>
                </c:pt>
                <c:pt idx="74">
                  <c:v>39295</c:v>
                </c:pt>
                <c:pt idx="75">
                  <c:v>39264</c:v>
                </c:pt>
                <c:pt idx="76">
                  <c:v>39234</c:v>
                </c:pt>
                <c:pt idx="77">
                  <c:v>39203</c:v>
                </c:pt>
                <c:pt idx="78">
                  <c:v>39173</c:v>
                </c:pt>
              </c:numCache>
            </c:numRef>
          </c:cat>
          <c:val>
            <c:numRef>
              <c:f>zougen_ALL_ALL_honbun!$D$2:$D$80</c:f>
              <c:numCache>
                <c:formatCode>General</c:formatCode>
                <c:ptCount val="79"/>
                <c:pt idx="0">
                  <c:v>645172</c:v>
                </c:pt>
                <c:pt idx="1">
                  <c:v>636665</c:v>
                </c:pt>
                <c:pt idx="2">
                  <c:v>632271</c:v>
                </c:pt>
                <c:pt idx="3">
                  <c:v>624988</c:v>
                </c:pt>
                <c:pt idx="4">
                  <c:v>617593</c:v>
                </c:pt>
                <c:pt idx="5">
                  <c:v>607597</c:v>
                </c:pt>
                <c:pt idx="6">
                  <c:v>596961</c:v>
                </c:pt>
                <c:pt idx="7">
                  <c:v>584352</c:v>
                </c:pt>
                <c:pt idx="8">
                  <c:v>570010</c:v>
                </c:pt>
                <c:pt idx="9">
                  <c:v>564224</c:v>
                </c:pt>
                <c:pt idx="10">
                  <c:v>554728</c:v>
                </c:pt>
                <c:pt idx="11">
                  <c:v>543573</c:v>
                </c:pt>
                <c:pt idx="12">
                  <c:v>535373</c:v>
                </c:pt>
                <c:pt idx="13">
                  <c:v>529068</c:v>
                </c:pt>
                <c:pt idx="14">
                  <c:v>525057</c:v>
                </c:pt>
                <c:pt idx="15">
                  <c:v>521092</c:v>
                </c:pt>
                <c:pt idx="16">
                  <c:v>515595</c:v>
                </c:pt>
                <c:pt idx="17">
                  <c:v>507127</c:v>
                </c:pt>
                <c:pt idx="18">
                  <c:v>501493</c:v>
                </c:pt>
                <c:pt idx="19">
                  <c:v>491247</c:v>
                </c:pt>
                <c:pt idx="20">
                  <c:v>482837</c:v>
                </c:pt>
                <c:pt idx="21">
                  <c:v>478849</c:v>
                </c:pt>
                <c:pt idx="22">
                  <c:v>474111</c:v>
                </c:pt>
                <c:pt idx="23">
                  <c:v>469992</c:v>
                </c:pt>
                <c:pt idx="24">
                  <c:v>459989</c:v>
                </c:pt>
                <c:pt idx="25">
                  <c:v>456069</c:v>
                </c:pt>
                <c:pt idx="26">
                  <c:v>452521</c:v>
                </c:pt>
                <c:pt idx="27">
                  <c:v>449073</c:v>
                </c:pt>
                <c:pt idx="28">
                  <c:v>444105</c:v>
                </c:pt>
                <c:pt idx="29">
                  <c:v>439455</c:v>
                </c:pt>
                <c:pt idx="30">
                  <c:v>433187</c:v>
                </c:pt>
                <c:pt idx="31">
                  <c:v>419569</c:v>
                </c:pt>
                <c:pt idx="32">
                  <c:v>415764</c:v>
                </c:pt>
                <c:pt idx="33">
                  <c:v>408727</c:v>
                </c:pt>
                <c:pt idx="34">
                  <c:v>405414</c:v>
                </c:pt>
                <c:pt idx="35">
                  <c:v>399259</c:v>
                </c:pt>
                <c:pt idx="36">
                  <c:v>393981</c:v>
                </c:pt>
                <c:pt idx="37">
                  <c:v>385478</c:v>
                </c:pt>
                <c:pt idx="38">
                  <c:v>376363</c:v>
                </c:pt>
                <c:pt idx="39">
                  <c:v>372600</c:v>
                </c:pt>
                <c:pt idx="40">
                  <c:v>366604</c:v>
                </c:pt>
                <c:pt idx="41">
                  <c:v>359130</c:v>
                </c:pt>
                <c:pt idx="42">
                  <c:v>350610</c:v>
                </c:pt>
                <c:pt idx="43">
                  <c:v>343543</c:v>
                </c:pt>
                <c:pt idx="44">
                  <c:v>321071</c:v>
                </c:pt>
                <c:pt idx="45">
                  <c:v>305088</c:v>
                </c:pt>
                <c:pt idx="46">
                  <c:v>295577</c:v>
                </c:pt>
                <c:pt idx="47">
                  <c:v>284133</c:v>
                </c:pt>
                <c:pt idx="48">
                  <c:v>279931</c:v>
                </c:pt>
                <c:pt idx="49">
                  <c:v>271876</c:v>
                </c:pt>
                <c:pt idx="50">
                  <c:v>264994</c:v>
                </c:pt>
                <c:pt idx="51">
                  <c:v>260605</c:v>
                </c:pt>
                <c:pt idx="52">
                  <c:v>248827</c:v>
                </c:pt>
                <c:pt idx="53">
                  <c:v>240441</c:v>
                </c:pt>
                <c:pt idx="54">
                  <c:v>225284</c:v>
                </c:pt>
                <c:pt idx="55">
                  <c:v>211457</c:v>
                </c:pt>
                <c:pt idx="56">
                  <c:v>202631</c:v>
                </c:pt>
                <c:pt idx="57">
                  <c:v>192676</c:v>
                </c:pt>
                <c:pt idx="58">
                  <c:v>183535</c:v>
                </c:pt>
                <c:pt idx="59">
                  <c:v>178160</c:v>
                </c:pt>
                <c:pt idx="60">
                  <c:v>174513</c:v>
                </c:pt>
                <c:pt idx="61">
                  <c:v>146112</c:v>
                </c:pt>
                <c:pt idx="62">
                  <c:v>138961</c:v>
                </c:pt>
                <c:pt idx="63">
                  <c:v>132325</c:v>
                </c:pt>
                <c:pt idx="64">
                  <c:v>123618</c:v>
                </c:pt>
                <c:pt idx="65">
                  <c:v>115430</c:v>
                </c:pt>
                <c:pt idx="66">
                  <c:v>110984</c:v>
                </c:pt>
                <c:pt idx="67">
                  <c:v>103289</c:v>
                </c:pt>
                <c:pt idx="68">
                  <c:v>96362</c:v>
                </c:pt>
                <c:pt idx="69">
                  <c:v>90808</c:v>
                </c:pt>
                <c:pt idx="70">
                  <c:v>89784</c:v>
                </c:pt>
                <c:pt idx="71">
                  <c:v>78316</c:v>
                </c:pt>
                <c:pt idx="72">
                  <c:v>75967</c:v>
                </c:pt>
                <c:pt idx="73">
                  <c:v>73349</c:v>
                </c:pt>
                <c:pt idx="74">
                  <c:v>68147</c:v>
                </c:pt>
                <c:pt idx="75">
                  <c:v>55832</c:v>
                </c:pt>
                <c:pt idx="76">
                  <c:v>48929</c:v>
                </c:pt>
                <c:pt idx="77">
                  <c:v>39417</c:v>
                </c:pt>
                <c:pt idx="78">
                  <c:v>25834</c:v>
                </c:pt>
              </c:numCache>
            </c:numRef>
          </c:val>
        </c:ser>
        <c:ser>
          <c:idx val="3"/>
          <c:order val="3"/>
          <c:tx>
            <c:strRef>
              <c:f>zougen_ALL_ALL_honbun!$E$1</c:f>
              <c:strCache>
                <c:ptCount val="1"/>
                <c:pt idx="0">
                  <c:v>Conference Paper（会議発表論文）</c:v>
                </c:pt>
              </c:strCache>
            </c:strRef>
          </c:tx>
          <c:cat>
            <c:numRef>
              <c:f>zougen_ALL_ALL_honbun!$A$2:$A$80</c:f>
              <c:numCache>
                <c:formatCode>mmm\-yy</c:formatCode>
                <c:ptCount val="79"/>
                <c:pt idx="0">
                  <c:v>41548</c:v>
                </c:pt>
                <c:pt idx="1">
                  <c:v>41518</c:v>
                </c:pt>
                <c:pt idx="2">
                  <c:v>41487</c:v>
                </c:pt>
                <c:pt idx="3">
                  <c:v>41456</c:v>
                </c:pt>
                <c:pt idx="4">
                  <c:v>41426</c:v>
                </c:pt>
                <c:pt idx="5">
                  <c:v>41395</c:v>
                </c:pt>
                <c:pt idx="6">
                  <c:v>41365</c:v>
                </c:pt>
                <c:pt idx="7">
                  <c:v>41334</c:v>
                </c:pt>
                <c:pt idx="8">
                  <c:v>41306</c:v>
                </c:pt>
                <c:pt idx="9">
                  <c:v>41275</c:v>
                </c:pt>
                <c:pt idx="10">
                  <c:v>41244</c:v>
                </c:pt>
                <c:pt idx="11">
                  <c:v>41214</c:v>
                </c:pt>
                <c:pt idx="12">
                  <c:v>41183</c:v>
                </c:pt>
                <c:pt idx="13">
                  <c:v>41153</c:v>
                </c:pt>
                <c:pt idx="14">
                  <c:v>41122</c:v>
                </c:pt>
                <c:pt idx="15">
                  <c:v>41091</c:v>
                </c:pt>
                <c:pt idx="16">
                  <c:v>41061</c:v>
                </c:pt>
                <c:pt idx="17">
                  <c:v>41030</c:v>
                </c:pt>
                <c:pt idx="18">
                  <c:v>41000</c:v>
                </c:pt>
                <c:pt idx="19">
                  <c:v>40969</c:v>
                </c:pt>
                <c:pt idx="20">
                  <c:v>40940</c:v>
                </c:pt>
                <c:pt idx="21">
                  <c:v>40909</c:v>
                </c:pt>
                <c:pt idx="22">
                  <c:v>40878</c:v>
                </c:pt>
                <c:pt idx="23">
                  <c:v>40848</c:v>
                </c:pt>
                <c:pt idx="24">
                  <c:v>40817</c:v>
                </c:pt>
                <c:pt idx="25">
                  <c:v>40787</c:v>
                </c:pt>
                <c:pt idx="26">
                  <c:v>40756</c:v>
                </c:pt>
                <c:pt idx="27">
                  <c:v>40725</c:v>
                </c:pt>
                <c:pt idx="28">
                  <c:v>40695</c:v>
                </c:pt>
                <c:pt idx="29">
                  <c:v>40664</c:v>
                </c:pt>
                <c:pt idx="30">
                  <c:v>40634</c:v>
                </c:pt>
                <c:pt idx="31">
                  <c:v>40603</c:v>
                </c:pt>
                <c:pt idx="32">
                  <c:v>40575</c:v>
                </c:pt>
                <c:pt idx="33">
                  <c:v>40544</c:v>
                </c:pt>
                <c:pt idx="34">
                  <c:v>40513</c:v>
                </c:pt>
                <c:pt idx="35">
                  <c:v>40483</c:v>
                </c:pt>
                <c:pt idx="36">
                  <c:v>40452</c:v>
                </c:pt>
                <c:pt idx="37">
                  <c:v>40422</c:v>
                </c:pt>
                <c:pt idx="38">
                  <c:v>40391</c:v>
                </c:pt>
                <c:pt idx="39">
                  <c:v>40360</c:v>
                </c:pt>
                <c:pt idx="40">
                  <c:v>40330</c:v>
                </c:pt>
                <c:pt idx="41">
                  <c:v>40299</c:v>
                </c:pt>
                <c:pt idx="42">
                  <c:v>40269</c:v>
                </c:pt>
                <c:pt idx="43">
                  <c:v>40238</c:v>
                </c:pt>
                <c:pt idx="44">
                  <c:v>40210</c:v>
                </c:pt>
                <c:pt idx="45">
                  <c:v>40179</c:v>
                </c:pt>
                <c:pt idx="46">
                  <c:v>40148</c:v>
                </c:pt>
                <c:pt idx="47">
                  <c:v>40118</c:v>
                </c:pt>
                <c:pt idx="48">
                  <c:v>40087</c:v>
                </c:pt>
                <c:pt idx="49">
                  <c:v>40057</c:v>
                </c:pt>
                <c:pt idx="50">
                  <c:v>40026</c:v>
                </c:pt>
                <c:pt idx="51">
                  <c:v>39995</c:v>
                </c:pt>
                <c:pt idx="52">
                  <c:v>39965</c:v>
                </c:pt>
                <c:pt idx="53">
                  <c:v>39934</c:v>
                </c:pt>
                <c:pt idx="54">
                  <c:v>39904</c:v>
                </c:pt>
                <c:pt idx="55">
                  <c:v>39873</c:v>
                </c:pt>
                <c:pt idx="56">
                  <c:v>39845</c:v>
                </c:pt>
                <c:pt idx="57">
                  <c:v>39814</c:v>
                </c:pt>
                <c:pt idx="58">
                  <c:v>39783</c:v>
                </c:pt>
                <c:pt idx="59">
                  <c:v>39753</c:v>
                </c:pt>
                <c:pt idx="60">
                  <c:v>39722</c:v>
                </c:pt>
                <c:pt idx="61">
                  <c:v>39692</c:v>
                </c:pt>
                <c:pt idx="62">
                  <c:v>39661</c:v>
                </c:pt>
                <c:pt idx="63">
                  <c:v>39630</c:v>
                </c:pt>
                <c:pt idx="64">
                  <c:v>39600</c:v>
                </c:pt>
                <c:pt idx="65">
                  <c:v>39569</c:v>
                </c:pt>
                <c:pt idx="66">
                  <c:v>39539</c:v>
                </c:pt>
                <c:pt idx="67">
                  <c:v>39508</c:v>
                </c:pt>
                <c:pt idx="68">
                  <c:v>39479</c:v>
                </c:pt>
                <c:pt idx="69">
                  <c:v>39448</c:v>
                </c:pt>
                <c:pt idx="70">
                  <c:v>39417</c:v>
                </c:pt>
                <c:pt idx="71">
                  <c:v>39387</c:v>
                </c:pt>
                <c:pt idx="72">
                  <c:v>39356</c:v>
                </c:pt>
                <c:pt idx="73">
                  <c:v>39326</c:v>
                </c:pt>
                <c:pt idx="74">
                  <c:v>39295</c:v>
                </c:pt>
                <c:pt idx="75">
                  <c:v>39264</c:v>
                </c:pt>
                <c:pt idx="76">
                  <c:v>39234</c:v>
                </c:pt>
                <c:pt idx="77">
                  <c:v>39203</c:v>
                </c:pt>
                <c:pt idx="78">
                  <c:v>39173</c:v>
                </c:pt>
              </c:numCache>
            </c:numRef>
          </c:cat>
          <c:val>
            <c:numRef>
              <c:f>zougen_ALL_ALL_honbun!$E$2:$E$80</c:f>
              <c:numCache>
                <c:formatCode>General</c:formatCode>
                <c:ptCount val="79"/>
                <c:pt idx="0">
                  <c:v>19674</c:v>
                </c:pt>
                <c:pt idx="1">
                  <c:v>19617</c:v>
                </c:pt>
                <c:pt idx="2">
                  <c:v>18997</c:v>
                </c:pt>
                <c:pt idx="3">
                  <c:v>18938</c:v>
                </c:pt>
                <c:pt idx="4">
                  <c:v>18839</c:v>
                </c:pt>
                <c:pt idx="5">
                  <c:v>18773</c:v>
                </c:pt>
                <c:pt idx="6">
                  <c:v>18602</c:v>
                </c:pt>
                <c:pt idx="7">
                  <c:v>18384</c:v>
                </c:pt>
                <c:pt idx="8">
                  <c:v>17810</c:v>
                </c:pt>
                <c:pt idx="9">
                  <c:v>17481</c:v>
                </c:pt>
                <c:pt idx="10">
                  <c:v>17568</c:v>
                </c:pt>
                <c:pt idx="11">
                  <c:v>17749</c:v>
                </c:pt>
                <c:pt idx="12">
                  <c:v>17923</c:v>
                </c:pt>
                <c:pt idx="13">
                  <c:v>17700</c:v>
                </c:pt>
                <c:pt idx="14">
                  <c:v>16664</c:v>
                </c:pt>
                <c:pt idx="15">
                  <c:v>16373</c:v>
                </c:pt>
                <c:pt idx="16">
                  <c:v>15721</c:v>
                </c:pt>
                <c:pt idx="17">
                  <c:v>14991</c:v>
                </c:pt>
                <c:pt idx="18">
                  <c:v>14716</c:v>
                </c:pt>
                <c:pt idx="19">
                  <c:v>14524</c:v>
                </c:pt>
                <c:pt idx="20">
                  <c:v>14323</c:v>
                </c:pt>
                <c:pt idx="21">
                  <c:v>14209</c:v>
                </c:pt>
                <c:pt idx="22">
                  <c:v>13958</c:v>
                </c:pt>
                <c:pt idx="23">
                  <c:v>13886</c:v>
                </c:pt>
                <c:pt idx="24">
                  <c:v>13764</c:v>
                </c:pt>
                <c:pt idx="25">
                  <c:v>13614</c:v>
                </c:pt>
                <c:pt idx="26">
                  <c:v>13562</c:v>
                </c:pt>
                <c:pt idx="27">
                  <c:v>13411</c:v>
                </c:pt>
                <c:pt idx="28">
                  <c:v>13287</c:v>
                </c:pt>
                <c:pt idx="29">
                  <c:v>12913</c:v>
                </c:pt>
                <c:pt idx="30">
                  <c:v>13068</c:v>
                </c:pt>
                <c:pt idx="31">
                  <c:v>12528</c:v>
                </c:pt>
                <c:pt idx="32">
                  <c:v>12436</c:v>
                </c:pt>
                <c:pt idx="33">
                  <c:v>12345</c:v>
                </c:pt>
                <c:pt idx="34">
                  <c:v>12039</c:v>
                </c:pt>
                <c:pt idx="35">
                  <c:v>11354</c:v>
                </c:pt>
                <c:pt idx="36">
                  <c:v>11015</c:v>
                </c:pt>
                <c:pt idx="37">
                  <c:v>10837</c:v>
                </c:pt>
                <c:pt idx="38">
                  <c:v>10767</c:v>
                </c:pt>
                <c:pt idx="39">
                  <c:v>10420</c:v>
                </c:pt>
                <c:pt idx="40">
                  <c:v>10368</c:v>
                </c:pt>
                <c:pt idx="41">
                  <c:v>10296</c:v>
                </c:pt>
                <c:pt idx="42">
                  <c:v>10089</c:v>
                </c:pt>
                <c:pt idx="43">
                  <c:v>9888</c:v>
                </c:pt>
                <c:pt idx="44">
                  <c:v>9629</c:v>
                </c:pt>
                <c:pt idx="45">
                  <c:v>9504</c:v>
                </c:pt>
                <c:pt idx="46">
                  <c:v>8992</c:v>
                </c:pt>
                <c:pt idx="47">
                  <c:v>8479</c:v>
                </c:pt>
                <c:pt idx="48">
                  <c:v>8121</c:v>
                </c:pt>
                <c:pt idx="49">
                  <c:v>8029</c:v>
                </c:pt>
                <c:pt idx="50">
                  <c:v>7516</c:v>
                </c:pt>
                <c:pt idx="51">
                  <c:v>7337</c:v>
                </c:pt>
                <c:pt idx="52">
                  <c:v>7238</c:v>
                </c:pt>
                <c:pt idx="53">
                  <c:v>7037</c:v>
                </c:pt>
                <c:pt idx="54">
                  <c:v>6870</c:v>
                </c:pt>
                <c:pt idx="55">
                  <c:v>6746</c:v>
                </c:pt>
                <c:pt idx="56">
                  <c:v>6633</c:v>
                </c:pt>
                <c:pt idx="57">
                  <c:v>6548</c:v>
                </c:pt>
                <c:pt idx="58">
                  <c:v>6324</c:v>
                </c:pt>
                <c:pt idx="59">
                  <c:v>3943</c:v>
                </c:pt>
                <c:pt idx="60">
                  <c:v>3721</c:v>
                </c:pt>
                <c:pt idx="61">
                  <c:v>3580</c:v>
                </c:pt>
                <c:pt idx="62">
                  <c:v>3594</c:v>
                </c:pt>
                <c:pt idx="63">
                  <c:v>3334</c:v>
                </c:pt>
                <c:pt idx="64">
                  <c:v>2914</c:v>
                </c:pt>
                <c:pt idx="65">
                  <c:v>2474</c:v>
                </c:pt>
                <c:pt idx="66">
                  <c:v>2431</c:v>
                </c:pt>
                <c:pt idx="67">
                  <c:v>1775</c:v>
                </c:pt>
                <c:pt idx="68">
                  <c:v>1647</c:v>
                </c:pt>
                <c:pt idx="69">
                  <c:v>1525</c:v>
                </c:pt>
                <c:pt idx="70">
                  <c:v>1456</c:v>
                </c:pt>
                <c:pt idx="71">
                  <c:v>1392</c:v>
                </c:pt>
                <c:pt idx="72">
                  <c:v>1328</c:v>
                </c:pt>
                <c:pt idx="73">
                  <c:v>1281</c:v>
                </c:pt>
                <c:pt idx="74">
                  <c:v>959</c:v>
                </c:pt>
                <c:pt idx="75">
                  <c:v>763</c:v>
                </c:pt>
                <c:pt idx="76">
                  <c:v>563</c:v>
                </c:pt>
                <c:pt idx="77">
                  <c:v>231</c:v>
                </c:pt>
                <c:pt idx="78">
                  <c:v>137</c:v>
                </c:pt>
              </c:numCache>
            </c:numRef>
          </c:val>
        </c:ser>
        <c:ser>
          <c:idx val="4"/>
          <c:order val="4"/>
          <c:tx>
            <c:strRef>
              <c:f>zougen_ALL_ALL_honbun!$F$1</c:f>
              <c:strCache>
                <c:ptCount val="1"/>
                <c:pt idx="0">
                  <c:v>Presentation（会議発表用資料）</c:v>
                </c:pt>
              </c:strCache>
            </c:strRef>
          </c:tx>
          <c:cat>
            <c:numRef>
              <c:f>zougen_ALL_ALL_honbun!$A$2:$A$80</c:f>
              <c:numCache>
                <c:formatCode>mmm\-yy</c:formatCode>
                <c:ptCount val="79"/>
                <c:pt idx="0">
                  <c:v>41548</c:v>
                </c:pt>
                <c:pt idx="1">
                  <c:v>41518</c:v>
                </c:pt>
                <c:pt idx="2">
                  <c:v>41487</c:v>
                </c:pt>
                <c:pt idx="3">
                  <c:v>41456</c:v>
                </c:pt>
                <c:pt idx="4">
                  <c:v>41426</c:v>
                </c:pt>
                <c:pt idx="5">
                  <c:v>41395</c:v>
                </c:pt>
                <c:pt idx="6">
                  <c:v>41365</c:v>
                </c:pt>
                <c:pt idx="7">
                  <c:v>41334</c:v>
                </c:pt>
                <c:pt idx="8">
                  <c:v>41306</c:v>
                </c:pt>
                <c:pt idx="9">
                  <c:v>41275</c:v>
                </c:pt>
                <c:pt idx="10">
                  <c:v>41244</c:v>
                </c:pt>
                <c:pt idx="11">
                  <c:v>41214</c:v>
                </c:pt>
                <c:pt idx="12">
                  <c:v>41183</c:v>
                </c:pt>
                <c:pt idx="13">
                  <c:v>41153</c:v>
                </c:pt>
                <c:pt idx="14">
                  <c:v>41122</c:v>
                </c:pt>
                <c:pt idx="15">
                  <c:v>41091</c:v>
                </c:pt>
                <c:pt idx="16">
                  <c:v>41061</c:v>
                </c:pt>
                <c:pt idx="17">
                  <c:v>41030</c:v>
                </c:pt>
                <c:pt idx="18">
                  <c:v>41000</c:v>
                </c:pt>
                <c:pt idx="19">
                  <c:v>40969</c:v>
                </c:pt>
                <c:pt idx="20">
                  <c:v>40940</c:v>
                </c:pt>
                <c:pt idx="21">
                  <c:v>40909</c:v>
                </c:pt>
                <c:pt idx="22">
                  <c:v>40878</c:v>
                </c:pt>
                <c:pt idx="23">
                  <c:v>40848</c:v>
                </c:pt>
                <c:pt idx="24">
                  <c:v>40817</c:v>
                </c:pt>
                <c:pt idx="25">
                  <c:v>40787</c:v>
                </c:pt>
                <c:pt idx="26">
                  <c:v>40756</c:v>
                </c:pt>
                <c:pt idx="27">
                  <c:v>40725</c:v>
                </c:pt>
                <c:pt idx="28">
                  <c:v>40695</c:v>
                </c:pt>
                <c:pt idx="29">
                  <c:v>40664</c:v>
                </c:pt>
                <c:pt idx="30">
                  <c:v>40634</c:v>
                </c:pt>
                <c:pt idx="31">
                  <c:v>40603</c:v>
                </c:pt>
                <c:pt idx="32">
                  <c:v>40575</c:v>
                </c:pt>
                <c:pt idx="33">
                  <c:v>40544</c:v>
                </c:pt>
                <c:pt idx="34">
                  <c:v>40513</c:v>
                </c:pt>
                <c:pt idx="35">
                  <c:v>40483</c:v>
                </c:pt>
                <c:pt idx="36">
                  <c:v>40452</c:v>
                </c:pt>
                <c:pt idx="37">
                  <c:v>40422</c:v>
                </c:pt>
                <c:pt idx="38">
                  <c:v>40391</c:v>
                </c:pt>
                <c:pt idx="39">
                  <c:v>40360</c:v>
                </c:pt>
                <c:pt idx="40">
                  <c:v>40330</c:v>
                </c:pt>
                <c:pt idx="41">
                  <c:v>40299</c:v>
                </c:pt>
                <c:pt idx="42">
                  <c:v>40269</c:v>
                </c:pt>
                <c:pt idx="43">
                  <c:v>40238</c:v>
                </c:pt>
                <c:pt idx="44">
                  <c:v>40210</c:v>
                </c:pt>
                <c:pt idx="45">
                  <c:v>40179</c:v>
                </c:pt>
                <c:pt idx="46">
                  <c:v>40148</c:v>
                </c:pt>
                <c:pt idx="47">
                  <c:v>40118</c:v>
                </c:pt>
                <c:pt idx="48">
                  <c:v>40087</c:v>
                </c:pt>
                <c:pt idx="49">
                  <c:v>40057</c:v>
                </c:pt>
                <c:pt idx="50">
                  <c:v>40026</c:v>
                </c:pt>
                <c:pt idx="51">
                  <c:v>39995</c:v>
                </c:pt>
                <c:pt idx="52">
                  <c:v>39965</c:v>
                </c:pt>
                <c:pt idx="53">
                  <c:v>39934</c:v>
                </c:pt>
                <c:pt idx="54">
                  <c:v>39904</c:v>
                </c:pt>
                <c:pt idx="55">
                  <c:v>39873</c:v>
                </c:pt>
                <c:pt idx="56">
                  <c:v>39845</c:v>
                </c:pt>
                <c:pt idx="57">
                  <c:v>39814</c:v>
                </c:pt>
                <c:pt idx="58">
                  <c:v>39783</c:v>
                </c:pt>
                <c:pt idx="59">
                  <c:v>39753</c:v>
                </c:pt>
                <c:pt idx="60">
                  <c:v>39722</c:v>
                </c:pt>
                <c:pt idx="61">
                  <c:v>39692</c:v>
                </c:pt>
                <c:pt idx="62">
                  <c:v>39661</c:v>
                </c:pt>
                <c:pt idx="63">
                  <c:v>39630</c:v>
                </c:pt>
                <c:pt idx="64">
                  <c:v>39600</c:v>
                </c:pt>
                <c:pt idx="65">
                  <c:v>39569</c:v>
                </c:pt>
                <c:pt idx="66">
                  <c:v>39539</c:v>
                </c:pt>
                <c:pt idx="67">
                  <c:v>39508</c:v>
                </c:pt>
                <c:pt idx="68">
                  <c:v>39479</c:v>
                </c:pt>
                <c:pt idx="69">
                  <c:v>39448</c:v>
                </c:pt>
                <c:pt idx="70">
                  <c:v>39417</c:v>
                </c:pt>
                <c:pt idx="71">
                  <c:v>39387</c:v>
                </c:pt>
                <c:pt idx="72">
                  <c:v>39356</c:v>
                </c:pt>
                <c:pt idx="73">
                  <c:v>39326</c:v>
                </c:pt>
                <c:pt idx="74">
                  <c:v>39295</c:v>
                </c:pt>
                <c:pt idx="75">
                  <c:v>39264</c:v>
                </c:pt>
                <c:pt idx="76">
                  <c:v>39234</c:v>
                </c:pt>
                <c:pt idx="77">
                  <c:v>39203</c:v>
                </c:pt>
                <c:pt idx="78">
                  <c:v>39173</c:v>
                </c:pt>
              </c:numCache>
            </c:numRef>
          </c:cat>
          <c:val>
            <c:numRef>
              <c:f>zougen_ALL_ALL_honbun!$F$2:$F$80</c:f>
              <c:numCache>
                <c:formatCode>General</c:formatCode>
                <c:ptCount val="79"/>
                <c:pt idx="0">
                  <c:v>5104</c:v>
                </c:pt>
                <c:pt idx="1">
                  <c:v>5005</c:v>
                </c:pt>
                <c:pt idx="2">
                  <c:v>5147</c:v>
                </c:pt>
                <c:pt idx="3">
                  <c:v>5048</c:v>
                </c:pt>
                <c:pt idx="4">
                  <c:v>4914</c:v>
                </c:pt>
                <c:pt idx="5">
                  <c:v>4874</c:v>
                </c:pt>
                <c:pt idx="6">
                  <c:v>4825</c:v>
                </c:pt>
                <c:pt idx="7">
                  <c:v>4774</c:v>
                </c:pt>
                <c:pt idx="8">
                  <c:v>4658</c:v>
                </c:pt>
                <c:pt idx="9">
                  <c:v>4648</c:v>
                </c:pt>
                <c:pt idx="10">
                  <c:v>4643</c:v>
                </c:pt>
                <c:pt idx="11">
                  <c:v>4585</c:v>
                </c:pt>
                <c:pt idx="12">
                  <c:v>4540</c:v>
                </c:pt>
                <c:pt idx="13">
                  <c:v>4527</c:v>
                </c:pt>
                <c:pt idx="14">
                  <c:v>4493</c:v>
                </c:pt>
                <c:pt idx="15">
                  <c:v>4445</c:v>
                </c:pt>
                <c:pt idx="16">
                  <c:v>4411</c:v>
                </c:pt>
                <c:pt idx="17">
                  <c:v>4329</c:v>
                </c:pt>
                <c:pt idx="18">
                  <c:v>4207</c:v>
                </c:pt>
                <c:pt idx="19">
                  <c:v>4137</c:v>
                </c:pt>
                <c:pt idx="20">
                  <c:v>3978</c:v>
                </c:pt>
                <c:pt idx="21">
                  <c:v>3538</c:v>
                </c:pt>
                <c:pt idx="22">
                  <c:v>3513</c:v>
                </c:pt>
                <c:pt idx="23">
                  <c:v>3410</c:v>
                </c:pt>
                <c:pt idx="24">
                  <c:v>3308</c:v>
                </c:pt>
                <c:pt idx="25">
                  <c:v>3279</c:v>
                </c:pt>
                <c:pt idx="26">
                  <c:v>3260</c:v>
                </c:pt>
                <c:pt idx="27">
                  <c:v>3238</c:v>
                </c:pt>
                <c:pt idx="28">
                  <c:v>3203</c:v>
                </c:pt>
                <c:pt idx="29">
                  <c:v>3173</c:v>
                </c:pt>
                <c:pt idx="30">
                  <c:v>3136</c:v>
                </c:pt>
                <c:pt idx="31">
                  <c:v>3108</c:v>
                </c:pt>
                <c:pt idx="32">
                  <c:v>3083</c:v>
                </c:pt>
                <c:pt idx="33">
                  <c:v>3057</c:v>
                </c:pt>
                <c:pt idx="34">
                  <c:v>3036</c:v>
                </c:pt>
                <c:pt idx="35">
                  <c:v>2947</c:v>
                </c:pt>
                <c:pt idx="36">
                  <c:v>2856</c:v>
                </c:pt>
                <c:pt idx="37">
                  <c:v>2640</c:v>
                </c:pt>
                <c:pt idx="38">
                  <c:v>2618</c:v>
                </c:pt>
                <c:pt idx="39">
                  <c:v>2589</c:v>
                </c:pt>
                <c:pt idx="40">
                  <c:v>2538</c:v>
                </c:pt>
                <c:pt idx="41">
                  <c:v>2347</c:v>
                </c:pt>
                <c:pt idx="42">
                  <c:v>2325</c:v>
                </c:pt>
                <c:pt idx="43">
                  <c:v>2265</c:v>
                </c:pt>
                <c:pt idx="44">
                  <c:v>2219</c:v>
                </c:pt>
                <c:pt idx="45">
                  <c:v>2201</c:v>
                </c:pt>
                <c:pt idx="46">
                  <c:v>2147</c:v>
                </c:pt>
                <c:pt idx="47">
                  <c:v>1968</c:v>
                </c:pt>
                <c:pt idx="48">
                  <c:v>1943</c:v>
                </c:pt>
                <c:pt idx="49">
                  <c:v>1923</c:v>
                </c:pt>
                <c:pt idx="50">
                  <c:v>1810</c:v>
                </c:pt>
                <c:pt idx="51">
                  <c:v>1769</c:v>
                </c:pt>
                <c:pt idx="52">
                  <c:v>1704</c:v>
                </c:pt>
                <c:pt idx="53">
                  <c:v>1541</c:v>
                </c:pt>
                <c:pt idx="54">
                  <c:v>1496</c:v>
                </c:pt>
                <c:pt idx="55">
                  <c:v>1468</c:v>
                </c:pt>
                <c:pt idx="56">
                  <c:v>1434</c:v>
                </c:pt>
                <c:pt idx="57">
                  <c:v>1386</c:v>
                </c:pt>
                <c:pt idx="58">
                  <c:v>1101</c:v>
                </c:pt>
                <c:pt idx="59">
                  <c:v>809</c:v>
                </c:pt>
                <c:pt idx="60">
                  <c:v>801</c:v>
                </c:pt>
                <c:pt idx="61">
                  <c:v>743</c:v>
                </c:pt>
                <c:pt idx="62">
                  <c:v>704</c:v>
                </c:pt>
                <c:pt idx="63">
                  <c:v>609</c:v>
                </c:pt>
                <c:pt idx="64">
                  <c:v>559</c:v>
                </c:pt>
                <c:pt idx="65">
                  <c:v>531</c:v>
                </c:pt>
                <c:pt idx="66">
                  <c:v>521</c:v>
                </c:pt>
                <c:pt idx="67">
                  <c:v>510</c:v>
                </c:pt>
                <c:pt idx="68">
                  <c:v>491</c:v>
                </c:pt>
                <c:pt idx="69">
                  <c:v>271</c:v>
                </c:pt>
                <c:pt idx="70">
                  <c:v>268</c:v>
                </c:pt>
                <c:pt idx="71">
                  <c:v>247</c:v>
                </c:pt>
                <c:pt idx="72">
                  <c:v>218</c:v>
                </c:pt>
                <c:pt idx="73">
                  <c:v>214</c:v>
                </c:pt>
                <c:pt idx="74">
                  <c:v>189</c:v>
                </c:pt>
                <c:pt idx="75">
                  <c:v>165</c:v>
                </c:pt>
                <c:pt idx="76">
                  <c:v>150</c:v>
                </c:pt>
                <c:pt idx="77">
                  <c:v>143</c:v>
                </c:pt>
                <c:pt idx="78">
                  <c:v>98</c:v>
                </c:pt>
              </c:numCache>
            </c:numRef>
          </c:val>
        </c:ser>
        <c:ser>
          <c:idx val="5"/>
          <c:order val="5"/>
          <c:tx>
            <c:strRef>
              <c:f>zougen_ALL_ALL_honbun!$G$1</c:f>
              <c:strCache>
                <c:ptCount val="1"/>
                <c:pt idx="0">
                  <c:v>Book（図書）</c:v>
                </c:pt>
              </c:strCache>
            </c:strRef>
          </c:tx>
          <c:cat>
            <c:numRef>
              <c:f>zougen_ALL_ALL_honbun!$A$2:$A$80</c:f>
              <c:numCache>
                <c:formatCode>mmm\-yy</c:formatCode>
                <c:ptCount val="79"/>
                <c:pt idx="0">
                  <c:v>41548</c:v>
                </c:pt>
                <c:pt idx="1">
                  <c:v>41518</c:v>
                </c:pt>
                <c:pt idx="2">
                  <c:v>41487</c:v>
                </c:pt>
                <c:pt idx="3">
                  <c:v>41456</c:v>
                </c:pt>
                <c:pt idx="4">
                  <c:v>41426</c:v>
                </c:pt>
                <c:pt idx="5">
                  <c:v>41395</c:v>
                </c:pt>
                <c:pt idx="6">
                  <c:v>41365</c:v>
                </c:pt>
                <c:pt idx="7">
                  <c:v>41334</c:v>
                </c:pt>
                <c:pt idx="8">
                  <c:v>41306</c:v>
                </c:pt>
                <c:pt idx="9">
                  <c:v>41275</c:v>
                </c:pt>
                <c:pt idx="10">
                  <c:v>41244</c:v>
                </c:pt>
                <c:pt idx="11">
                  <c:v>41214</c:v>
                </c:pt>
                <c:pt idx="12">
                  <c:v>41183</c:v>
                </c:pt>
                <c:pt idx="13">
                  <c:v>41153</c:v>
                </c:pt>
                <c:pt idx="14">
                  <c:v>41122</c:v>
                </c:pt>
                <c:pt idx="15">
                  <c:v>41091</c:v>
                </c:pt>
                <c:pt idx="16">
                  <c:v>41061</c:v>
                </c:pt>
                <c:pt idx="17">
                  <c:v>41030</c:v>
                </c:pt>
                <c:pt idx="18">
                  <c:v>41000</c:v>
                </c:pt>
                <c:pt idx="19">
                  <c:v>40969</c:v>
                </c:pt>
                <c:pt idx="20">
                  <c:v>40940</c:v>
                </c:pt>
                <c:pt idx="21">
                  <c:v>40909</c:v>
                </c:pt>
                <c:pt idx="22">
                  <c:v>40878</c:v>
                </c:pt>
                <c:pt idx="23">
                  <c:v>40848</c:v>
                </c:pt>
                <c:pt idx="24">
                  <c:v>40817</c:v>
                </c:pt>
                <c:pt idx="25">
                  <c:v>40787</c:v>
                </c:pt>
                <c:pt idx="26">
                  <c:v>40756</c:v>
                </c:pt>
                <c:pt idx="27">
                  <c:v>40725</c:v>
                </c:pt>
                <c:pt idx="28">
                  <c:v>40695</c:v>
                </c:pt>
                <c:pt idx="29">
                  <c:v>40664</c:v>
                </c:pt>
                <c:pt idx="30">
                  <c:v>40634</c:v>
                </c:pt>
                <c:pt idx="31">
                  <c:v>40603</c:v>
                </c:pt>
                <c:pt idx="32">
                  <c:v>40575</c:v>
                </c:pt>
                <c:pt idx="33">
                  <c:v>40544</c:v>
                </c:pt>
                <c:pt idx="34">
                  <c:v>40513</c:v>
                </c:pt>
                <c:pt idx="35">
                  <c:v>40483</c:v>
                </c:pt>
                <c:pt idx="36">
                  <c:v>40452</c:v>
                </c:pt>
                <c:pt idx="37">
                  <c:v>40422</c:v>
                </c:pt>
                <c:pt idx="38">
                  <c:v>40391</c:v>
                </c:pt>
                <c:pt idx="39">
                  <c:v>40360</c:v>
                </c:pt>
                <c:pt idx="40">
                  <c:v>40330</c:v>
                </c:pt>
                <c:pt idx="41">
                  <c:v>40299</c:v>
                </c:pt>
                <c:pt idx="42">
                  <c:v>40269</c:v>
                </c:pt>
                <c:pt idx="43">
                  <c:v>40238</c:v>
                </c:pt>
                <c:pt idx="44">
                  <c:v>40210</c:v>
                </c:pt>
                <c:pt idx="45">
                  <c:v>40179</c:v>
                </c:pt>
                <c:pt idx="46">
                  <c:v>40148</c:v>
                </c:pt>
                <c:pt idx="47">
                  <c:v>40118</c:v>
                </c:pt>
                <c:pt idx="48">
                  <c:v>40087</c:v>
                </c:pt>
                <c:pt idx="49">
                  <c:v>40057</c:v>
                </c:pt>
                <c:pt idx="50">
                  <c:v>40026</c:v>
                </c:pt>
                <c:pt idx="51">
                  <c:v>39995</c:v>
                </c:pt>
                <c:pt idx="52">
                  <c:v>39965</c:v>
                </c:pt>
                <c:pt idx="53">
                  <c:v>39934</c:v>
                </c:pt>
                <c:pt idx="54">
                  <c:v>39904</c:v>
                </c:pt>
                <c:pt idx="55">
                  <c:v>39873</c:v>
                </c:pt>
                <c:pt idx="56">
                  <c:v>39845</c:v>
                </c:pt>
                <c:pt idx="57">
                  <c:v>39814</c:v>
                </c:pt>
                <c:pt idx="58">
                  <c:v>39783</c:v>
                </c:pt>
                <c:pt idx="59">
                  <c:v>39753</c:v>
                </c:pt>
                <c:pt idx="60">
                  <c:v>39722</c:v>
                </c:pt>
                <c:pt idx="61">
                  <c:v>39692</c:v>
                </c:pt>
                <c:pt idx="62">
                  <c:v>39661</c:v>
                </c:pt>
                <c:pt idx="63">
                  <c:v>39630</c:v>
                </c:pt>
                <c:pt idx="64">
                  <c:v>39600</c:v>
                </c:pt>
                <c:pt idx="65">
                  <c:v>39569</c:v>
                </c:pt>
                <c:pt idx="66">
                  <c:v>39539</c:v>
                </c:pt>
                <c:pt idx="67">
                  <c:v>39508</c:v>
                </c:pt>
                <c:pt idx="68">
                  <c:v>39479</c:v>
                </c:pt>
                <c:pt idx="69">
                  <c:v>39448</c:v>
                </c:pt>
                <c:pt idx="70">
                  <c:v>39417</c:v>
                </c:pt>
                <c:pt idx="71">
                  <c:v>39387</c:v>
                </c:pt>
                <c:pt idx="72">
                  <c:v>39356</c:v>
                </c:pt>
                <c:pt idx="73">
                  <c:v>39326</c:v>
                </c:pt>
                <c:pt idx="74">
                  <c:v>39295</c:v>
                </c:pt>
                <c:pt idx="75">
                  <c:v>39264</c:v>
                </c:pt>
                <c:pt idx="76">
                  <c:v>39234</c:v>
                </c:pt>
                <c:pt idx="77">
                  <c:v>39203</c:v>
                </c:pt>
                <c:pt idx="78">
                  <c:v>39173</c:v>
                </c:pt>
              </c:numCache>
            </c:numRef>
          </c:cat>
          <c:val>
            <c:numRef>
              <c:f>zougen_ALL_ALL_honbun!$G$2:$G$80</c:f>
              <c:numCache>
                <c:formatCode>General</c:formatCode>
                <c:ptCount val="79"/>
                <c:pt idx="0">
                  <c:v>13384</c:v>
                </c:pt>
                <c:pt idx="1">
                  <c:v>12933</c:v>
                </c:pt>
                <c:pt idx="2">
                  <c:v>12871</c:v>
                </c:pt>
                <c:pt idx="3">
                  <c:v>12826</c:v>
                </c:pt>
                <c:pt idx="4">
                  <c:v>12761</c:v>
                </c:pt>
                <c:pt idx="5">
                  <c:v>12614</c:v>
                </c:pt>
                <c:pt idx="6">
                  <c:v>12465</c:v>
                </c:pt>
                <c:pt idx="7">
                  <c:v>12394</c:v>
                </c:pt>
                <c:pt idx="8">
                  <c:v>11767</c:v>
                </c:pt>
                <c:pt idx="9">
                  <c:v>11601</c:v>
                </c:pt>
                <c:pt idx="10">
                  <c:v>11500</c:v>
                </c:pt>
                <c:pt idx="11">
                  <c:v>11346</c:v>
                </c:pt>
                <c:pt idx="12">
                  <c:v>11357</c:v>
                </c:pt>
                <c:pt idx="13">
                  <c:v>11268</c:v>
                </c:pt>
                <c:pt idx="14">
                  <c:v>11243</c:v>
                </c:pt>
                <c:pt idx="15">
                  <c:v>10910</c:v>
                </c:pt>
                <c:pt idx="16">
                  <c:v>10749</c:v>
                </c:pt>
                <c:pt idx="17">
                  <c:v>10675</c:v>
                </c:pt>
                <c:pt idx="18">
                  <c:v>10555</c:v>
                </c:pt>
                <c:pt idx="19">
                  <c:v>10234</c:v>
                </c:pt>
                <c:pt idx="20">
                  <c:v>10119</c:v>
                </c:pt>
                <c:pt idx="21">
                  <c:v>9833</c:v>
                </c:pt>
                <c:pt idx="22">
                  <c:v>9733</c:v>
                </c:pt>
                <c:pt idx="23">
                  <c:v>9705</c:v>
                </c:pt>
                <c:pt idx="24">
                  <c:v>9635</c:v>
                </c:pt>
                <c:pt idx="25">
                  <c:v>9606</c:v>
                </c:pt>
                <c:pt idx="26">
                  <c:v>9572</c:v>
                </c:pt>
                <c:pt idx="27">
                  <c:v>9542</c:v>
                </c:pt>
                <c:pt idx="28">
                  <c:v>9487</c:v>
                </c:pt>
                <c:pt idx="29">
                  <c:v>9473</c:v>
                </c:pt>
                <c:pt idx="30">
                  <c:v>9453</c:v>
                </c:pt>
                <c:pt idx="31">
                  <c:v>9168</c:v>
                </c:pt>
                <c:pt idx="32">
                  <c:v>9155</c:v>
                </c:pt>
                <c:pt idx="33">
                  <c:v>9090</c:v>
                </c:pt>
                <c:pt idx="34">
                  <c:v>8967</c:v>
                </c:pt>
                <c:pt idx="35">
                  <c:v>8949</c:v>
                </c:pt>
                <c:pt idx="36">
                  <c:v>8834</c:v>
                </c:pt>
                <c:pt idx="37">
                  <c:v>8610</c:v>
                </c:pt>
                <c:pt idx="38">
                  <c:v>8502</c:v>
                </c:pt>
                <c:pt idx="39">
                  <c:v>8338</c:v>
                </c:pt>
                <c:pt idx="40">
                  <c:v>8180</c:v>
                </c:pt>
                <c:pt idx="41">
                  <c:v>8101</c:v>
                </c:pt>
                <c:pt idx="42">
                  <c:v>7965</c:v>
                </c:pt>
                <c:pt idx="43">
                  <c:v>7809</c:v>
                </c:pt>
                <c:pt idx="44">
                  <c:v>7474</c:v>
                </c:pt>
                <c:pt idx="45">
                  <c:v>7153</c:v>
                </c:pt>
                <c:pt idx="46">
                  <c:v>7126</c:v>
                </c:pt>
                <c:pt idx="47">
                  <c:v>6981</c:v>
                </c:pt>
                <c:pt idx="48">
                  <c:v>6921</c:v>
                </c:pt>
                <c:pt idx="49">
                  <c:v>6909</c:v>
                </c:pt>
                <c:pt idx="50">
                  <c:v>6837</c:v>
                </c:pt>
                <c:pt idx="51">
                  <c:v>6806</c:v>
                </c:pt>
                <c:pt idx="52">
                  <c:v>6765</c:v>
                </c:pt>
                <c:pt idx="53">
                  <c:v>6485</c:v>
                </c:pt>
                <c:pt idx="54">
                  <c:v>6420</c:v>
                </c:pt>
                <c:pt idx="55">
                  <c:v>6381</c:v>
                </c:pt>
                <c:pt idx="56">
                  <c:v>6292</c:v>
                </c:pt>
                <c:pt idx="57">
                  <c:v>6093</c:v>
                </c:pt>
                <c:pt idx="58">
                  <c:v>5874</c:v>
                </c:pt>
                <c:pt idx="59">
                  <c:v>5860</c:v>
                </c:pt>
                <c:pt idx="60">
                  <c:v>5845</c:v>
                </c:pt>
                <c:pt idx="61">
                  <c:v>5629</c:v>
                </c:pt>
                <c:pt idx="62">
                  <c:v>4958</c:v>
                </c:pt>
                <c:pt idx="63">
                  <c:v>4943</c:v>
                </c:pt>
                <c:pt idx="64">
                  <c:v>4913</c:v>
                </c:pt>
                <c:pt idx="65">
                  <c:v>4895</c:v>
                </c:pt>
                <c:pt idx="66">
                  <c:v>669</c:v>
                </c:pt>
                <c:pt idx="67">
                  <c:v>658</c:v>
                </c:pt>
                <c:pt idx="68">
                  <c:v>624</c:v>
                </c:pt>
                <c:pt idx="69">
                  <c:v>612</c:v>
                </c:pt>
                <c:pt idx="70">
                  <c:v>573</c:v>
                </c:pt>
                <c:pt idx="71">
                  <c:v>558</c:v>
                </c:pt>
                <c:pt idx="72">
                  <c:v>509</c:v>
                </c:pt>
                <c:pt idx="73">
                  <c:v>492</c:v>
                </c:pt>
                <c:pt idx="74">
                  <c:v>491</c:v>
                </c:pt>
                <c:pt idx="75">
                  <c:v>459</c:v>
                </c:pt>
                <c:pt idx="76">
                  <c:v>436</c:v>
                </c:pt>
                <c:pt idx="77">
                  <c:v>442</c:v>
                </c:pt>
                <c:pt idx="78">
                  <c:v>346</c:v>
                </c:pt>
              </c:numCache>
            </c:numRef>
          </c:val>
        </c:ser>
        <c:ser>
          <c:idx val="6"/>
          <c:order val="6"/>
          <c:tx>
            <c:strRef>
              <c:f>zougen_ALL_ALL_honbun!$H$1</c:f>
              <c:strCache>
                <c:ptCount val="1"/>
                <c:pt idx="0">
                  <c:v>Technical Report（テクニカルレポート）</c:v>
                </c:pt>
              </c:strCache>
            </c:strRef>
          </c:tx>
          <c:cat>
            <c:numRef>
              <c:f>zougen_ALL_ALL_honbun!$A$2:$A$80</c:f>
              <c:numCache>
                <c:formatCode>mmm\-yy</c:formatCode>
                <c:ptCount val="79"/>
                <c:pt idx="0">
                  <c:v>41548</c:v>
                </c:pt>
                <c:pt idx="1">
                  <c:v>41518</c:v>
                </c:pt>
                <c:pt idx="2">
                  <c:v>41487</c:v>
                </c:pt>
                <c:pt idx="3">
                  <c:v>41456</c:v>
                </c:pt>
                <c:pt idx="4">
                  <c:v>41426</c:v>
                </c:pt>
                <c:pt idx="5">
                  <c:v>41395</c:v>
                </c:pt>
                <c:pt idx="6">
                  <c:v>41365</c:v>
                </c:pt>
                <c:pt idx="7">
                  <c:v>41334</c:v>
                </c:pt>
                <c:pt idx="8">
                  <c:v>41306</c:v>
                </c:pt>
                <c:pt idx="9">
                  <c:v>41275</c:v>
                </c:pt>
                <c:pt idx="10">
                  <c:v>41244</c:v>
                </c:pt>
                <c:pt idx="11">
                  <c:v>41214</c:v>
                </c:pt>
                <c:pt idx="12">
                  <c:v>41183</c:v>
                </c:pt>
                <c:pt idx="13">
                  <c:v>41153</c:v>
                </c:pt>
                <c:pt idx="14">
                  <c:v>41122</c:v>
                </c:pt>
                <c:pt idx="15">
                  <c:v>41091</c:v>
                </c:pt>
                <c:pt idx="16">
                  <c:v>41061</c:v>
                </c:pt>
                <c:pt idx="17">
                  <c:v>41030</c:v>
                </c:pt>
                <c:pt idx="18">
                  <c:v>41000</c:v>
                </c:pt>
                <c:pt idx="19">
                  <c:v>40969</c:v>
                </c:pt>
                <c:pt idx="20">
                  <c:v>40940</c:v>
                </c:pt>
                <c:pt idx="21">
                  <c:v>40909</c:v>
                </c:pt>
                <c:pt idx="22">
                  <c:v>40878</c:v>
                </c:pt>
                <c:pt idx="23">
                  <c:v>40848</c:v>
                </c:pt>
                <c:pt idx="24">
                  <c:v>40817</c:v>
                </c:pt>
                <c:pt idx="25">
                  <c:v>40787</c:v>
                </c:pt>
                <c:pt idx="26">
                  <c:v>40756</c:v>
                </c:pt>
                <c:pt idx="27">
                  <c:v>40725</c:v>
                </c:pt>
                <c:pt idx="28">
                  <c:v>40695</c:v>
                </c:pt>
                <c:pt idx="29">
                  <c:v>40664</c:v>
                </c:pt>
                <c:pt idx="30">
                  <c:v>40634</c:v>
                </c:pt>
                <c:pt idx="31">
                  <c:v>40603</c:v>
                </c:pt>
                <c:pt idx="32">
                  <c:v>40575</c:v>
                </c:pt>
                <c:pt idx="33">
                  <c:v>40544</c:v>
                </c:pt>
                <c:pt idx="34">
                  <c:v>40513</c:v>
                </c:pt>
                <c:pt idx="35">
                  <c:v>40483</c:v>
                </c:pt>
                <c:pt idx="36">
                  <c:v>40452</c:v>
                </c:pt>
                <c:pt idx="37">
                  <c:v>40422</c:v>
                </c:pt>
                <c:pt idx="38">
                  <c:v>40391</c:v>
                </c:pt>
                <c:pt idx="39">
                  <c:v>40360</c:v>
                </c:pt>
                <c:pt idx="40">
                  <c:v>40330</c:v>
                </c:pt>
                <c:pt idx="41">
                  <c:v>40299</c:v>
                </c:pt>
                <c:pt idx="42">
                  <c:v>40269</c:v>
                </c:pt>
                <c:pt idx="43">
                  <c:v>40238</c:v>
                </c:pt>
                <c:pt idx="44">
                  <c:v>40210</c:v>
                </c:pt>
                <c:pt idx="45">
                  <c:v>40179</c:v>
                </c:pt>
                <c:pt idx="46">
                  <c:v>40148</c:v>
                </c:pt>
                <c:pt idx="47">
                  <c:v>40118</c:v>
                </c:pt>
                <c:pt idx="48">
                  <c:v>40087</c:v>
                </c:pt>
                <c:pt idx="49">
                  <c:v>40057</c:v>
                </c:pt>
                <c:pt idx="50">
                  <c:v>40026</c:v>
                </c:pt>
                <c:pt idx="51">
                  <c:v>39995</c:v>
                </c:pt>
                <c:pt idx="52">
                  <c:v>39965</c:v>
                </c:pt>
                <c:pt idx="53">
                  <c:v>39934</c:v>
                </c:pt>
                <c:pt idx="54">
                  <c:v>39904</c:v>
                </c:pt>
                <c:pt idx="55">
                  <c:v>39873</c:v>
                </c:pt>
                <c:pt idx="56">
                  <c:v>39845</c:v>
                </c:pt>
                <c:pt idx="57">
                  <c:v>39814</c:v>
                </c:pt>
                <c:pt idx="58">
                  <c:v>39783</c:v>
                </c:pt>
                <c:pt idx="59">
                  <c:v>39753</c:v>
                </c:pt>
                <c:pt idx="60">
                  <c:v>39722</c:v>
                </c:pt>
                <c:pt idx="61">
                  <c:v>39692</c:v>
                </c:pt>
                <c:pt idx="62">
                  <c:v>39661</c:v>
                </c:pt>
                <c:pt idx="63">
                  <c:v>39630</c:v>
                </c:pt>
                <c:pt idx="64">
                  <c:v>39600</c:v>
                </c:pt>
                <c:pt idx="65">
                  <c:v>39569</c:v>
                </c:pt>
                <c:pt idx="66">
                  <c:v>39539</c:v>
                </c:pt>
                <c:pt idx="67">
                  <c:v>39508</c:v>
                </c:pt>
                <c:pt idx="68">
                  <c:v>39479</c:v>
                </c:pt>
                <c:pt idx="69">
                  <c:v>39448</c:v>
                </c:pt>
                <c:pt idx="70">
                  <c:v>39417</c:v>
                </c:pt>
                <c:pt idx="71">
                  <c:v>39387</c:v>
                </c:pt>
                <c:pt idx="72">
                  <c:v>39356</c:v>
                </c:pt>
                <c:pt idx="73">
                  <c:v>39326</c:v>
                </c:pt>
                <c:pt idx="74">
                  <c:v>39295</c:v>
                </c:pt>
                <c:pt idx="75">
                  <c:v>39264</c:v>
                </c:pt>
                <c:pt idx="76">
                  <c:v>39234</c:v>
                </c:pt>
                <c:pt idx="77">
                  <c:v>39203</c:v>
                </c:pt>
                <c:pt idx="78">
                  <c:v>39173</c:v>
                </c:pt>
              </c:numCache>
            </c:numRef>
          </c:cat>
          <c:val>
            <c:numRef>
              <c:f>zougen_ALL_ALL_honbun!$H$2:$H$80</c:f>
              <c:numCache>
                <c:formatCode>General</c:formatCode>
                <c:ptCount val="79"/>
                <c:pt idx="0">
                  <c:v>10820</c:v>
                </c:pt>
                <c:pt idx="1">
                  <c:v>10675</c:v>
                </c:pt>
                <c:pt idx="2">
                  <c:v>9969</c:v>
                </c:pt>
                <c:pt idx="3">
                  <c:v>9962</c:v>
                </c:pt>
                <c:pt idx="4">
                  <c:v>8883</c:v>
                </c:pt>
                <c:pt idx="5">
                  <c:v>8774</c:v>
                </c:pt>
                <c:pt idx="6">
                  <c:v>8475</c:v>
                </c:pt>
                <c:pt idx="7">
                  <c:v>8220</c:v>
                </c:pt>
                <c:pt idx="8">
                  <c:v>8100</c:v>
                </c:pt>
                <c:pt idx="9">
                  <c:v>7942</c:v>
                </c:pt>
                <c:pt idx="10">
                  <c:v>7854</c:v>
                </c:pt>
                <c:pt idx="11">
                  <c:v>7731</c:v>
                </c:pt>
                <c:pt idx="12">
                  <c:v>7658</c:v>
                </c:pt>
                <c:pt idx="13">
                  <c:v>7356</c:v>
                </c:pt>
                <c:pt idx="14">
                  <c:v>7241</c:v>
                </c:pt>
                <c:pt idx="15">
                  <c:v>7076</c:v>
                </c:pt>
                <c:pt idx="16">
                  <c:v>6546</c:v>
                </c:pt>
                <c:pt idx="17">
                  <c:v>6251</c:v>
                </c:pt>
                <c:pt idx="18">
                  <c:v>6197</c:v>
                </c:pt>
                <c:pt idx="19">
                  <c:v>6039</c:v>
                </c:pt>
                <c:pt idx="20">
                  <c:v>7236</c:v>
                </c:pt>
                <c:pt idx="21">
                  <c:v>7135</c:v>
                </c:pt>
                <c:pt idx="22">
                  <c:v>7112</c:v>
                </c:pt>
                <c:pt idx="23">
                  <c:v>7062</c:v>
                </c:pt>
                <c:pt idx="24">
                  <c:v>6930</c:v>
                </c:pt>
                <c:pt idx="25">
                  <c:v>6876</c:v>
                </c:pt>
                <c:pt idx="26">
                  <c:v>6833</c:v>
                </c:pt>
                <c:pt idx="27">
                  <c:v>6803</c:v>
                </c:pt>
                <c:pt idx="28">
                  <c:v>6763</c:v>
                </c:pt>
                <c:pt idx="29">
                  <c:v>6735</c:v>
                </c:pt>
                <c:pt idx="30">
                  <c:v>6364</c:v>
                </c:pt>
                <c:pt idx="31">
                  <c:v>6207</c:v>
                </c:pt>
                <c:pt idx="32">
                  <c:v>6170</c:v>
                </c:pt>
                <c:pt idx="33">
                  <c:v>6129</c:v>
                </c:pt>
                <c:pt idx="34">
                  <c:v>5951</c:v>
                </c:pt>
                <c:pt idx="35">
                  <c:v>5853</c:v>
                </c:pt>
                <c:pt idx="36">
                  <c:v>5173</c:v>
                </c:pt>
                <c:pt idx="37">
                  <c:v>5111</c:v>
                </c:pt>
                <c:pt idx="38">
                  <c:v>5068</c:v>
                </c:pt>
                <c:pt idx="39">
                  <c:v>5023</c:v>
                </c:pt>
                <c:pt idx="40">
                  <c:v>4935</c:v>
                </c:pt>
                <c:pt idx="41">
                  <c:v>4417</c:v>
                </c:pt>
                <c:pt idx="42">
                  <c:v>4332</c:v>
                </c:pt>
                <c:pt idx="43">
                  <c:v>4266</c:v>
                </c:pt>
                <c:pt idx="44">
                  <c:v>4142</c:v>
                </c:pt>
                <c:pt idx="45">
                  <c:v>4043</c:v>
                </c:pt>
                <c:pt idx="46">
                  <c:v>4006</c:v>
                </c:pt>
                <c:pt idx="47">
                  <c:v>3969</c:v>
                </c:pt>
                <c:pt idx="48">
                  <c:v>3326</c:v>
                </c:pt>
                <c:pt idx="49">
                  <c:v>3231</c:v>
                </c:pt>
                <c:pt idx="50">
                  <c:v>3155</c:v>
                </c:pt>
                <c:pt idx="51">
                  <c:v>3113</c:v>
                </c:pt>
                <c:pt idx="52">
                  <c:v>2974</c:v>
                </c:pt>
                <c:pt idx="53">
                  <c:v>2840</c:v>
                </c:pt>
                <c:pt idx="54">
                  <c:v>2761</c:v>
                </c:pt>
                <c:pt idx="55">
                  <c:v>2622</c:v>
                </c:pt>
                <c:pt idx="56">
                  <c:v>2356</c:v>
                </c:pt>
                <c:pt idx="57">
                  <c:v>2339</c:v>
                </c:pt>
                <c:pt idx="58">
                  <c:v>2178</c:v>
                </c:pt>
                <c:pt idx="59">
                  <c:v>2143</c:v>
                </c:pt>
                <c:pt idx="60">
                  <c:v>2103</c:v>
                </c:pt>
                <c:pt idx="61">
                  <c:v>792</c:v>
                </c:pt>
                <c:pt idx="62">
                  <c:v>363</c:v>
                </c:pt>
                <c:pt idx="63">
                  <c:v>363</c:v>
                </c:pt>
                <c:pt idx="64">
                  <c:v>351</c:v>
                </c:pt>
                <c:pt idx="65">
                  <c:v>350</c:v>
                </c:pt>
                <c:pt idx="66">
                  <c:v>339</c:v>
                </c:pt>
                <c:pt idx="67">
                  <c:v>316</c:v>
                </c:pt>
                <c:pt idx="68">
                  <c:v>311</c:v>
                </c:pt>
                <c:pt idx="69">
                  <c:v>305</c:v>
                </c:pt>
                <c:pt idx="70">
                  <c:v>300</c:v>
                </c:pt>
                <c:pt idx="71">
                  <c:v>292</c:v>
                </c:pt>
                <c:pt idx="72">
                  <c:v>289</c:v>
                </c:pt>
                <c:pt idx="73">
                  <c:v>279</c:v>
                </c:pt>
                <c:pt idx="74">
                  <c:v>271</c:v>
                </c:pt>
                <c:pt idx="75">
                  <c:v>235</c:v>
                </c:pt>
                <c:pt idx="76">
                  <c:v>208</c:v>
                </c:pt>
                <c:pt idx="77">
                  <c:v>135</c:v>
                </c:pt>
                <c:pt idx="78">
                  <c:v>123</c:v>
                </c:pt>
              </c:numCache>
            </c:numRef>
          </c:val>
        </c:ser>
        <c:ser>
          <c:idx val="7"/>
          <c:order val="7"/>
          <c:tx>
            <c:strRef>
              <c:f>zougen_ALL_ALL_honbun!$I$1</c:f>
              <c:strCache>
                <c:ptCount val="1"/>
                <c:pt idx="0">
                  <c:v>Research Paper（研究報告書）</c:v>
                </c:pt>
              </c:strCache>
            </c:strRef>
          </c:tx>
          <c:cat>
            <c:numRef>
              <c:f>zougen_ALL_ALL_honbun!$A$2:$A$80</c:f>
              <c:numCache>
                <c:formatCode>mmm\-yy</c:formatCode>
                <c:ptCount val="79"/>
                <c:pt idx="0">
                  <c:v>41548</c:v>
                </c:pt>
                <c:pt idx="1">
                  <c:v>41518</c:v>
                </c:pt>
                <c:pt idx="2">
                  <c:v>41487</c:v>
                </c:pt>
                <c:pt idx="3">
                  <c:v>41456</c:v>
                </c:pt>
                <c:pt idx="4">
                  <c:v>41426</c:v>
                </c:pt>
                <c:pt idx="5">
                  <c:v>41395</c:v>
                </c:pt>
                <c:pt idx="6">
                  <c:v>41365</c:v>
                </c:pt>
                <c:pt idx="7">
                  <c:v>41334</c:v>
                </c:pt>
                <c:pt idx="8">
                  <c:v>41306</c:v>
                </c:pt>
                <c:pt idx="9">
                  <c:v>41275</c:v>
                </c:pt>
                <c:pt idx="10">
                  <c:v>41244</c:v>
                </c:pt>
                <c:pt idx="11">
                  <c:v>41214</c:v>
                </c:pt>
                <c:pt idx="12">
                  <c:v>41183</c:v>
                </c:pt>
                <c:pt idx="13">
                  <c:v>41153</c:v>
                </c:pt>
                <c:pt idx="14">
                  <c:v>41122</c:v>
                </c:pt>
                <c:pt idx="15">
                  <c:v>41091</c:v>
                </c:pt>
                <c:pt idx="16">
                  <c:v>41061</c:v>
                </c:pt>
                <c:pt idx="17">
                  <c:v>41030</c:v>
                </c:pt>
                <c:pt idx="18">
                  <c:v>41000</c:v>
                </c:pt>
                <c:pt idx="19">
                  <c:v>40969</c:v>
                </c:pt>
                <c:pt idx="20">
                  <c:v>40940</c:v>
                </c:pt>
                <c:pt idx="21">
                  <c:v>40909</c:v>
                </c:pt>
                <c:pt idx="22">
                  <c:v>40878</c:v>
                </c:pt>
                <c:pt idx="23">
                  <c:v>40848</c:v>
                </c:pt>
                <c:pt idx="24">
                  <c:v>40817</c:v>
                </c:pt>
                <c:pt idx="25">
                  <c:v>40787</c:v>
                </c:pt>
                <c:pt idx="26">
                  <c:v>40756</c:v>
                </c:pt>
                <c:pt idx="27">
                  <c:v>40725</c:v>
                </c:pt>
                <c:pt idx="28">
                  <c:v>40695</c:v>
                </c:pt>
                <c:pt idx="29">
                  <c:v>40664</c:v>
                </c:pt>
                <c:pt idx="30">
                  <c:v>40634</c:v>
                </c:pt>
                <c:pt idx="31">
                  <c:v>40603</c:v>
                </c:pt>
                <c:pt idx="32">
                  <c:v>40575</c:v>
                </c:pt>
                <c:pt idx="33">
                  <c:v>40544</c:v>
                </c:pt>
                <c:pt idx="34">
                  <c:v>40513</c:v>
                </c:pt>
                <c:pt idx="35">
                  <c:v>40483</c:v>
                </c:pt>
                <c:pt idx="36">
                  <c:v>40452</c:v>
                </c:pt>
                <c:pt idx="37">
                  <c:v>40422</c:v>
                </c:pt>
                <c:pt idx="38">
                  <c:v>40391</c:v>
                </c:pt>
                <c:pt idx="39">
                  <c:v>40360</c:v>
                </c:pt>
                <c:pt idx="40">
                  <c:v>40330</c:v>
                </c:pt>
                <c:pt idx="41">
                  <c:v>40299</c:v>
                </c:pt>
                <c:pt idx="42">
                  <c:v>40269</c:v>
                </c:pt>
                <c:pt idx="43">
                  <c:v>40238</c:v>
                </c:pt>
                <c:pt idx="44">
                  <c:v>40210</c:v>
                </c:pt>
                <c:pt idx="45">
                  <c:v>40179</c:v>
                </c:pt>
                <c:pt idx="46">
                  <c:v>40148</c:v>
                </c:pt>
                <c:pt idx="47">
                  <c:v>40118</c:v>
                </c:pt>
                <c:pt idx="48">
                  <c:v>40087</c:v>
                </c:pt>
                <c:pt idx="49">
                  <c:v>40057</c:v>
                </c:pt>
                <c:pt idx="50">
                  <c:v>40026</c:v>
                </c:pt>
                <c:pt idx="51">
                  <c:v>39995</c:v>
                </c:pt>
                <c:pt idx="52">
                  <c:v>39965</c:v>
                </c:pt>
                <c:pt idx="53">
                  <c:v>39934</c:v>
                </c:pt>
                <c:pt idx="54">
                  <c:v>39904</c:v>
                </c:pt>
                <c:pt idx="55">
                  <c:v>39873</c:v>
                </c:pt>
                <c:pt idx="56">
                  <c:v>39845</c:v>
                </c:pt>
                <c:pt idx="57">
                  <c:v>39814</c:v>
                </c:pt>
                <c:pt idx="58">
                  <c:v>39783</c:v>
                </c:pt>
                <c:pt idx="59">
                  <c:v>39753</c:v>
                </c:pt>
                <c:pt idx="60">
                  <c:v>39722</c:v>
                </c:pt>
                <c:pt idx="61">
                  <c:v>39692</c:v>
                </c:pt>
                <c:pt idx="62">
                  <c:v>39661</c:v>
                </c:pt>
                <c:pt idx="63">
                  <c:v>39630</c:v>
                </c:pt>
                <c:pt idx="64">
                  <c:v>39600</c:v>
                </c:pt>
                <c:pt idx="65">
                  <c:v>39569</c:v>
                </c:pt>
                <c:pt idx="66">
                  <c:v>39539</c:v>
                </c:pt>
                <c:pt idx="67">
                  <c:v>39508</c:v>
                </c:pt>
                <c:pt idx="68">
                  <c:v>39479</c:v>
                </c:pt>
                <c:pt idx="69">
                  <c:v>39448</c:v>
                </c:pt>
                <c:pt idx="70">
                  <c:v>39417</c:v>
                </c:pt>
                <c:pt idx="71">
                  <c:v>39387</c:v>
                </c:pt>
                <c:pt idx="72">
                  <c:v>39356</c:v>
                </c:pt>
                <c:pt idx="73">
                  <c:v>39326</c:v>
                </c:pt>
                <c:pt idx="74">
                  <c:v>39295</c:v>
                </c:pt>
                <c:pt idx="75">
                  <c:v>39264</c:v>
                </c:pt>
                <c:pt idx="76">
                  <c:v>39234</c:v>
                </c:pt>
                <c:pt idx="77">
                  <c:v>39203</c:v>
                </c:pt>
                <c:pt idx="78">
                  <c:v>39173</c:v>
                </c:pt>
              </c:numCache>
            </c:numRef>
          </c:cat>
          <c:val>
            <c:numRef>
              <c:f>zougen_ALL_ALL_honbun!$I$2:$I$80</c:f>
              <c:numCache>
                <c:formatCode>General</c:formatCode>
                <c:ptCount val="79"/>
                <c:pt idx="0">
                  <c:v>26316</c:v>
                </c:pt>
                <c:pt idx="1">
                  <c:v>26016</c:v>
                </c:pt>
                <c:pt idx="2">
                  <c:v>27199</c:v>
                </c:pt>
                <c:pt idx="3">
                  <c:v>27102</c:v>
                </c:pt>
                <c:pt idx="4">
                  <c:v>26782</c:v>
                </c:pt>
                <c:pt idx="5">
                  <c:v>26492</c:v>
                </c:pt>
                <c:pt idx="6">
                  <c:v>26355</c:v>
                </c:pt>
                <c:pt idx="7">
                  <c:v>25979</c:v>
                </c:pt>
                <c:pt idx="8">
                  <c:v>25593</c:v>
                </c:pt>
                <c:pt idx="9">
                  <c:v>25304</c:v>
                </c:pt>
                <c:pt idx="10">
                  <c:v>24746</c:v>
                </c:pt>
                <c:pt idx="11">
                  <c:v>24194</c:v>
                </c:pt>
                <c:pt idx="12">
                  <c:v>23896</c:v>
                </c:pt>
                <c:pt idx="13">
                  <c:v>23159</c:v>
                </c:pt>
                <c:pt idx="14">
                  <c:v>22979</c:v>
                </c:pt>
                <c:pt idx="15">
                  <c:v>22840</c:v>
                </c:pt>
                <c:pt idx="16">
                  <c:v>22434</c:v>
                </c:pt>
                <c:pt idx="17">
                  <c:v>21875</c:v>
                </c:pt>
                <c:pt idx="18">
                  <c:v>21311</c:v>
                </c:pt>
                <c:pt idx="19">
                  <c:v>20864</c:v>
                </c:pt>
                <c:pt idx="20">
                  <c:v>20500</c:v>
                </c:pt>
                <c:pt idx="21">
                  <c:v>19927</c:v>
                </c:pt>
                <c:pt idx="22">
                  <c:v>19782</c:v>
                </c:pt>
                <c:pt idx="23">
                  <c:v>19465</c:v>
                </c:pt>
                <c:pt idx="24">
                  <c:v>18835</c:v>
                </c:pt>
                <c:pt idx="25">
                  <c:v>18097</c:v>
                </c:pt>
                <c:pt idx="26">
                  <c:v>17726</c:v>
                </c:pt>
                <c:pt idx="27">
                  <c:v>17637</c:v>
                </c:pt>
                <c:pt idx="28">
                  <c:v>17263</c:v>
                </c:pt>
                <c:pt idx="29">
                  <c:v>16943</c:v>
                </c:pt>
                <c:pt idx="30">
                  <c:v>16866</c:v>
                </c:pt>
                <c:pt idx="31">
                  <c:v>16712</c:v>
                </c:pt>
                <c:pt idx="32">
                  <c:v>16524</c:v>
                </c:pt>
                <c:pt idx="33">
                  <c:v>16307</c:v>
                </c:pt>
                <c:pt idx="34">
                  <c:v>15773</c:v>
                </c:pt>
                <c:pt idx="35">
                  <c:v>15485</c:v>
                </c:pt>
                <c:pt idx="36">
                  <c:v>15204</c:v>
                </c:pt>
                <c:pt idx="37">
                  <c:v>14591</c:v>
                </c:pt>
                <c:pt idx="38">
                  <c:v>14480</c:v>
                </c:pt>
                <c:pt idx="39">
                  <c:v>14345</c:v>
                </c:pt>
                <c:pt idx="40">
                  <c:v>14081</c:v>
                </c:pt>
                <c:pt idx="41">
                  <c:v>13990</c:v>
                </c:pt>
                <c:pt idx="42">
                  <c:v>13451</c:v>
                </c:pt>
                <c:pt idx="43">
                  <c:v>12188</c:v>
                </c:pt>
                <c:pt idx="44">
                  <c:v>11657</c:v>
                </c:pt>
                <c:pt idx="45">
                  <c:v>11277</c:v>
                </c:pt>
                <c:pt idx="46">
                  <c:v>11084</c:v>
                </c:pt>
                <c:pt idx="47">
                  <c:v>10145</c:v>
                </c:pt>
                <c:pt idx="48">
                  <c:v>10474</c:v>
                </c:pt>
                <c:pt idx="49">
                  <c:v>10402</c:v>
                </c:pt>
                <c:pt idx="50">
                  <c:v>10091</c:v>
                </c:pt>
                <c:pt idx="51">
                  <c:v>9750</c:v>
                </c:pt>
                <c:pt idx="52">
                  <c:v>9678</c:v>
                </c:pt>
                <c:pt idx="53">
                  <c:v>8744</c:v>
                </c:pt>
                <c:pt idx="54">
                  <c:v>8058</c:v>
                </c:pt>
                <c:pt idx="55">
                  <c:v>7889</c:v>
                </c:pt>
                <c:pt idx="56">
                  <c:v>7742</c:v>
                </c:pt>
                <c:pt idx="57">
                  <c:v>7160</c:v>
                </c:pt>
                <c:pt idx="58">
                  <c:v>5413</c:v>
                </c:pt>
                <c:pt idx="59">
                  <c:v>5167</c:v>
                </c:pt>
                <c:pt idx="60">
                  <c:v>5096</c:v>
                </c:pt>
                <c:pt idx="61">
                  <c:v>4896</c:v>
                </c:pt>
                <c:pt idx="62">
                  <c:v>4806</c:v>
                </c:pt>
                <c:pt idx="63">
                  <c:v>4480</c:v>
                </c:pt>
                <c:pt idx="64">
                  <c:v>4453</c:v>
                </c:pt>
                <c:pt idx="65">
                  <c:v>4421</c:v>
                </c:pt>
                <c:pt idx="66">
                  <c:v>4148</c:v>
                </c:pt>
                <c:pt idx="67">
                  <c:v>4125</c:v>
                </c:pt>
                <c:pt idx="68">
                  <c:v>3955</c:v>
                </c:pt>
                <c:pt idx="69">
                  <c:v>3815</c:v>
                </c:pt>
                <c:pt idx="70">
                  <c:v>3772</c:v>
                </c:pt>
                <c:pt idx="71">
                  <c:v>3732</c:v>
                </c:pt>
                <c:pt idx="72">
                  <c:v>3470</c:v>
                </c:pt>
                <c:pt idx="73">
                  <c:v>3460</c:v>
                </c:pt>
                <c:pt idx="74">
                  <c:v>2906</c:v>
                </c:pt>
                <c:pt idx="75">
                  <c:v>2573</c:v>
                </c:pt>
                <c:pt idx="76">
                  <c:v>2450</c:v>
                </c:pt>
                <c:pt idx="77">
                  <c:v>1804</c:v>
                </c:pt>
                <c:pt idx="78">
                  <c:v>1000</c:v>
                </c:pt>
              </c:numCache>
            </c:numRef>
          </c:val>
        </c:ser>
        <c:ser>
          <c:idx val="8"/>
          <c:order val="8"/>
          <c:tx>
            <c:strRef>
              <c:f>zougen_ALL_ALL_honbun!$J$1</c:f>
              <c:strCache>
                <c:ptCount val="1"/>
                <c:pt idx="0">
                  <c:v>Article（一般雑誌記事）</c:v>
                </c:pt>
              </c:strCache>
            </c:strRef>
          </c:tx>
          <c:cat>
            <c:numRef>
              <c:f>zougen_ALL_ALL_honbun!$A$2:$A$80</c:f>
              <c:numCache>
                <c:formatCode>mmm\-yy</c:formatCode>
                <c:ptCount val="79"/>
                <c:pt idx="0">
                  <c:v>41548</c:v>
                </c:pt>
                <c:pt idx="1">
                  <c:v>41518</c:v>
                </c:pt>
                <c:pt idx="2">
                  <c:v>41487</c:v>
                </c:pt>
                <c:pt idx="3">
                  <c:v>41456</c:v>
                </c:pt>
                <c:pt idx="4">
                  <c:v>41426</c:v>
                </c:pt>
                <c:pt idx="5">
                  <c:v>41395</c:v>
                </c:pt>
                <c:pt idx="6">
                  <c:v>41365</c:v>
                </c:pt>
                <c:pt idx="7">
                  <c:v>41334</c:v>
                </c:pt>
                <c:pt idx="8">
                  <c:v>41306</c:v>
                </c:pt>
                <c:pt idx="9">
                  <c:v>41275</c:v>
                </c:pt>
                <c:pt idx="10">
                  <c:v>41244</c:v>
                </c:pt>
                <c:pt idx="11">
                  <c:v>41214</c:v>
                </c:pt>
                <c:pt idx="12">
                  <c:v>41183</c:v>
                </c:pt>
                <c:pt idx="13">
                  <c:v>41153</c:v>
                </c:pt>
                <c:pt idx="14">
                  <c:v>41122</c:v>
                </c:pt>
                <c:pt idx="15">
                  <c:v>41091</c:v>
                </c:pt>
                <c:pt idx="16">
                  <c:v>41061</c:v>
                </c:pt>
                <c:pt idx="17">
                  <c:v>41030</c:v>
                </c:pt>
                <c:pt idx="18">
                  <c:v>41000</c:v>
                </c:pt>
                <c:pt idx="19">
                  <c:v>40969</c:v>
                </c:pt>
                <c:pt idx="20">
                  <c:v>40940</c:v>
                </c:pt>
                <c:pt idx="21">
                  <c:v>40909</c:v>
                </c:pt>
                <c:pt idx="22">
                  <c:v>40878</c:v>
                </c:pt>
                <c:pt idx="23">
                  <c:v>40848</c:v>
                </c:pt>
                <c:pt idx="24">
                  <c:v>40817</c:v>
                </c:pt>
                <c:pt idx="25">
                  <c:v>40787</c:v>
                </c:pt>
                <c:pt idx="26">
                  <c:v>40756</c:v>
                </c:pt>
                <c:pt idx="27">
                  <c:v>40725</c:v>
                </c:pt>
                <c:pt idx="28">
                  <c:v>40695</c:v>
                </c:pt>
                <c:pt idx="29">
                  <c:v>40664</c:v>
                </c:pt>
                <c:pt idx="30">
                  <c:v>40634</c:v>
                </c:pt>
                <c:pt idx="31">
                  <c:v>40603</c:v>
                </c:pt>
                <c:pt idx="32">
                  <c:v>40575</c:v>
                </c:pt>
                <c:pt idx="33">
                  <c:v>40544</c:v>
                </c:pt>
                <c:pt idx="34">
                  <c:v>40513</c:v>
                </c:pt>
                <c:pt idx="35">
                  <c:v>40483</c:v>
                </c:pt>
                <c:pt idx="36">
                  <c:v>40452</c:v>
                </c:pt>
                <c:pt idx="37">
                  <c:v>40422</c:v>
                </c:pt>
                <c:pt idx="38">
                  <c:v>40391</c:v>
                </c:pt>
                <c:pt idx="39">
                  <c:v>40360</c:v>
                </c:pt>
                <c:pt idx="40">
                  <c:v>40330</c:v>
                </c:pt>
                <c:pt idx="41">
                  <c:v>40299</c:v>
                </c:pt>
                <c:pt idx="42">
                  <c:v>40269</c:v>
                </c:pt>
                <c:pt idx="43">
                  <c:v>40238</c:v>
                </c:pt>
                <c:pt idx="44">
                  <c:v>40210</c:v>
                </c:pt>
                <c:pt idx="45">
                  <c:v>40179</c:v>
                </c:pt>
                <c:pt idx="46">
                  <c:v>40148</c:v>
                </c:pt>
                <c:pt idx="47">
                  <c:v>40118</c:v>
                </c:pt>
                <c:pt idx="48">
                  <c:v>40087</c:v>
                </c:pt>
                <c:pt idx="49">
                  <c:v>40057</c:v>
                </c:pt>
                <c:pt idx="50">
                  <c:v>40026</c:v>
                </c:pt>
                <c:pt idx="51">
                  <c:v>39995</c:v>
                </c:pt>
                <c:pt idx="52">
                  <c:v>39965</c:v>
                </c:pt>
                <c:pt idx="53">
                  <c:v>39934</c:v>
                </c:pt>
                <c:pt idx="54">
                  <c:v>39904</c:v>
                </c:pt>
                <c:pt idx="55">
                  <c:v>39873</c:v>
                </c:pt>
                <c:pt idx="56">
                  <c:v>39845</c:v>
                </c:pt>
                <c:pt idx="57">
                  <c:v>39814</c:v>
                </c:pt>
                <c:pt idx="58">
                  <c:v>39783</c:v>
                </c:pt>
                <c:pt idx="59">
                  <c:v>39753</c:v>
                </c:pt>
                <c:pt idx="60">
                  <c:v>39722</c:v>
                </c:pt>
                <c:pt idx="61">
                  <c:v>39692</c:v>
                </c:pt>
                <c:pt idx="62">
                  <c:v>39661</c:v>
                </c:pt>
                <c:pt idx="63">
                  <c:v>39630</c:v>
                </c:pt>
                <c:pt idx="64">
                  <c:v>39600</c:v>
                </c:pt>
                <c:pt idx="65">
                  <c:v>39569</c:v>
                </c:pt>
                <c:pt idx="66">
                  <c:v>39539</c:v>
                </c:pt>
                <c:pt idx="67">
                  <c:v>39508</c:v>
                </c:pt>
                <c:pt idx="68">
                  <c:v>39479</c:v>
                </c:pt>
                <c:pt idx="69">
                  <c:v>39448</c:v>
                </c:pt>
                <c:pt idx="70">
                  <c:v>39417</c:v>
                </c:pt>
                <c:pt idx="71">
                  <c:v>39387</c:v>
                </c:pt>
                <c:pt idx="72">
                  <c:v>39356</c:v>
                </c:pt>
                <c:pt idx="73">
                  <c:v>39326</c:v>
                </c:pt>
                <c:pt idx="74">
                  <c:v>39295</c:v>
                </c:pt>
                <c:pt idx="75">
                  <c:v>39264</c:v>
                </c:pt>
                <c:pt idx="76">
                  <c:v>39234</c:v>
                </c:pt>
                <c:pt idx="77">
                  <c:v>39203</c:v>
                </c:pt>
                <c:pt idx="78">
                  <c:v>39173</c:v>
                </c:pt>
              </c:numCache>
            </c:numRef>
          </c:cat>
          <c:val>
            <c:numRef>
              <c:f>zougen_ALL_ALL_honbun!$J$2:$J$80</c:f>
              <c:numCache>
                <c:formatCode>General</c:formatCode>
                <c:ptCount val="79"/>
                <c:pt idx="0">
                  <c:v>44750</c:v>
                </c:pt>
                <c:pt idx="1">
                  <c:v>44431</c:v>
                </c:pt>
                <c:pt idx="2">
                  <c:v>44296</c:v>
                </c:pt>
                <c:pt idx="3">
                  <c:v>42140</c:v>
                </c:pt>
                <c:pt idx="4">
                  <c:v>41941</c:v>
                </c:pt>
                <c:pt idx="5">
                  <c:v>41782</c:v>
                </c:pt>
                <c:pt idx="6">
                  <c:v>41433</c:v>
                </c:pt>
                <c:pt idx="7">
                  <c:v>41203</c:v>
                </c:pt>
                <c:pt idx="8">
                  <c:v>40894</c:v>
                </c:pt>
                <c:pt idx="9">
                  <c:v>40672</c:v>
                </c:pt>
                <c:pt idx="10">
                  <c:v>42390</c:v>
                </c:pt>
                <c:pt idx="11">
                  <c:v>44174</c:v>
                </c:pt>
                <c:pt idx="12">
                  <c:v>45066</c:v>
                </c:pt>
                <c:pt idx="13">
                  <c:v>45718</c:v>
                </c:pt>
                <c:pt idx="14">
                  <c:v>43588</c:v>
                </c:pt>
                <c:pt idx="15">
                  <c:v>42754</c:v>
                </c:pt>
                <c:pt idx="16">
                  <c:v>41139</c:v>
                </c:pt>
                <c:pt idx="17">
                  <c:v>40226</c:v>
                </c:pt>
                <c:pt idx="18">
                  <c:v>39393</c:v>
                </c:pt>
                <c:pt idx="19">
                  <c:v>39095</c:v>
                </c:pt>
                <c:pt idx="20">
                  <c:v>39628</c:v>
                </c:pt>
                <c:pt idx="21">
                  <c:v>39215</c:v>
                </c:pt>
                <c:pt idx="22">
                  <c:v>38758</c:v>
                </c:pt>
                <c:pt idx="23">
                  <c:v>38293</c:v>
                </c:pt>
                <c:pt idx="24">
                  <c:v>37768</c:v>
                </c:pt>
                <c:pt idx="25">
                  <c:v>37401</c:v>
                </c:pt>
                <c:pt idx="26">
                  <c:v>37199</c:v>
                </c:pt>
                <c:pt idx="27">
                  <c:v>36639</c:v>
                </c:pt>
                <c:pt idx="28">
                  <c:v>36314</c:v>
                </c:pt>
                <c:pt idx="29">
                  <c:v>36129</c:v>
                </c:pt>
                <c:pt idx="30">
                  <c:v>35993</c:v>
                </c:pt>
                <c:pt idx="31">
                  <c:v>35506</c:v>
                </c:pt>
                <c:pt idx="32">
                  <c:v>34582</c:v>
                </c:pt>
                <c:pt idx="33">
                  <c:v>34392</c:v>
                </c:pt>
                <c:pt idx="34">
                  <c:v>34217</c:v>
                </c:pt>
                <c:pt idx="35">
                  <c:v>33687</c:v>
                </c:pt>
                <c:pt idx="36">
                  <c:v>32482</c:v>
                </c:pt>
                <c:pt idx="37">
                  <c:v>32183</c:v>
                </c:pt>
                <c:pt idx="38">
                  <c:v>30780</c:v>
                </c:pt>
                <c:pt idx="39">
                  <c:v>30726</c:v>
                </c:pt>
                <c:pt idx="40">
                  <c:v>30643</c:v>
                </c:pt>
                <c:pt idx="41">
                  <c:v>30195</c:v>
                </c:pt>
                <c:pt idx="42">
                  <c:v>29438</c:v>
                </c:pt>
                <c:pt idx="43">
                  <c:v>29296</c:v>
                </c:pt>
                <c:pt idx="44">
                  <c:v>21210</c:v>
                </c:pt>
                <c:pt idx="45">
                  <c:v>21134</c:v>
                </c:pt>
                <c:pt idx="46">
                  <c:v>20713</c:v>
                </c:pt>
                <c:pt idx="47">
                  <c:v>20565</c:v>
                </c:pt>
                <c:pt idx="48">
                  <c:v>20410</c:v>
                </c:pt>
                <c:pt idx="49">
                  <c:v>23079</c:v>
                </c:pt>
                <c:pt idx="50">
                  <c:v>22277</c:v>
                </c:pt>
                <c:pt idx="51">
                  <c:v>22160</c:v>
                </c:pt>
                <c:pt idx="52">
                  <c:v>21895</c:v>
                </c:pt>
                <c:pt idx="53">
                  <c:v>17362</c:v>
                </c:pt>
                <c:pt idx="54">
                  <c:v>18962</c:v>
                </c:pt>
                <c:pt idx="55">
                  <c:v>18833</c:v>
                </c:pt>
                <c:pt idx="56">
                  <c:v>18174</c:v>
                </c:pt>
                <c:pt idx="57">
                  <c:v>17968</c:v>
                </c:pt>
                <c:pt idx="58">
                  <c:v>17729</c:v>
                </c:pt>
                <c:pt idx="59">
                  <c:v>17361</c:v>
                </c:pt>
                <c:pt idx="60">
                  <c:v>16359</c:v>
                </c:pt>
                <c:pt idx="61">
                  <c:v>16089</c:v>
                </c:pt>
                <c:pt idx="62">
                  <c:v>15972</c:v>
                </c:pt>
                <c:pt idx="63">
                  <c:v>15458</c:v>
                </c:pt>
                <c:pt idx="64">
                  <c:v>15188</c:v>
                </c:pt>
                <c:pt idx="65">
                  <c:v>3858</c:v>
                </c:pt>
                <c:pt idx="66">
                  <c:v>3822</c:v>
                </c:pt>
                <c:pt idx="67">
                  <c:v>3808</c:v>
                </c:pt>
                <c:pt idx="68">
                  <c:v>3780</c:v>
                </c:pt>
                <c:pt idx="69">
                  <c:v>3742</c:v>
                </c:pt>
                <c:pt idx="70">
                  <c:v>3449</c:v>
                </c:pt>
                <c:pt idx="71">
                  <c:v>3286</c:v>
                </c:pt>
                <c:pt idx="72">
                  <c:v>3246</c:v>
                </c:pt>
                <c:pt idx="73">
                  <c:v>2881</c:v>
                </c:pt>
                <c:pt idx="74">
                  <c:v>3311</c:v>
                </c:pt>
                <c:pt idx="75">
                  <c:v>1740</c:v>
                </c:pt>
                <c:pt idx="76">
                  <c:v>1722</c:v>
                </c:pt>
                <c:pt idx="77">
                  <c:v>1729</c:v>
                </c:pt>
                <c:pt idx="78">
                  <c:v>39</c:v>
                </c:pt>
              </c:numCache>
            </c:numRef>
          </c:val>
        </c:ser>
        <c:ser>
          <c:idx val="9"/>
          <c:order val="9"/>
          <c:tx>
            <c:strRef>
              <c:f>zougen_ALL_ALL_honbun!$K$1</c:f>
              <c:strCache>
                <c:ptCount val="1"/>
                <c:pt idx="0">
                  <c:v>Preprint（プレプリント）</c:v>
                </c:pt>
              </c:strCache>
            </c:strRef>
          </c:tx>
          <c:cat>
            <c:numRef>
              <c:f>zougen_ALL_ALL_honbun!$A$2:$A$80</c:f>
              <c:numCache>
                <c:formatCode>mmm\-yy</c:formatCode>
                <c:ptCount val="79"/>
                <c:pt idx="0">
                  <c:v>41548</c:v>
                </c:pt>
                <c:pt idx="1">
                  <c:v>41518</c:v>
                </c:pt>
                <c:pt idx="2">
                  <c:v>41487</c:v>
                </c:pt>
                <c:pt idx="3">
                  <c:v>41456</c:v>
                </c:pt>
                <c:pt idx="4">
                  <c:v>41426</c:v>
                </c:pt>
                <c:pt idx="5">
                  <c:v>41395</c:v>
                </c:pt>
                <c:pt idx="6">
                  <c:v>41365</c:v>
                </c:pt>
                <c:pt idx="7">
                  <c:v>41334</c:v>
                </c:pt>
                <c:pt idx="8">
                  <c:v>41306</c:v>
                </c:pt>
                <c:pt idx="9">
                  <c:v>41275</c:v>
                </c:pt>
                <c:pt idx="10">
                  <c:v>41244</c:v>
                </c:pt>
                <c:pt idx="11">
                  <c:v>41214</c:v>
                </c:pt>
                <c:pt idx="12">
                  <c:v>41183</c:v>
                </c:pt>
                <c:pt idx="13">
                  <c:v>41153</c:v>
                </c:pt>
                <c:pt idx="14">
                  <c:v>41122</c:v>
                </c:pt>
                <c:pt idx="15">
                  <c:v>41091</c:v>
                </c:pt>
                <c:pt idx="16">
                  <c:v>41061</c:v>
                </c:pt>
                <c:pt idx="17">
                  <c:v>41030</c:v>
                </c:pt>
                <c:pt idx="18">
                  <c:v>41000</c:v>
                </c:pt>
                <c:pt idx="19">
                  <c:v>40969</c:v>
                </c:pt>
                <c:pt idx="20">
                  <c:v>40940</c:v>
                </c:pt>
                <c:pt idx="21">
                  <c:v>40909</c:v>
                </c:pt>
                <c:pt idx="22">
                  <c:v>40878</c:v>
                </c:pt>
                <c:pt idx="23">
                  <c:v>40848</c:v>
                </c:pt>
                <c:pt idx="24">
                  <c:v>40817</c:v>
                </c:pt>
                <c:pt idx="25">
                  <c:v>40787</c:v>
                </c:pt>
                <c:pt idx="26">
                  <c:v>40756</c:v>
                </c:pt>
                <c:pt idx="27">
                  <c:v>40725</c:v>
                </c:pt>
                <c:pt idx="28">
                  <c:v>40695</c:v>
                </c:pt>
                <c:pt idx="29">
                  <c:v>40664</c:v>
                </c:pt>
                <c:pt idx="30">
                  <c:v>40634</c:v>
                </c:pt>
                <c:pt idx="31">
                  <c:v>40603</c:v>
                </c:pt>
                <c:pt idx="32">
                  <c:v>40575</c:v>
                </c:pt>
                <c:pt idx="33">
                  <c:v>40544</c:v>
                </c:pt>
                <c:pt idx="34">
                  <c:v>40513</c:v>
                </c:pt>
                <c:pt idx="35">
                  <c:v>40483</c:v>
                </c:pt>
                <c:pt idx="36">
                  <c:v>40452</c:v>
                </c:pt>
                <c:pt idx="37">
                  <c:v>40422</c:v>
                </c:pt>
                <c:pt idx="38">
                  <c:v>40391</c:v>
                </c:pt>
                <c:pt idx="39">
                  <c:v>40360</c:v>
                </c:pt>
                <c:pt idx="40">
                  <c:v>40330</c:v>
                </c:pt>
                <c:pt idx="41">
                  <c:v>40299</c:v>
                </c:pt>
                <c:pt idx="42">
                  <c:v>40269</c:v>
                </c:pt>
                <c:pt idx="43">
                  <c:v>40238</c:v>
                </c:pt>
                <c:pt idx="44">
                  <c:v>40210</c:v>
                </c:pt>
                <c:pt idx="45">
                  <c:v>40179</c:v>
                </c:pt>
                <c:pt idx="46">
                  <c:v>40148</c:v>
                </c:pt>
                <c:pt idx="47">
                  <c:v>40118</c:v>
                </c:pt>
                <c:pt idx="48">
                  <c:v>40087</c:v>
                </c:pt>
                <c:pt idx="49">
                  <c:v>40057</c:v>
                </c:pt>
                <c:pt idx="50">
                  <c:v>40026</c:v>
                </c:pt>
                <c:pt idx="51">
                  <c:v>39995</c:v>
                </c:pt>
                <c:pt idx="52">
                  <c:v>39965</c:v>
                </c:pt>
                <c:pt idx="53">
                  <c:v>39934</c:v>
                </c:pt>
                <c:pt idx="54">
                  <c:v>39904</c:v>
                </c:pt>
                <c:pt idx="55">
                  <c:v>39873</c:v>
                </c:pt>
                <c:pt idx="56">
                  <c:v>39845</c:v>
                </c:pt>
                <c:pt idx="57">
                  <c:v>39814</c:v>
                </c:pt>
                <c:pt idx="58">
                  <c:v>39783</c:v>
                </c:pt>
                <c:pt idx="59">
                  <c:v>39753</c:v>
                </c:pt>
                <c:pt idx="60">
                  <c:v>39722</c:v>
                </c:pt>
                <c:pt idx="61">
                  <c:v>39692</c:v>
                </c:pt>
                <c:pt idx="62">
                  <c:v>39661</c:v>
                </c:pt>
                <c:pt idx="63">
                  <c:v>39630</c:v>
                </c:pt>
                <c:pt idx="64">
                  <c:v>39600</c:v>
                </c:pt>
                <c:pt idx="65">
                  <c:v>39569</c:v>
                </c:pt>
                <c:pt idx="66">
                  <c:v>39539</c:v>
                </c:pt>
                <c:pt idx="67">
                  <c:v>39508</c:v>
                </c:pt>
                <c:pt idx="68">
                  <c:v>39479</c:v>
                </c:pt>
                <c:pt idx="69">
                  <c:v>39448</c:v>
                </c:pt>
                <c:pt idx="70">
                  <c:v>39417</c:v>
                </c:pt>
                <c:pt idx="71">
                  <c:v>39387</c:v>
                </c:pt>
                <c:pt idx="72">
                  <c:v>39356</c:v>
                </c:pt>
                <c:pt idx="73">
                  <c:v>39326</c:v>
                </c:pt>
                <c:pt idx="74">
                  <c:v>39295</c:v>
                </c:pt>
                <c:pt idx="75">
                  <c:v>39264</c:v>
                </c:pt>
                <c:pt idx="76">
                  <c:v>39234</c:v>
                </c:pt>
                <c:pt idx="77">
                  <c:v>39203</c:v>
                </c:pt>
                <c:pt idx="78">
                  <c:v>39173</c:v>
                </c:pt>
              </c:numCache>
            </c:numRef>
          </c:cat>
          <c:val>
            <c:numRef>
              <c:f>zougen_ALL_ALL_honbun!$K$2:$K$80</c:f>
              <c:numCache>
                <c:formatCode>General</c:formatCode>
                <c:ptCount val="79"/>
                <c:pt idx="0">
                  <c:v>345</c:v>
                </c:pt>
                <c:pt idx="1">
                  <c:v>345</c:v>
                </c:pt>
                <c:pt idx="2">
                  <c:v>345</c:v>
                </c:pt>
                <c:pt idx="3">
                  <c:v>342</c:v>
                </c:pt>
                <c:pt idx="4">
                  <c:v>340</c:v>
                </c:pt>
                <c:pt idx="5">
                  <c:v>339</c:v>
                </c:pt>
                <c:pt idx="6">
                  <c:v>338</c:v>
                </c:pt>
                <c:pt idx="7">
                  <c:v>336</c:v>
                </c:pt>
                <c:pt idx="8">
                  <c:v>321</c:v>
                </c:pt>
                <c:pt idx="9">
                  <c:v>321</c:v>
                </c:pt>
                <c:pt idx="10">
                  <c:v>319</c:v>
                </c:pt>
                <c:pt idx="11">
                  <c:v>326</c:v>
                </c:pt>
                <c:pt idx="12">
                  <c:v>325</c:v>
                </c:pt>
                <c:pt idx="13">
                  <c:v>324</c:v>
                </c:pt>
                <c:pt idx="14">
                  <c:v>322</c:v>
                </c:pt>
                <c:pt idx="15">
                  <c:v>326</c:v>
                </c:pt>
                <c:pt idx="16">
                  <c:v>325</c:v>
                </c:pt>
                <c:pt idx="17">
                  <c:v>323</c:v>
                </c:pt>
                <c:pt idx="18">
                  <c:v>322</c:v>
                </c:pt>
                <c:pt idx="19">
                  <c:v>321</c:v>
                </c:pt>
                <c:pt idx="20">
                  <c:v>319</c:v>
                </c:pt>
                <c:pt idx="21">
                  <c:v>317</c:v>
                </c:pt>
                <c:pt idx="22">
                  <c:v>329</c:v>
                </c:pt>
                <c:pt idx="23">
                  <c:v>328</c:v>
                </c:pt>
                <c:pt idx="24">
                  <c:v>328</c:v>
                </c:pt>
                <c:pt idx="25">
                  <c:v>325</c:v>
                </c:pt>
                <c:pt idx="26">
                  <c:v>322</c:v>
                </c:pt>
                <c:pt idx="27">
                  <c:v>314</c:v>
                </c:pt>
                <c:pt idx="28">
                  <c:v>314</c:v>
                </c:pt>
                <c:pt idx="29">
                  <c:v>314</c:v>
                </c:pt>
                <c:pt idx="30">
                  <c:v>308</c:v>
                </c:pt>
                <c:pt idx="31">
                  <c:v>303</c:v>
                </c:pt>
                <c:pt idx="32">
                  <c:v>301</c:v>
                </c:pt>
                <c:pt idx="33">
                  <c:v>296</c:v>
                </c:pt>
                <c:pt idx="34">
                  <c:v>295</c:v>
                </c:pt>
                <c:pt idx="35">
                  <c:v>292</c:v>
                </c:pt>
                <c:pt idx="36">
                  <c:v>305</c:v>
                </c:pt>
                <c:pt idx="37">
                  <c:v>301</c:v>
                </c:pt>
                <c:pt idx="38">
                  <c:v>296</c:v>
                </c:pt>
                <c:pt idx="39">
                  <c:v>295</c:v>
                </c:pt>
                <c:pt idx="40">
                  <c:v>291</c:v>
                </c:pt>
                <c:pt idx="41">
                  <c:v>291</c:v>
                </c:pt>
                <c:pt idx="42">
                  <c:v>284</c:v>
                </c:pt>
                <c:pt idx="43">
                  <c:v>279</c:v>
                </c:pt>
                <c:pt idx="44">
                  <c:v>274</c:v>
                </c:pt>
                <c:pt idx="45">
                  <c:v>264</c:v>
                </c:pt>
                <c:pt idx="46">
                  <c:v>262</c:v>
                </c:pt>
                <c:pt idx="47">
                  <c:v>262</c:v>
                </c:pt>
                <c:pt idx="48">
                  <c:v>259</c:v>
                </c:pt>
                <c:pt idx="49">
                  <c:v>253</c:v>
                </c:pt>
                <c:pt idx="50">
                  <c:v>252</c:v>
                </c:pt>
                <c:pt idx="51">
                  <c:v>244</c:v>
                </c:pt>
                <c:pt idx="52">
                  <c:v>244</c:v>
                </c:pt>
                <c:pt idx="53">
                  <c:v>234</c:v>
                </c:pt>
                <c:pt idx="54">
                  <c:v>231</c:v>
                </c:pt>
                <c:pt idx="55">
                  <c:v>203</c:v>
                </c:pt>
                <c:pt idx="56">
                  <c:v>196</c:v>
                </c:pt>
                <c:pt idx="57">
                  <c:v>156</c:v>
                </c:pt>
                <c:pt idx="58">
                  <c:v>151</c:v>
                </c:pt>
                <c:pt idx="59">
                  <c:v>135</c:v>
                </c:pt>
                <c:pt idx="60">
                  <c:v>130</c:v>
                </c:pt>
                <c:pt idx="61">
                  <c:v>130</c:v>
                </c:pt>
                <c:pt idx="62">
                  <c:v>130</c:v>
                </c:pt>
                <c:pt idx="63">
                  <c:v>93</c:v>
                </c:pt>
                <c:pt idx="64">
                  <c:v>89</c:v>
                </c:pt>
                <c:pt idx="65">
                  <c:v>88</c:v>
                </c:pt>
                <c:pt idx="66">
                  <c:v>88</c:v>
                </c:pt>
                <c:pt idx="67">
                  <c:v>93</c:v>
                </c:pt>
                <c:pt idx="68">
                  <c:v>90</c:v>
                </c:pt>
                <c:pt idx="69">
                  <c:v>85</c:v>
                </c:pt>
                <c:pt idx="70">
                  <c:v>82</c:v>
                </c:pt>
                <c:pt idx="71">
                  <c:v>41</c:v>
                </c:pt>
                <c:pt idx="72">
                  <c:v>40</c:v>
                </c:pt>
                <c:pt idx="73">
                  <c:v>40</c:v>
                </c:pt>
                <c:pt idx="74">
                  <c:v>40</c:v>
                </c:pt>
                <c:pt idx="75">
                  <c:v>39</c:v>
                </c:pt>
                <c:pt idx="76">
                  <c:v>39</c:v>
                </c:pt>
                <c:pt idx="77">
                  <c:v>37</c:v>
                </c:pt>
                <c:pt idx="78">
                  <c:v>14</c:v>
                </c:pt>
              </c:numCache>
            </c:numRef>
          </c:val>
        </c:ser>
        <c:ser>
          <c:idx val="10"/>
          <c:order val="10"/>
          <c:tx>
            <c:strRef>
              <c:f>zougen_ALL_ALL_honbun!$L$1</c:f>
              <c:strCache>
                <c:ptCount val="1"/>
                <c:pt idx="0">
                  <c:v>Learning Material（教材）</c:v>
                </c:pt>
              </c:strCache>
            </c:strRef>
          </c:tx>
          <c:cat>
            <c:numRef>
              <c:f>zougen_ALL_ALL_honbun!$A$2:$A$80</c:f>
              <c:numCache>
                <c:formatCode>mmm\-yy</c:formatCode>
                <c:ptCount val="79"/>
                <c:pt idx="0">
                  <c:v>41548</c:v>
                </c:pt>
                <c:pt idx="1">
                  <c:v>41518</c:v>
                </c:pt>
                <c:pt idx="2">
                  <c:v>41487</c:v>
                </c:pt>
                <c:pt idx="3">
                  <c:v>41456</c:v>
                </c:pt>
                <c:pt idx="4">
                  <c:v>41426</c:v>
                </c:pt>
                <c:pt idx="5">
                  <c:v>41395</c:v>
                </c:pt>
                <c:pt idx="6">
                  <c:v>41365</c:v>
                </c:pt>
                <c:pt idx="7">
                  <c:v>41334</c:v>
                </c:pt>
                <c:pt idx="8">
                  <c:v>41306</c:v>
                </c:pt>
                <c:pt idx="9">
                  <c:v>41275</c:v>
                </c:pt>
                <c:pt idx="10">
                  <c:v>41244</c:v>
                </c:pt>
                <c:pt idx="11">
                  <c:v>41214</c:v>
                </c:pt>
                <c:pt idx="12">
                  <c:v>41183</c:v>
                </c:pt>
                <c:pt idx="13">
                  <c:v>41153</c:v>
                </c:pt>
                <c:pt idx="14">
                  <c:v>41122</c:v>
                </c:pt>
                <c:pt idx="15">
                  <c:v>41091</c:v>
                </c:pt>
                <c:pt idx="16">
                  <c:v>41061</c:v>
                </c:pt>
                <c:pt idx="17">
                  <c:v>41030</c:v>
                </c:pt>
                <c:pt idx="18">
                  <c:v>41000</c:v>
                </c:pt>
                <c:pt idx="19">
                  <c:v>40969</c:v>
                </c:pt>
                <c:pt idx="20">
                  <c:v>40940</c:v>
                </c:pt>
                <c:pt idx="21">
                  <c:v>40909</c:v>
                </c:pt>
                <c:pt idx="22">
                  <c:v>40878</c:v>
                </c:pt>
                <c:pt idx="23">
                  <c:v>40848</c:v>
                </c:pt>
                <c:pt idx="24">
                  <c:v>40817</c:v>
                </c:pt>
                <c:pt idx="25">
                  <c:v>40787</c:v>
                </c:pt>
                <c:pt idx="26">
                  <c:v>40756</c:v>
                </c:pt>
                <c:pt idx="27">
                  <c:v>40725</c:v>
                </c:pt>
                <c:pt idx="28">
                  <c:v>40695</c:v>
                </c:pt>
                <c:pt idx="29">
                  <c:v>40664</c:v>
                </c:pt>
                <c:pt idx="30">
                  <c:v>40634</c:v>
                </c:pt>
                <c:pt idx="31">
                  <c:v>40603</c:v>
                </c:pt>
                <c:pt idx="32">
                  <c:v>40575</c:v>
                </c:pt>
                <c:pt idx="33">
                  <c:v>40544</c:v>
                </c:pt>
                <c:pt idx="34">
                  <c:v>40513</c:v>
                </c:pt>
                <c:pt idx="35">
                  <c:v>40483</c:v>
                </c:pt>
                <c:pt idx="36">
                  <c:v>40452</c:v>
                </c:pt>
                <c:pt idx="37">
                  <c:v>40422</c:v>
                </c:pt>
                <c:pt idx="38">
                  <c:v>40391</c:v>
                </c:pt>
                <c:pt idx="39">
                  <c:v>40360</c:v>
                </c:pt>
                <c:pt idx="40">
                  <c:v>40330</c:v>
                </c:pt>
                <c:pt idx="41">
                  <c:v>40299</c:v>
                </c:pt>
                <c:pt idx="42">
                  <c:v>40269</c:v>
                </c:pt>
                <c:pt idx="43">
                  <c:v>40238</c:v>
                </c:pt>
                <c:pt idx="44">
                  <c:v>40210</c:v>
                </c:pt>
                <c:pt idx="45">
                  <c:v>40179</c:v>
                </c:pt>
                <c:pt idx="46">
                  <c:v>40148</c:v>
                </c:pt>
                <c:pt idx="47">
                  <c:v>40118</c:v>
                </c:pt>
                <c:pt idx="48">
                  <c:v>40087</c:v>
                </c:pt>
                <c:pt idx="49">
                  <c:v>40057</c:v>
                </c:pt>
                <c:pt idx="50">
                  <c:v>40026</c:v>
                </c:pt>
                <c:pt idx="51">
                  <c:v>39995</c:v>
                </c:pt>
                <c:pt idx="52">
                  <c:v>39965</c:v>
                </c:pt>
                <c:pt idx="53">
                  <c:v>39934</c:v>
                </c:pt>
                <c:pt idx="54">
                  <c:v>39904</c:v>
                </c:pt>
                <c:pt idx="55">
                  <c:v>39873</c:v>
                </c:pt>
                <c:pt idx="56">
                  <c:v>39845</c:v>
                </c:pt>
                <c:pt idx="57">
                  <c:v>39814</c:v>
                </c:pt>
                <c:pt idx="58">
                  <c:v>39783</c:v>
                </c:pt>
                <c:pt idx="59">
                  <c:v>39753</c:v>
                </c:pt>
                <c:pt idx="60">
                  <c:v>39722</c:v>
                </c:pt>
                <c:pt idx="61">
                  <c:v>39692</c:v>
                </c:pt>
                <c:pt idx="62">
                  <c:v>39661</c:v>
                </c:pt>
                <c:pt idx="63">
                  <c:v>39630</c:v>
                </c:pt>
                <c:pt idx="64">
                  <c:v>39600</c:v>
                </c:pt>
                <c:pt idx="65">
                  <c:v>39569</c:v>
                </c:pt>
                <c:pt idx="66">
                  <c:v>39539</c:v>
                </c:pt>
                <c:pt idx="67">
                  <c:v>39508</c:v>
                </c:pt>
                <c:pt idx="68">
                  <c:v>39479</c:v>
                </c:pt>
                <c:pt idx="69">
                  <c:v>39448</c:v>
                </c:pt>
                <c:pt idx="70">
                  <c:v>39417</c:v>
                </c:pt>
                <c:pt idx="71">
                  <c:v>39387</c:v>
                </c:pt>
                <c:pt idx="72">
                  <c:v>39356</c:v>
                </c:pt>
                <c:pt idx="73">
                  <c:v>39326</c:v>
                </c:pt>
                <c:pt idx="74">
                  <c:v>39295</c:v>
                </c:pt>
                <c:pt idx="75">
                  <c:v>39264</c:v>
                </c:pt>
                <c:pt idx="76">
                  <c:v>39234</c:v>
                </c:pt>
                <c:pt idx="77">
                  <c:v>39203</c:v>
                </c:pt>
                <c:pt idx="78">
                  <c:v>39173</c:v>
                </c:pt>
              </c:numCache>
            </c:numRef>
          </c:cat>
          <c:val>
            <c:numRef>
              <c:f>zougen_ALL_ALL_honbun!$L$2:$L$80</c:f>
              <c:numCache>
                <c:formatCode>General</c:formatCode>
                <c:ptCount val="79"/>
                <c:pt idx="0">
                  <c:v>3483</c:v>
                </c:pt>
                <c:pt idx="1">
                  <c:v>3423</c:v>
                </c:pt>
                <c:pt idx="2">
                  <c:v>3441</c:v>
                </c:pt>
                <c:pt idx="3">
                  <c:v>3349</c:v>
                </c:pt>
                <c:pt idx="4">
                  <c:v>3338</c:v>
                </c:pt>
                <c:pt idx="5">
                  <c:v>3330</c:v>
                </c:pt>
                <c:pt idx="6">
                  <c:v>3307</c:v>
                </c:pt>
                <c:pt idx="7">
                  <c:v>3160</c:v>
                </c:pt>
                <c:pt idx="8">
                  <c:v>3152</c:v>
                </c:pt>
                <c:pt idx="9">
                  <c:v>3147</c:v>
                </c:pt>
                <c:pt idx="10">
                  <c:v>3145</c:v>
                </c:pt>
                <c:pt idx="11">
                  <c:v>3138</c:v>
                </c:pt>
                <c:pt idx="12">
                  <c:v>3132</c:v>
                </c:pt>
                <c:pt idx="13">
                  <c:v>3131</c:v>
                </c:pt>
                <c:pt idx="14">
                  <c:v>3120</c:v>
                </c:pt>
                <c:pt idx="15">
                  <c:v>3077</c:v>
                </c:pt>
                <c:pt idx="16">
                  <c:v>3069</c:v>
                </c:pt>
                <c:pt idx="17">
                  <c:v>3025</c:v>
                </c:pt>
                <c:pt idx="18">
                  <c:v>3011</c:v>
                </c:pt>
                <c:pt idx="19">
                  <c:v>2915</c:v>
                </c:pt>
                <c:pt idx="20">
                  <c:v>2796</c:v>
                </c:pt>
                <c:pt idx="21">
                  <c:v>2536</c:v>
                </c:pt>
                <c:pt idx="22">
                  <c:v>2497</c:v>
                </c:pt>
                <c:pt idx="23">
                  <c:v>2493</c:v>
                </c:pt>
                <c:pt idx="24">
                  <c:v>2485</c:v>
                </c:pt>
                <c:pt idx="25">
                  <c:v>2479</c:v>
                </c:pt>
                <c:pt idx="26">
                  <c:v>2474</c:v>
                </c:pt>
                <c:pt idx="27">
                  <c:v>2370</c:v>
                </c:pt>
                <c:pt idx="28">
                  <c:v>2351</c:v>
                </c:pt>
                <c:pt idx="29">
                  <c:v>2337</c:v>
                </c:pt>
                <c:pt idx="30">
                  <c:v>2323</c:v>
                </c:pt>
                <c:pt idx="31">
                  <c:v>2230</c:v>
                </c:pt>
                <c:pt idx="32">
                  <c:v>2218</c:v>
                </c:pt>
                <c:pt idx="33">
                  <c:v>2212</c:v>
                </c:pt>
                <c:pt idx="34">
                  <c:v>1929</c:v>
                </c:pt>
                <c:pt idx="35">
                  <c:v>1921</c:v>
                </c:pt>
                <c:pt idx="36">
                  <c:v>1907</c:v>
                </c:pt>
                <c:pt idx="37">
                  <c:v>1835</c:v>
                </c:pt>
                <c:pt idx="38">
                  <c:v>1829</c:v>
                </c:pt>
                <c:pt idx="39">
                  <c:v>1827</c:v>
                </c:pt>
                <c:pt idx="40">
                  <c:v>1819</c:v>
                </c:pt>
                <c:pt idx="41">
                  <c:v>1813</c:v>
                </c:pt>
                <c:pt idx="42">
                  <c:v>1807</c:v>
                </c:pt>
                <c:pt idx="43">
                  <c:v>1791</c:v>
                </c:pt>
                <c:pt idx="44">
                  <c:v>1766</c:v>
                </c:pt>
                <c:pt idx="45">
                  <c:v>1735</c:v>
                </c:pt>
                <c:pt idx="46">
                  <c:v>1695</c:v>
                </c:pt>
                <c:pt idx="47">
                  <c:v>1685</c:v>
                </c:pt>
                <c:pt idx="48">
                  <c:v>1673</c:v>
                </c:pt>
                <c:pt idx="49">
                  <c:v>1614</c:v>
                </c:pt>
                <c:pt idx="50">
                  <c:v>1611</c:v>
                </c:pt>
                <c:pt idx="51">
                  <c:v>1608</c:v>
                </c:pt>
                <c:pt idx="52">
                  <c:v>1597</c:v>
                </c:pt>
                <c:pt idx="53">
                  <c:v>1582</c:v>
                </c:pt>
                <c:pt idx="54">
                  <c:v>1328</c:v>
                </c:pt>
                <c:pt idx="55">
                  <c:v>1324</c:v>
                </c:pt>
                <c:pt idx="56">
                  <c:v>1310</c:v>
                </c:pt>
                <c:pt idx="57">
                  <c:v>1204</c:v>
                </c:pt>
                <c:pt idx="58">
                  <c:v>1176</c:v>
                </c:pt>
                <c:pt idx="59">
                  <c:v>1153</c:v>
                </c:pt>
                <c:pt idx="60">
                  <c:v>1121</c:v>
                </c:pt>
                <c:pt idx="61">
                  <c:v>473</c:v>
                </c:pt>
                <c:pt idx="62">
                  <c:v>465</c:v>
                </c:pt>
                <c:pt idx="63">
                  <c:v>428</c:v>
                </c:pt>
                <c:pt idx="64">
                  <c:v>387</c:v>
                </c:pt>
                <c:pt idx="65">
                  <c:v>394</c:v>
                </c:pt>
                <c:pt idx="66">
                  <c:v>379</c:v>
                </c:pt>
                <c:pt idx="67">
                  <c:v>184</c:v>
                </c:pt>
                <c:pt idx="68">
                  <c:v>163</c:v>
                </c:pt>
                <c:pt idx="69">
                  <c:v>161</c:v>
                </c:pt>
                <c:pt idx="70">
                  <c:v>152</c:v>
                </c:pt>
                <c:pt idx="71">
                  <c:v>145</c:v>
                </c:pt>
                <c:pt idx="72">
                  <c:v>140</c:v>
                </c:pt>
                <c:pt idx="73">
                  <c:v>133</c:v>
                </c:pt>
                <c:pt idx="74">
                  <c:v>115</c:v>
                </c:pt>
                <c:pt idx="75">
                  <c:v>105</c:v>
                </c:pt>
                <c:pt idx="76">
                  <c:v>89</c:v>
                </c:pt>
                <c:pt idx="77">
                  <c:v>65</c:v>
                </c:pt>
                <c:pt idx="78">
                  <c:v>36</c:v>
                </c:pt>
              </c:numCache>
            </c:numRef>
          </c:val>
        </c:ser>
        <c:ser>
          <c:idx val="11"/>
          <c:order val="11"/>
          <c:tx>
            <c:strRef>
              <c:f>zougen_ALL_ALL_honbun!$M$1</c:f>
              <c:strCache>
                <c:ptCount val="1"/>
                <c:pt idx="0">
                  <c:v>Data or Dataset（データ・データベース）</c:v>
                </c:pt>
              </c:strCache>
            </c:strRef>
          </c:tx>
          <c:cat>
            <c:numRef>
              <c:f>zougen_ALL_ALL_honbun!$A$2:$A$80</c:f>
              <c:numCache>
                <c:formatCode>mmm\-yy</c:formatCode>
                <c:ptCount val="79"/>
                <c:pt idx="0">
                  <c:v>41548</c:v>
                </c:pt>
                <c:pt idx="1">
                  <c:v>41518</c:v>
                </c:pt>
                <c:pt idx="2">
                  <c:v>41487</c:v>
                </c:pt>
                <c:pt idx="3">
                  <c:v>41456</c:v>
                </c:pt>
                <c:pt idx="4">
                  <c:v>41426</c:v>
                </c:pt>
                <c:pt idx="5">
                  <c:v>41395</c:v>
                </c:pt>
                <c:pt idx="6">
                  <c:v>41365</c:v>
                </c:pt>
                <c:pt idx="7">
                  <c:v>41334</c:v>
                </c:pt>
                <c:pt idx="8">
                  <c:v>41306</c:v>
                </c:pt>
                <c:pt idx="9">
                  <c:v>41275</c:v>
                </c:pt>
                <c:pt idx="10">
                  <c:v>41244</c:v>
                </c:pt>
                <c:pt idx="11">
                  <c:v>41214</c:v>
                </c:pt>
                <c:pt idx="12">
                  <c:v>41183</c:v>
                </c:pt>
                <c:pt idx="13">
                  <c:v>41153</c:v>
                </c:pt>
                <c:pt idx="14">
                  <c:v>41122</c:v>
                </c:pt>
                <c:pt idx="15">
                  <c:v>41091</c:v>
                </c:pt>
                <c:pt idx="16">
                  <c:v>41061</c:v>
                </c:pt>
                <c:pt idx="17">
                  <c:v>41030</c:v>
                </c:pt>
                <c:pt idx="18">
                  <c:v>41000</c:v>
                </c:pt>
                <c:pt idx="19">
                  <c:v>40969</c:v>
                </c:pt>
                <c:pt idx="20">
                  <c:v>40940</c:v>
                </c:pt>
                <c:pt idx="21">
                  <c:v>40909</c:v>
                </c:pt>
                <c:pt idx="22">
                  <c:v>40878</c:v>
                </c:pt>
                <c:pt idx="23">
                  <c:v>40848</c:v>
                </c:pt>
                <c:pt idx="24">
                  <c:v>40817</c:v>
                </c:pt>
                <c:pt idx="25">
                  <c:v>40787</c:v>
                </c:pt>
                <c:pt idx="26">
                  <c:v>40756</c:v>
                </c:pt>
                <c:pt idx="27">
                  <c:v>40725</c:v>
                </c:pt>
                <c:pt idx="28">
                  <c:v>40695</c:v>
                </c:pt>
                <c:pt idx="29">
                  <c:v>40664</c:v>
                </c:pt>
                <c:pt idx="30">
                  <c:v>40634</c:v>
                </c:pt>
                <c:pt idx="31">
                  <c:v>40603</c:v>
                </c:pt>
                <c:pt idx="32">
                  <c:v>40575</c:v>
                </c:pt>
                <c:pt idx="33">
                  <c:v>40544</c:v>
                </c:pt>
                <c:pt idx="34">
                  <c:v>40513</c:v>
                </c:pt>
                <c:pt idx="35">
                  <c:v>40483</c:v>
                </c:pt>
                <c:pt idx="36">
                  <c:v>40452</c:v>
                </c:pt>
                <c:pt idx="37">
                  <c:v>40422</c:v>
                </c:pt>
                <c:pt idx="38">
                  <c:v>40391</c:v>
                </c:pt>
                <c:pt idx="39">
                  <c:v>40360</c:v>
                </c:pt>
                <c:pt idx="40">
                  <c:v>40330</c:v>
                </c:pt>
                <c:pt idx="41">
                  <c:v>40299</c:v>
                </c:pt>
                <c:pt idx="42">
                  <c:v>40269</c:v>
                </c:pt>
                <c:pt idx="43">
                  <c:v>40238</c:v>
                </c:pt>
                <c:pt idx="44">
                  <c:v>40210</c:v>
                </c:pt>
                <c:pt idx="45">
                  <c:v>40179</c:v>
                </c:pt>
                <c:pt idx="46">
                  <c:v>40148</c:v>
                </c:pt>
                <c:pt idx="47">
                  <c:v>40118</c:v>
                </c:pt>
                <c:pt idx="48">
                  <c:v>40087</c:v>
                </c:pt>
                <c:pt idx="49">
                  <c:v>40057</c:v>
                </c:pt>
                <c:pt idx="50">
                  <c:v>40026</c:v>
                </c:pt>
                <c:pt idx="51">
                  <c:v>39995</c:v>
                </c:pt>
                <c:pt idx="52">
                  <c:v>39965</c:v>
                </c:pt>
                <c:pt idx="53">
                  <c:v>39934</c:v>
                </c:pt>
                <c:pt idx="54">
                  <c:v>39904</c:v>
                </c:pt>
                <c:pt idx="55">
                  <c:v>39873</c:v>
                </c:pt>
                <c:pt idx="56">
                  <c:v>39845</c:v>
                </c:pt>
                <c:pt idx="57">
                  <c:v>39814</c:v>
                </c:pt>
                <c:pt idx="58">
                  <c:v>39783</c:v>
                </c:pt>
                <c:pt idx="59">
                  <c:v>39753</c:v>
                </c:pt>
                <c:pt idx="60">
                  <c:v>39722</c:v>
                </c:pt>
                <c:pt idx="61">
                  <c:v>39692</c:v>
                </c:pt>
                <c:pt idx="62">
                  <c:v>39661</c:v>
                </c:pt>
                <c:pt idx="63">
                  <c:v>39630</c:v>
                </c:pt>
                <c:pt idx="64">
                  <c:v>39600</c:v>
                </c:pt>
                <c:pt idx="65">
                  <c:v>39569</c:v>
                </c:pt>
                <c:pt idx="66">
                  <c:v>39539</c:v>
                </c:pt>
                <c:pt idx="67">
                  <c:v>39508</c:v>
                </c:pt>
                <c:pt idx="68">
                  <c:v>39479</c:v>
                </c:pt>
                <c:pt idx="69">
                  <c:v>39448</c:v>
                </c:pt>
                <c:pt idx="70">
                  <c:v>39417</c:v>
                </c:pt>
                <c:pt idx="71">
                  <c:v>39387</c:v>
                </c:pt>
                <c:pt idx="72">
                  <c:v>39356</c:v>
                </c:pt>
                <c:pt idx="73">
                  <c:v>39326</c:v>
                </c:pt>
                <c:pt idx="74">
                  <c:v>39295</c:v>
                </c:pt>
                <c:pt idx="75">
                  <c:v>39264</c:v>
                </c:pt>
                <c:pt idx="76">
                  <c:v>39234</c:v>
                </c:pt>
                <c:pt idx="77">
                  <c:v>39203</c:v>
                </c:pt>
                <c:pt idx="78">
                  <c:v>39173</c:v>
                </c:pt>
              </c:numCache>
            </c:numRef>
          </c:cat>
          <c:val>
            <c:numRef>
              <c:f>zougen_ALL_ALL_honbun!$M$2:$M$80</c:f>
              <c:numCache>
                <c:formatCode>General</c:formatCode>
                <c:ptCount val="79"/>
                <c:pt idx="0">
                  <c:v>52414</c:v>
                </c:pt>
                <c:pt idx="1">
                  <c:v>52413</c:v>
                </c:pt>
                <c:pt idx="2">
                  <c:v>52413</c:v>
                </c:pt>
                <c:pt idx="3">
                  <c:v>52413</c:v>
                </c:pt>
                <c:pt idx="4">
                  <c:v>52413</c:v>
                </c:pt>
                <c:pt idx="5">
                  <c:v>52412</c:v>
                </c:pt>
                <c:pt idx="6">
                  <c:v>52412</c:v>
                </c:pt>
                <c:pt idx="7">
                  <c:v>52412</c:v>
                </c:pt>
                <c:pt idx="8">
                  <c:v>52406</c:v>
                </c:pt>
                <c:pt idx="9">
                  <c:v>52406</c:v>
                </c:pt>
                <c:pt idx="10">
                  <c:v>52406</c:v>
                </c:pt>
                <c:pt idx="11">
                  <c:v>52406</c:v>
                </c:pt>
                <c:pt idx="12">
                  <c:v>52406</c:v>
                </c:pt>
                <c:pt idx="13">
                  <c:v>52406</c:v>
                </c:pt>
                <c:pt idx="14">
                  <c:v>52406</c:v>
                </c:pt>
                <c:pt idx="15">
                  <c:v>52406</c:v>
                </c:pt>
                <c:pt idx="16">
                  <c:v>52406</c:v>
                </c:pt>
                <c:pt idx="17">
                  <c:v>52405</c:v>
                </c:pt>
                <c:pt idx="18">
                  <c:v>52405</c:v>
                </c:pt>
                <c:pt idx="19">
                  <c:v>52405</c:v>
                </c:pt>
                <c:pt idx="20">
                  <c:v>52403</c:v>
                </c:pt>
                <c:pt idx="21">
                  <c:v>52403</c:v>
                </c:pt>
                <c:pt idx="22">
                  <c:v>44082</c:v>
                </c:pt>
                <c:pt idx="23">
                  <c:v>34484</c:v>
                </c:pt>
                <c:pt idx="24">
                  <c:v>26820</c:v>
                </c:pt>
                <c:pt idx="25">
                  <c:v>17935</c:v>
                </c:pt>
                <c:pt idx="26">
                  <c:v>17935</c:v>
                </c:pt>
                <c:pt idx="27">
                  <c:v>13455</c:v>
                </c:pt>
                <c:pt idx="28">
                  <c:v>13455</c:v>
                </c:pt>
                <c:pt idx="29">
                  <c:v>13454</c:v>
                </c:pt>
                <c:pt idx="30">
                  <c:v>13451</c:v>
                </c:pt>
                <c:pt idx="31">
                  <c:v>13450</c:v>
                </c:pt>
                <c:pt idx="32">
                  <c:v>13450</c:v>
                </c:pt>
                <c:pt idx="33">
                  <c:v>13450</c:v>
                </c:pt>
                <c:pt idx="34">
                  <c:v>13448</c:v>
                </c:pt>
                <c:pt idx="35">
                  <c:v>13448</c:v>
                </c:pt>
                <c:pt idx="36">
                  <c:v>13448</c:v>
                </c:pt>
                <c:pt idx="37">
                  <c:v>13447</c:v>
                </c:pt>
                <c:pt idx="38">
                  <c:v>12885</c:v>
                </c:pt>
                <c:pt idx="39">
                  <c:v>12322</c:v>
                </c:pt>
                <c:pt idx="40">
                  <c:v>6880</c:v>
                </c:pt>
                <c:pt idx="41">
                  <c:v>6875</c:v>
                </c:pt>
                <c:pt idx="42">
                  <c:v>6075</c:v>
                </c:pt>
                <c:pt idx="43">
                  <c:v>3239</c:v>
                </c:pt>
                <c:pt idx="44">
                  <c:v>468</c:v>
                </c:pt>
                <c:pt idx="45">
                  <c:v>468</c:v>
                </c:pt>
                <c:pt idx="46">
                  <c:v>468</c:v>
                </c:pt>
                <c:pt idx="47">
                  <c:v>468</c:v>
                </c:pt>
                <c:pt idx="48">
                  <c:v>466</c:v>
                </c:pt>
                <c:pt idx="49">
                  <c:v>464</c:v>
                </c:pt>
                <c:pt idx="50">
                  <c:v>464</c:v>
                </c:pt>
                <c:pt idx="51">
                  <c:v>462</c:v>
                </c:pt>
                <c:pt idx="52">
                  <c:v>460</c:v>
                </c:pt>
                <c:pt idx="53">
                  <c:v>415</c:v>
                </c:pt>
                <c:pt idx="54">
                  <c:v>415</c:v>
                </c:pt>
                <c:pt idx="55">
                  <c:v>410</c:v>
                </c:pt>
                <c:pt idx="56">
                  <c:v>409</c:v>
                </c:pt>
                <c:pt idx="57">
                  <c:v>409</c:v>
                </c:pt>
                <c:pt idx="58">
                  <c:v>409</c:v>
                </c:pt>
                <c:pt idx="59">
                  <c:v>409</c:v>
                </c:pt>
                <c:pt idx="60">
                  <c:v>406</c:v>
                </c:pt>
                <c:pt idx="61">
                  <c:v>406</c:v>
                </c:pt>
                <c:pt idx="62">
                  <c:v>402</c:v>
                </c:pt>
                <c:pt idx="63">
                  <c:v>399</c:v>
                </c:pt>
                <c:pt idx="64">
                  <c:v>399</c:v>
                </c:pt>
                <c:pt idx="65">
                  <c:v>398</c:v>
                </c:pt>
                <c:pt idx="66">
                  <c:v>398</c:v>
                </c:pt>
                <c:pt idx="67">
                  <c:v>398</c:v>
                </c:pt>
                <c:pt idx="68">
                  <c:v>397</c:v>
                </c:pt>
                <c:pt idx="69">
                  <c:v>397</c:v>
                </c:pt>
                <c:pt idx="70">
                  <c:v>397</c:v>
                </c:pt>
                <c:pt idx="71">
                  <c:v>397</c:v>
                </c:pt>
                <c:pt idx="72">
                  <c:v>397</c:v>
                </c:pt>
                <c:pt idx="73">
                  <c:v>393</c:v>
                </c:pt>
                <c:pt idx="74">
                  <c:v>393</c:v>
                </c:pt>
                <c:pt idx="75">
                  <c:v>393</c:v>
                </c:pt>
                <c:pt idx="76">
                  <c:v>393</c:v>
                </c:pt>
                <c:pt idx="77">
                  <c:v>394</c:v>
                </c:pt>
                <c:pt idx="78">
                  <c:v>393</c:v>
                </c:pt>
              </c:numCache>
            </c:numRef>
          </c:val>
        </c:ser>
        <c:ser>
          <c:idx val="12"/>
          <c:order val="12"/>
          <c:tx>
            <c:strRef>
              <c:f>zougen_ALL_ALL_honbun!$N$1</c:f>
              <c:strCache>
                <c:ptCount val="1"/>
                <c:pt idx="0">
                  <c:v>Software（ソフトウェア）</c:v>
                </c:pt>
              </c:strCache>
            </c:strRef>
          </c:tx>
          <c:cat>
            <c:numRef>
              <c:f>zougen_ALL_ALL_honbun!$A$2:$A$80</c:f>
              <c:numCache>
                <c:formatCode>mmm\-yy</c:formatCode>
                <c:ptCount val="79"/>
                <c:pt idx="0">
                  <c:v>41548</c:v>
                </c:pt>
                <c:pt idx="1">
                  <c:v>41518</c:v>
                </c:pt>
                <c:pt idx="2">
                  <c:v>41487</c:v>
                </c:pt>
                <c:pt idx="3">
                  <c:v>41456</c:v>
                </c:pt>
                <c:pt idx="4">
                  <c:v>41426</c:v>
                </c:pt>
                <c:pt idx="5">
                  <c:v>41395</c:v>
                </c:pt>
                <c:pt idx="6">
                  <c:v>41365</c:v>
                </c:pt>
                <c:pt idx="7">
                  <c:v>41334</c:v>
                </c:pt>
                <c:pt idx="8">
                  <c:v>41306</c:v>
                </c:pt>
                <c:pt idx="9">
                  <c:v>41275</c:v>
                </c:pt>
                <c:pt idx="10">
                  <c:v>41244</c:v>
                </c:pt>
                <c:pt idx="11">
                  <c:v>41214</c:v>
                </c:pt>
                <c:pt idx="12">
                  <c:v>41183</c:v>
                </c:pt>
                <c:pt idx="13">
                  <c:v>41153</c:v>
                </c:pt>
                <c:pt idx="14">
                  <c:v>41122</c:v>
                </c:pt>
                <c:pt idx="15">
                  <c:v>41091</c:v>
                </c:pt>
                <c:pt idx="16">
                  <c:v>41061</c:v>
                </c:pt>
                <c:pt idx="17">
                  <c:v>41030</c:v>
                </c:pt>
                <c:pt idx="18">
                  <c:v>41000</c:v>
                </c:pt>
                <c:pt idx="19">
                  <c:v>40969</c:v>
                </c:pt>
                <c:pt idx="20">
                  <c:v>40940</c:v>
                </c:pt>
                <c:pt idx="21">
                  <c:v>40909</c:v>
                </c:pt>
                <c:pt idx="22">
                  <c:v>40878</c:v>
                </c:pt>
                <c:pt idx="23">
                  <c:v>40848</c:v>
                </c:pt>
                <c:pt idx="24">
                  <c:v>40817</c:v>
                </c:pt>
                <c:pt idx="25">
                  <c:v>40787</c:v>
                </c:pt>
                <c:pt idx="26">
                  <c:v>40756</c:v>
                </c:pt>
                <c:pt idx="27">
                  <c:v>40725</c:v>
                </c:pt>
                <c:pt idx="28">
                  <c:v>40695</c:v>
                </c:pt>
                <c:pt idx="29">
                  <c:v>40664</c:v>
                </c:pt>
                <c:pt idx="30">
                  <c:v>40634</c:v>
                </c:pt>
                <c:pt idx="31">
                  <c:v>40603</c:v>
                </c:pt>
                <c:pt idx="32">
                  <c:v>40575</c:v>
                </c:pt>
                <c:pt idx="33">
                  <c:v>40544</c:v>
                </c:pt>
                <c:pt idx="34">
                  <c:v>40513</c:v>
                </c:pt>
                <c:pt idx="35">
                  <c:v>40483</c:v>
                </c:pt>
                <c:pt idx="36">
                  <c:v>40452</c:v>
                </c:pt>
                <c:pt idx="37">
                  <c:v>40422</c:v>
                </c:pt>
                <c:pt idx="38">
                  <c:v>40391</c:v>
                </c:pt>
                <c:pt idx="39">
                  <c:v>40360</c:v>
                </c:pt>
                <c:pt idx="40">
                  <c:v>40330</c:v>
                </c:pt>
                <c:pt idx="41">
                  <c:v>40299</c:v>
                </c:pt>
                <c:pt idx="42">
                  <c:v>40269</c:v>
                </c:pt>
                <c:pt idx="43">
                  <c:v>40238</c:v>
                </c:pt>
                <c:pt idx="44">
                  <c:v>40210</c:v>
                </c:pt>
                <c:pt idx="45">
                  <c:v>40179</c:v>
                </c:pt>
                <c:pt idx="46">
                  <c:v>40148</c:v>
                </c:pt>
                <c:pt idx="47">
                  <c:v>40118</c:v>
                </c:pt>
                <c:pt idx="48">
                  <c:v>40087</c:v>
                </c:pt>
                <c:pt idx="49">
                  <c:v>40057</c:v>
                </c:pt>
                <c:pt idx="50">
                  <c:v>40026</c:v>
                </c:pt>
                <c:pt idx="51">
                  <c:v>39995</c:v>
                </c:pt>
                <c:pt idx="52">
                  <c:v>39965</c:v>
                </c:pt>
                <c:pt idx="53">
                  <c:v>39934</c:v>
                </c:pt>
                <c:pt idx="54">
                  <c:v>39904</c:v>
                </c:pt>
                <c:pt idx="55">
                  <c:v>39873</c:v>
                </c:pt>
                <c:pt idx="56">
                  <c:v>39845</c:v>
                </c:pt>
                <c:pt idx="57">
                  <c:v>39814</c:v>
                </c:pt>
                <c:pt idx="58">
                  <c:v>39783</c:v>
                </c:pt>
                <c:pt idx="59">
                  <c:v>39753</c:v>
                </c:pt>
                <c:pt idx="60">
                  <c:v>39722</c:v>
                </c:pt>
                <c:pt idx="61">
                  <c:v>39692</c:v>
                </c:pt>
                <c:pt idx="62">
                  <c:v>39661</c:v>
                </c:pt>
                <c:pt idx="63">
                  <c:v>39630</c:v>
                </c:pt>
                <c:pt idx="64">
                  <c:v>39600</c:v>
                </c:pt>
                <c:pt idx="65">
                  <c:v>39569</c:v>
                </c:pt>
                <c:pt idx="66">
                  <c:v>39539</c:v>
                </c:pt>
                <c:pt idx="67">
                  <c:v>39508</c:v>
                </c:pt>
                <c:pt idx="68">
                  <c:v>39479</c:v>
                </c:pt>
                <c:pt idx="69">
                  <c:v>39448</c:v>
                </c:pt>
                <c:pt idx="70">
                  <c:v>39417</c:v>
                </c:pt>
                <c:pt idx="71">
                  <c:v>39387</c:v>
                </c:pt>
                <c:pt idx="72">
                  <c:v>39356</c:v>
                </c:pt>
                <c:pt idx="73">
                  <c:v>39326</c:v>
                </c:pt>
                <c:pt idx="74">
                  <c:v>39295</c:v>
                </c:pt>
                <c:pt idx="75">
                  <c:v>39264</c:v>
                </c:pt>
                <c:pt idx="76">
                  <c:v>39234</c:v>
                </c:pt>
                <c:pt idx="77">
                  <c:v>39203</c:v>
                </c:pt>
                <c:pt idx="78">
                  <c:v>39173</c:v>
                </c:pt>
              </c:numCache>
            </c:numRef>
          </c:cat>
          <c:val>
            <c:numRef>
              <c:f>zougen_ALL_ALL_honbun!$N$2:$N$80</c:f>
              <c:numCache>
                <c:formatCode>General</c:formatCode>
                <c:ptCount val="79"/>
                <c:pt idx="0">
                  <c:v>25</c:v>
                </c:pt>
                <c:pt idx="1">
                  <c:v>26</c:v>
                </c:pt>
                <c:pt idx="2">
                  <c:v>26</c:v>
                </c:pt>
                <c:pt idx="3">
                  <c:v>26</c:v>
                </c:pt>
                <c:pt idx="4">
                  <c:v>26</c:v>
                </c:pt>
                <c:pt idx="5">
                  <c:v>26</c:v>
                </c:pt>
                <c:pt idx="6">
                  <c:v>26</c:v>
                </c:pt>
                <c:pt idx="7">
                  <c:v>26</c:v>
                </c:pt>
                <c:pt idx="8">
                  <c:v>26</c:v>
                </c:pt>
                <c:pt idx="9">
                  <c:v>25</c:v>
                </c:pt>
                <c:pt idx="10">
                  <c:v>25</c:v>
                </c:pt>
                <c:pt idx="11">
                  <c:v>25</c:v>
                </c:pt>
                <c:pt idx="12">
                  <c:v>25</c:v>
                </c:pt>
                <c:pt idx="13">
                  <c:v>24</c:v>
                </c:pt>
                <c:pt idx="14">
                  <c:v>24</c:v>
                </c:pt>
                <c:pt idx="15">
                  <c:v>19</c:v>
                </c:pt>
                <c:pt idx="16">
                  <c:v>19</c:v>
                </c:pt>
                <c:pt idx="17">
                  <c:v>19</c:v>
                </c:pt>
                <c:pt idx="18">
                  <c:v>19</c:v>
                </c:pt>
                <c:pt idx="19">
                  <c:v>19</c:v>
                </c:pt>
                <c:pt idx="20">
                  <c:v>19</c:v>
                </c:pt>
                <c:pt idx="21">
                  <c:v>19</c:v>
                </c:pt>
                <c:pt idx="22">
                  <c:v>17</c:v>
                </c:pt>
                <c:pt idx="23">
                  <c:v>17</c:v>
                </c:pt>
                <c:pt idx="24">
                  <c:v>17</c:v>
                </c:pt>
                <c:pt idx="25">
                  <c:v>17</c:v>
                </c:pt>
                <c:pt idx="26">
                  <c:v>17</c:v>
                </c:pt>
                <c:pt idx="27">
                  <c:v>17</c:v>
                </c:pt>
                <c:pt idx="28">
                  <c:v>17</c:v>
                </c:pt>
                <c:pt idx="29">
                  <c:v>17</c:v>
                </c:pt>
                <c:pt idx="30">
                  <c:v>17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2</c:v>
                </c:pt>
                <c:pt idx="44">
                  <c:v>2</c:v>
                </c:pt>
                <c:pt idx="45">
                  <c:v>2</c:v>
                </c:pt>
                <c:pt idx="46">
                  <c:v>2</c:v>
                </c:pt>
                <c:pt idx="47">
                  <c:v>2</c:v>
                </c:pt>
                <c:pt idx="48">
                  <c:v>2</c:v>
                </c:pt>
                <c:pt idx="49">
                  <c:v>2</c:v>
                </c:pt>
                <c:pt idx="50">
                  <c:v>2</c:v>
                </c:pt>
                <c:pt idx="51">
                  <c:v>2</c:v>
                </c:pt>
                <c:pt idx="52">
                  <c:v>2</c:v>
                </c:pt>
                <c:pt idx="53">
                  <c:v>2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1</c:v>
                </c:pt>
                <c:pt idx="78">
                  <c:v>1</c:v>
                </c:pt>
              </c:numCache>
            </c:numRef>
          </c:val>
        </c:ser>
        <c:ser>
          <c:idx val="13"/>
          <c:order val="13"/>
          <c:tx>
            <c:strRef>
              <c:f>zougen_ALL_ALL_honbun!$O$1</c:f>
              <c:strCache>
                <c:ptCount val="1"/>
                <c:pt idx="0">
                  <c:v>Others（その他）</c:v>
                </c:pt>
              </c:strCache>
            </c:strRef>
          </c:tx>
          <c:cat>
            <c:numRef>
              <c:f>zougen_ALL_ALL_honbun!$A$2:$A$80</c:f>
              <c:numCache>
                <c:formatCode>mmm\-yy</c:formatCode>
                <c:ptCount val="79"/>
                <c:pt idx="0">
                  <c:v>41548</c:v>
                </c:pt>
                <c:pt idx="1">
                  <c:v>41518</c:v>
                </c:pt>
                <c:pt idx="2">
                  <c:v>41487</c:v>
                </c:pt>
                <c:pt idx="3">
                  <c:v>41456</c:v>
                </c:pt>
                <c:pt idx="4">
                  <c:v>41426</c:v>
                </c:pt>
                <c:pt idx="5">
                  <c:v>41395</c:v>
                </c:pt>
                <c:pt idx="6">
                  <c:v>41365</c:v>
                </c:pt>
                <c:pt idx="7">
                  <c:v>41334</c:v>
                </c:pt>
                <c:pt idx="8">
                  <c:v>41306</c:v>
                </c:pt>
                <c:pt idx="9">
                  <c:v>41275</c:v>
                </c:pt>
                <c:pt idx="10">
                  <c:v>41244</c:v>
                </c:pt>
                <c:pt idx="11">
                  <c:v>41214</c:v>
                </c:pt>
                <c:pt idx="12">
                  <c:v>41183</c:v>
                </c:pt>
                <c:pt idx="13">
                  <c:v>41153</c:v>
                </c:pt>
                <c:pt idx="14">
                  <c:v>41122</c:v>
                </c:pt>
                <c:pt idx="15">
                  <c:v>41091</c:v>
                </c:pt>
                <c:pt idx="16">
                  <c:v>41061</c:v>
                </c:pt>
                <c:pt idx="17">
                  <c:v>41030</c:v>
                </c:pt>
                <c:pt idx="18">
                  <c:v>41000</c:v>
                </c:pt>
                <c:pt idx="19">
                  <c:v>40969</c:v>
                </c:pt>
                <c:pt idx="20">
                  <c:v>40940</c:v>
                </c:pt>
                <c:pt idx="21">
                  <c:v>40909</c:v>
                </c:pt>
                <c:pt idx="22">
                  <c:v>40878</c:v>
                </c:pt>
                <c:pt idx="23">
                  <c:v>40848</c:v>
                </c:pt>
                <c:pt idx="24">
                  <c:v>40817</c:v>
                </c:pt>
                <c:pt idx="25">
                  <c:v>40787</c:v>
                </c:pt>
                <c:pt idx="26">
                  <c:v>40756</c:v>
                </c:pt>
                <c:pt idx="27">
                  <c:v>40725</c:v>
                </c:pt>
                <c:pt idx="28">
                  <c:v>40695</c:v>
                </c:pt>
                <c:pt idx="29">
                  <c:v>40664</c:v>
                </c:pt>
                <c:pt idx="30">
                  <c:v>40634</c:v>
                </c:pt>
                <c:pt idx="31">
                  <c:v>40603</c:v>
                </c:pt>
                <c:pt idx="32">
                  <c:v>40575</c:v>
                </c:pt>
                <c:pt idx="33">
                  <c:v>40544</c:v>
                </c:pt>
                <c:pt idx="34">
                  <c:v>40513</c:v>
                </c:pt>
                <c:pt idx="35">
                  <c:v>40483</c:v>
                </c:pt>
                <c:pt idx="36">
                  <c:v>40452</c:v>
                </c:pt>
                <c:pt idx="37">
                  <c:v>40422</c:v>
                </c:pt>
                <c:pt idx="38">
                  <c:v>40391</c:v>
                </c:pt>
                <c:pt idx="39">
                  <c:v>40360</c:v>
                </c:pt>
                <c:pt idx="40">
                  <c:v>40330</c:v>
                </c:pt>
                <c:pt idx="41">
                  <c:v>40299</c:v>
                </c:pt>
                <c:pt idx="42">
                  <c:v>40269</c:v>
                </c:pt>
                <c:pt idx="43">
                  <c:v>40238</c:v>
                </c:pt>
                <c:pt idx="44">
                  <c:v>40210</c:v>
                </c:pt>
                <c:pt idx="45">
                  <c:v>40179</c:v>
                </c:pt>
                <c:pt idx="46">
                  <c:v>40148</c:v>
                </c:pt>
                <c:pt idx="47">
                  <c:v>40118</c:v>
                </c:pt>
                <c:pt idx="48">
                  <c:v>40087</c:v>
                </c:pt>
                <c:pt idx="49">
                  <c:v>40057</c:v>
                </c:pt>
                <c:pt idx="50">
                  <c:v>40026</c:v>
                </c:pt>
                <c:pt idx="51">
                  <c:v>39995</c:v>
                </c:pt>
                <c:pt idx="52">
                  <c:v>39965</c:v>
                </c:pt>
                <c:pt idx="53">
                  <c:v>39934</c:v>
                </c:pt>
                <c:pt idx="54">
                  <c:v>39904</c:v>
                </c:pt>
                <c:pt idx="55">
                  <c:v>39873</c:v>
                </c:pt>
                <c:pt idx="56">
                  <c:v>39845</c:v>
                </c:pt>
                <c:pt idx="57">
                  <c:v>39814</c:v>
                </c:pt>
                <c:pt idx="58">
                  <c:v>39783</c:v>
                </c:pt>
                <c:pt idx="59">
                  <c:v>39753</c:v>
                </c:pt>
                <c:pt idx="60">
                  <c:v>39722</c:v>
                </c:pt>
                <c:pt idx="61">
                  <c:v>39692</c:v>
                </c:pt>
                <c:pt idx="62">
                  <c:v>39661</c:v>
                </c:pt>
                <c:pt idx="63">
                  <c:v>39630</c:v>
                </c:pt>
                <c:pt idx="64">
                  <c:v>39600</c:v>
                </c:pt>
                <c:pt idx="65">
                  <c:v>39569</c:v>
                </c:pt>
                <c:pt idx="66">
                  <c:v>39539</c:v>
                </c:pt>
                <c:pt idx="67">
                  <c:v>39508</c:v>
                </c:pt>
                <c:pt idx="68">
                  <c:v>39479</c:v>
                </c:pt>
                <c:pt idx="69">
                  <c:v>39448</c:v>
                </c:pt>
                <c:pt idx="70">
                  <c:v>39417</c:v>
                </c:pt>
                <c:pt idx="71">
                  <c:v>39387</c:v>
                </c:pt>
                <c:pt idx="72">
                  <c:v>39356</c:v>
                </c:pt>
                <c:pt idx="73">
                  <c:v>39326</c:v>
                </c:pt>
                <c:pt idx="74">
                  <c:v>39295</c:v>
                </c:pt>
                <c:pt idx="75">
                  <c:v>39264</c:v>
                </c:pt>
                <c:pt idx="76">
                  <c:v>39234</c:v>
                </c:pt>
                <c:pt idx="77">
                  <c:v>39203</c:v>
                </c:pt>
                <c:pt idx="78">
                  <c:v>39173</c:v>
                </c:pt>
              </c:numCache>
            </c:numRef>
          </c:cat>
          <c:val>
            <c:numRef>
              <c:f>zougen_ALL_ALL_honbun!$O$2:$O$80</c:f>
              <c:numCache>
                <c:formatCode>General</c:formatCode>
                <c:ptCount val="79"/>
                <c:pt idx="0">
                  <c:v>157908</c:v>
                </c:pt>
                <c:pt idx="1">
                  <c:v>158280</c:v>
                </c:pt>
                <c:pt idx="2">
                  <c:v>157478</c:v>
                </c:pt>
                <c:pt idx="3">
                  <c:v>157651</c:v>
                </c:pt>
                <c:pt idx="4">
                  <c:v>156738</c:v>
                </c:pt>
                <c:pt idx="5">
                  <c:v>155434</c:v>
                </c:pt>
                <c:pt idx="6">
                  <c:v>154095</c:v>
                </c:pt>
                <c:pt idx="7">
                  <c:v>151500</c:v>
                </c:pt>
                <c:pt idx="8">
                  <c:v>150270</c:v>
                </c:pt>
                <c:pt idx="9">
                  <c:v>148666</c:v>
                </c:pt>
                <c:pt idx="10">
                  <c:v>147328</c:v>
                </c:pt>
                <c:pt idx="11">
                  <c:v>146129</c:v>
                </c:pt>
                <c:pt idx="12">
                  <c:v>144706</c:v>
                </c:pt>
                <c:pt idx="13">
                  <c:v>143643</c:v>
                </c:pt>
                <c:pt idx="14">
                  <c:v>142417</c:v>
                </c:pt>
                <c:pt idx="15">
                  <c:v>140341</c:v>
                </c:pt>
                <c:pt idx="16">
                  <c:v>139057</c:v>
                </c:pt>
                <c:pt idx="17">
                  <c:v>137657</c:v>
                </c:pt>
                <c:pt idx="18">
                  <c:v>136434</c:v>
                </c:pt>
                <c:pt idx="19">
                  <c:v>134948</c:v>
                </c:pt>
                <c:pt idx="20">
                  <c:v>132404</c:v>
                </c:pt>
                <c:pt idx="21">
                  <c:v>131043</c:v>
                </c:pt>
                <c:pt idx="22">
                  <c:v>129522</c:v>
                </c:pt>
                <c:pt idx="23">
                  <c:v>128180</c:v>
                </c:pt>
                <c:pt idx="24">
                  <c:v>126472</c:v>
                </c:pt>
                <c:pt idx="25">
                  <c:v>125412</c:v>
                </c:pt>
                <c:pt idx="26">
                  <c:v>124340</c:v>
                </c:pt>
                <c:pt idx="27">
                  <c:v>123507</c:v>
                </c:pt>
                <c:pt idx="28">
                  <c:v>123011</c:v>
                </c:pt>
                <c:pt idx="29">
                  <c:v>122118</c:v>
                </c:pt>
                <c:pt idx="30">
                  <c:v>120940</c:v>
                </c:pt>
                <c:pt idx="31">
                  <c:v>117012</c:v>
                </c:pt>
                <c:pt idx="32">
                  <c:v>116026</c:v>
                </c:pt>
                <c:pt idx="33">
                  <c:v>114280</c:v>
                </c:pt>
                <c:pt idx="34">
                  <c:v>114237</c:v>
                </c:pt>
                <c:pt idx="35">
                  <c:v>113215</c:v>
                </c:pt>
                <c:pt idx="36">
                  <c:v>111761</c:v>
                </c:pt>
                <c:pt idx="37">
                  <c:v>110083</c:v>
                </c:pt>
                <c:pt idx="38">
                  <c:v>107378</c:v>
                </c:pt>
                <c:pt idx="39">
                  <c:v>105089</c:v>
                </c:pt>
                <c:pt idx="40">
                  <c:v>101608</c:v>
                </c:pt>
                <c:pt idx="41">
                  <c:v>99941</c:v>
                </c:pt>
                <c:pt idx="42">
                  <c:v>97181</c:v>
                </c:pt>
                <c:pt idx="43">
                  <c:v>94497</c:v>
                </c:pt>
                <c:pt idx="44">
                  <c:v>87153</c:v>
                </c:pt>
                <c:pt idx="45">
                  <c:v>85554</c:v>
                </c:pt>
                <c:pt idx="46">
                  <c:v>83903</c:v>
                </c:pt>
                <c:pt idx="47">
                  <c:v>81535</c:v>
                </c:pt>
                <c:pt idx="48">
                  <c:v>80007</c:v>
                </c:pt>
                <c:pt idx="49">
                  <c:v>78769</c:v>
                </c:pt>
                <c:pt idx="50">
                  <c:v>78939</c:v>
                </c:pt>
                <c:pt idx="51">
                  <c:v>78008</c:v>
                </c:pt>
                <c:pt idx="52">
                  <c:v>73680</c:v>
                </c:pt>
                <c:pt idx="53">
                  <c:v>72225</c:v>
                </c:pt>
                <c:pt idx="54">
                  <c:v>65075</c:v>
                </c:pt>
                <c:pt idx="55">
                  <c:v>63824</c:v>
                </c:pt>
                <c:pt idx="56">
                  <c:v>61830</c:v>
                </c:pt>
                <c:pt idx="57">
                  <c:v>60935</c:v>
                </c:pt>
                <c:pt idx="58">
                  <c:v>60215</c:v>
                </c:pt>
                <c:pt idx="59">
                  <c:v>59866</c:v>
                </c:pt>
                <c:pt idx="60">
                  <c:v>59751</c:v>
                </c:pt>
                <c:pt idx="61">
                  <c:v>46817</c:v>
                </c:pt>
                <c:pt idx="62">
                  <c:v>43336</c:v>
                </c:pt>
                <c:pt idx="63">
                  <c:v>43125</c:v>
                </c:pt>
                <c:pt idx="64">
                  <c:v>31338</c:v>
                </c:pt>
                <c:pt idx="65">
                  <c:v>30456</c:v>
                </c:pt>
                <c:pt idx="66">
                  <c:v>29710</c:v>
                </c:pt>
                <c:pt idx="67">
                  <c:v>29052</c:v>
                </c:pt>
                <c:pt idx="68">
                  <c:v>20294</c:v>
                </c:pt>
                <c:pt idx="69">
                  <c:v>15149</c:v>
                </c:pt>
                <c:pt idx="70">
                  <c:v>15020</c:v>
                </c:pt>
                <c:pt idx="71">
                  <c:v>14868</c:v>
                </c:pt>
                <c:pt idx="72">
                  <c:v>13878</c:v>
                </c:pt>
                <c:pt idx="73">
                  <c:v>12864</c:v>
                </c:pt>
                <c:pt idx="74">
                  <c:v>12516</c:v>
                </c:pt>
                <c:pt idx="75">
                  <c:v>11540</c:v>
                </c:pt>
                <c:pt idx="76">
                  <c:v>10809</c:v>
                </c:pt>
                <c:pt idx="77">
                  <c:v>10075</c:v>
                </c:pt>
                <c:pt idx="78">
                  <c:v>180</c:v>
                </c:pt>
              </c:numCache>
            </c:numRef>
          </c:val>
        </c:ser>
        <c:overlap val="100"/>
        <c:axId val="62093184"/>
        <c:axId val="62094720"/>
      </c:barChart>
      <c:dateAx>
        <c:axId val="62093184"/>
        <c:scaling>
          <c:orientation val="minMax"/>
        </c:scaling>
        <c:axPos val="b"/>
        <c:numFmt formatCode="mmm\-yy" sourceLinked="1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62094720"/>
        <c:crosses val="autoZero"/>
        <c:auto val="1"/>
        <c:lblOffset val="100"/>
        <c:baseTimeUnit val="months"/>
      </c:dateAx>
      <c:valAx>
        <c:axId val="620947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620931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690963456167776"/>
          <c:y val="1.5734145858793468E-2"/>
          <c:w val="0.28449365300407237"/>
          <c:h val="0.9690129916120428"/>
        </c:manualLayout>
      </c:layout>
      <c:txPr>
        <a:bodyPr/>
        <a:lstStyle/>
        <a:p>
          <a:pPr>
            <a:defRPr lang="ja-JP" sz="900"/>
          </a:pPr>
          <a:endParaRPr lang="en-US"/>
        </a:p>
      </c:txPr>
    </c:legend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7723" cy="496729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3141" y="0"/>
            <a:ext cx="2947723" cy="496729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3EBEE81E-2427-43BB-AD5E-E7FD5143B15E}" type="datetimeFigureOut">
              <a:rPr kumimoji="1" lang="ja-JP" altLang="en-US" smtClean="0"/>
              <a:pPr/>
              <a:t>2014/6/23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36122"/>
            <a:ext cx="2947723" cy="496729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3141" y="9436122"/>
            <a:ext cx="2947723" cy="496729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B13B954-3101-4062-B22E-7D7F1DA964A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541798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7723" cy="496729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6729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1DE4E5-978F-4570-A8BB-36B14F76E57C}" type="datetimeFigureOut">
              <a:rPr kumimoji="1" lang="ja-JP" altLang="en-US" smtClean="0"/>
              <a:pPr/>
              <a:t>2014/6/23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81" tIns="46090" rIns="92181" bIns="4609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45" y="4718924"/>
            <a:ext cx="5441950" cy="4470559"/>
          </a:xfrm>
          <a:prstGeom prst="rect">
            <a:avLst/>
          </a:prstGeom>
        </p:spPr>
        <p:txBody>
          <a:bodyPr vert="horz" lIns="92181" tIns="46090" rIns="92181" bIns="4609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36122"/>
            <a:ext cx="2947723" cy="496729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3141" y="9436122"/>
            <a:ext cx="2947723" cy="496729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93E16D4E-AE59-415F-BFAC-12BA1DDBBB9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721529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16D4E-AE59-415F-BFAC-12BA1DDBBB96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526600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592BB-F63E-488D-93C8-431C82EC0A2A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778141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16D4E-AE59-415F-BFAC-12BA1DDBBB96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894964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3851">
              <a:defRPr/>
            </a:pPr>
            <a:endParaRPr lang="ja-JP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16D4E-AE59-415F-BFAC-12BA1DDBBB96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830526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8D5E6-6FE7-4944-B9E6-D0B80FCA1414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53001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16D4E-AE59-415F-BFAC-12BA1DDBBB96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514084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9"/>
          <p:cNvGrpSpPr/>
          <p:nvPr userDrawn="1"/>
        </p:nvGrpSpPr>
        <p:grpSpPr>
          <a:xfrm>
            <a:off x="3488" y="5391150"/>
            <a:ext cx="9140512" cy="1466850"/>
            <a:chOff x="3488" y="5391150"/>
            <a:chExt cx="9140512" cy="1466850"/>
          </a:xfrm>
        </p:grpSpPr>
        <p:pic>
          <p:nvPicPr>
            <p:cNvPr id="15" name="図 14" descr="headimage_top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43250" y="6211252"/>
              <a:ext cx="6000750" cy="646748"/>
            </a:xfrm>
            <a:prstGeom prst="rect">
              <a:avLst/>
            </a:prstGeom>
          </p:spPr>
        </p:pic>
        <p:pic>
          <p:nvPicPr>
            <p:cNvPr id="16" name="図 15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11800" y="5391150"/>
              <a:ext cx="320040" cy="1466850"/>
            </a:xfrm>
            <a:prstGeom prst="rect">
              <a:avLst/>
            </a:prstGeom>
          </p:spPr>
        </p:pic>
        <p:pic>
          <p:nvPicPr>
            <p:cNvPr id="18" name="図 17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55776" y="5391150"/>
              <a:ext cx="320040" cy="1466850"/>
            </a:xfrm>
            <a:prstGeom prst="rect">
              <a:avLst/>
            </a:prstGeom>
          </p:spPr>
        </p:pic>
        <p:pic>
          <p:nvPicPr>
            <p:cNvPr id="19" name="図 18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35736" y="5391150"/>
              <a:ext cx="320040" cy="1466850"/>
            </a:xfrm>
            <a:prstGeom prst="rect">
              <a:avLst/>
            </a:prstGeom>
          </p:spPr>
        </p:pic>
        <p:pic>
          <p:nvPicPr>
            <p:cNvPr id="20" name="図 19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07704" y="5391150"/>
              <a:ext cx="320040" cy="1466850"/>
            </a:xfrm>
            <a:prstGeom prst="rect">
              <a:avLst/>
            </a:prstGeom>
          </p:spPr>
        </p:pic>
        <p:pic>
          <p:nvPicPr>
            <p:cNvPr id="23" name="図 22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19672" y="5391150"/>
              <a:ext cx="320040" cy="1466850"/>
            </a:xfrm>
            <a:prstGeom prst="rect">
              <a:avLst/>
            </a:prstGeom>
          </p:spPr>
        </p:pic>
        <p:pic>
          <p:nvPicPr>
            <p:cNvPr id="24" name="図 23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31640" y="5391150"/>
              <a:ext cx="320040" cy="1466850"/>
            </a:xfrm>
            <a:prstGeom prst="rect">
              <a:avLst/>
            </a:prstGeom>
          </p:spPr>
        </p:pic>
        <p:pic>
          <p:nvPicPr>
            <p:cNvPr id="25" name="図 24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3608" y="5391150"/>
              <a:ext cx="320040" cy="1466850"/>
            </a:xfrm>
            <a:prstGeom prst="rect">
              <a:avLst/>
            </a:prstGeom>
          </p:spPr>
        </p:pic>
        <p:pic>
          <p:nvPicPr>
            <p:cNvPr id="26" name="図 25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5576" y="5391150"/>
              <a:ext cx="320040" cy="1466850"/>
            </a:xfrm>
            <a:prstGeom prst="rect">
              <a:avLst/>
            </a:prstGeom>
          </p:spPr>
        </p:pic>
        <p:pic>
          <p:nvPicPr>
            <p:cNvPr id="27" name="図 26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7544" y="5391150"/>
              <a:ext cx="320040" cy="1466850"/>
            </a:xfrm>
            <a:prstGeom prst="rect">
              <a:avLst/>
            </a:prstGeom>
          </p:spPr>
        </p:pic>
        <p:pic>
          <p:nvPicPr>
            <p:cNvPr id="30" name="図 29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9512" y="5391150"/>
              <a:ext cx="320040" cy="1466850"/>
            </a:xfrm>
            <a:prstGeom prst="rect">
              <a:avLst/>
            </a:prstGeom>
          </p:spPr>
        </p:pic>
        <p:pic>
          <p:nvPicPr>
            <p:cNvPr id="31" name="図 30" descr="headimage_back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88" y="5391150"/>
              <a:ext cx="320040" cy="1466850"/>
            </a:xfrm>
            <a:prstGeom prst="rect">
              <a:avLst/>
            </a:prstGeom>
          </p:spPr>
        </p:pic>
      </p:grp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>
            <a:lvl1pPr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2" descr="IRP_logo_jp_l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図 11" descr="logo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3" name="図 12" descr="weko-site-top-logo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A2751595-C100-43DB-A668-73C0E6FB8BE3}" type="datetime1">
              <a:rPr kumimoji="1" lang="ja-JP" altLang="en-US" smtClean="0"/>
              <a:pPr/>
              <a:t>2014/6/23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pic>
        <p:nvPicPr>
          <p:cNvPr id="7" name="Picture 2" descr="IRP_logo_jp_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図 7" descr="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9" name="図 8" descr="weko-site-top-logo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3A4F5911-3C40-4B66-911F-A6098BAB0A00}" type="datetime1">
              <a:rPr kumimoji="1" lang="ja-JP" altLang="en-US" smtClean="0"/>
              <a:pPr/>
              <a:t>2014/6/23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48659" y="6460775"/>
            <a:ext cx="154588" cy="9745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10" name="Picture 2" descr="IRP_logo_jp_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図 10" descr="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2" name="図 11" descr="weko-site-top-logo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dirty="0" smtClean="0"/>
              <a:t>マスター タイトルの書式設定</a:t>
            </a:r>
            <a:endParaRPr kumimoji="0"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anchor="ctr"/>
          <a:lstStyle>
            <a:lvl1pPr algn="r">
              <a:defRPr sz="105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A053BB0-A31E-4520-A542-E1A95A34E7AB}" type="datetime1">
              <a:rPr kumimoji="1" lang="ja-JP" altLang="en-US" smtClean="0"/>
              <a:pPr/>
              <a:t>2014/6/23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anchor="ctr"/>
          <a:lstStyle>
            <a:lvl1pPr>
              <a:defRPr sz="10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pic>
        <p:nvPicPr>
          <p:cNvPr id="7" name="Picture 2" descr="IRP_logo_jp_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図 8" descr="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0" name="図 9" descr="weko-site-top-logo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/>
          <a:p>
            <a:fld id="{31D65522-B899-476F-8D8A-9197922CFB2C}" type="datetime1">
              <a:rPr kumimoji="1" lang="ja-JP" altLang="en-US" smtClean="0"/>
              <a:pPr/>
              <a:t>2014/6/23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9" name="Picture 2" descr="IRP_logo_jp_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図 9" descr="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1" name="図 10" descr="weko-site-top-logo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6F0FE3F3-DDAC-4157-8343-5D0FC31E66D7}" type="datetime1">
              <a:rPr kumimoji="1" lang="ja-JP" altLang="en-US" smtClean="0"/>
              <a:pPr/>
              <a:t>2014/6/23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pic>
        <p:nvPicPr>
          <p:cNvPr id="8" name="Picture 2" descr="IRP_logo_jp_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図 9" descr="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2" name="図 11" descr="weko-site-top-logo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5DFD322E-CC68-461A-91AF-FC9F04A0E376}" type="datetime1">
              <a:rPr kumimoji="1" lang="ja-JP" altLang="en-US" smtClean="0"/>
              <a:pPr/>
              <a:t>2014/6/23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pic>
        <p:nvPicPr>
          <p:cNvPr id="10" name="Picture 2" descr="IRP_logo_jp_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図 11" descr="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4" name="図 13" descr="weko-site-top-logo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1B08D527-F325-43A0-A8CC-DFDF693C958E}" type="datetime1">
              <a:rPr kumimoji="1" lang="ja-JP" altLang="en-US" smtClean="0"/>
              <a:pPr/>
              <a:t>2014/6/23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48659" y="6460775"/>
            <a:ext cx="154588" cy="9745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7" name="Picture 2" descr="IRP_logo_jp_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図 7" descr="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9" name="図 8" descr="weko-site-top-logo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01A58658-E501-4709-986F-D2661F77B805}" type="datetime1">
              <a:rPr kumimoji="1" lang="ja-JP" altLang="en-US" smtClean="0"/>
              <a:pPr/>
              <a:t>2014/6/23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48659" y="6460775"/>
            <a:ext cx="154588" cy="9745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7" name="Picture 2" descr="IRP_logo_jp_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図 7" descr="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9" name="図 8" descr="weko-site-top-logo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5FDF205E-BEAA-43EB-9EA9-FA77690D46A8}" type="datetime1">
              <a:rPr kumimoji="1" lang="ja-JP" altLang="en-US" smtClean="0"/>
              <a:pPr/>
              <a:t>2014/6/23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48659" y="6460775"/>
            <a:ext cx="154588" cy="9745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pic>
        <p:nvPicPr>
          <p:cNvPr id="11" name="Picture 2" descr="IRP_logo_jp_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図 12" descr="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4" name="図 13" descr="weko-site-top-logo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D854D169-25A8-43DD-80D6-8D817B2490B5}" type="datetime1">
              <a:rPr kumimoji="1" lang="ja-JP" altLang="en-US" smtClean="0"/>
              <a:pPr/>
              <a:t>2014/6/23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48659" y="6460775"/>
            <a:ext cx="154588" cy="9745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2" descr="IRP_logo_jp_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図 11" descr="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3" name="図 12" descr="weko-site-top-logo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9"/>
          <p:cNvGrpSpPr/>
          <p:nvPr/>
        </p:nvGrpSpPr>
        <p:grpSpPr>
          <a:xfrm>
            <a:off x="3488" y="5391150"/>
            <a:ext cx="9140512" cy="1466850"/>
            <a:chOff x="3488" y="5391150"/>
            <a:chExt cx="9140512" cy="1466850"/>
          </a:xfrm>
        </p:grpSpPr>
        <p:pic>
          <p:nvPicPr>
            <p:cNvPr id="17" name="図 16" descr="headimage_top.gi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143250" y="6211252"/>
              <a:ext cx="6000750" cy="646748"/>
            </a:xfrm>
            <a:prstGeom prst="rect">
              <a:avLst/>
            </a:prstGeom>
          </p:spPr>
        </p:pic>
        <p:pic>
          <p:nvPicPr>
            <p:cNvPr id="18" name="図 17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811800" y="5391150"/>
              <a:ext cx="320040" cy="1466850"/>
            </a:xfrm>
            <a:prstGeom prst="rect">
              <a:avLst/>
            </a:prstGeom>
          </p:spPr>
        </p:pic>
        <p:pic>
          <p:nvPicPr>
            <p:cNvPr id="19" name="図 18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555776" y="5391150"/>
              <a:ext cx="320040" cy="1466850"/>
            </a:xfrm>
            <a:prstGeom prst="rect">
              <a:avLst/>
            </a:prstGeom>
          </p:spPr>
        </p:pic>
        <p:pic>
          <p:nvPicPr>
            <p:cNvPr id="20" name="図 19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35736" y="5391150"/>
              <a:ext cx="320040" cy="1466850"/>
            </a:xfrm>
            <a:prstGeom prst="rect">
              <a:avLst/>
            </a:prstGeom>
          </p:spPr>
        </p:pic>
        <p:pic>
          <p:nvPicPr>
            <p:cNvPr id="21" name="図 20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907704" y="5391150"/>
              <a:ext cx="320040" cy="1466850"/>
            </a:xfrm>
            <a:prstGeom prst="rect">
              <a:avLst/>
            </a:prstGeom>
          </p:spPr>
        </p:pic>
        <p:pic>
          <p:nvPicPr>
            <p:cNvPr id="24" name="図 23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619672" y="5391150"/>
              <a:ext cx="320040" cy="1466850"/>
            </a:xfrm>
            <a:prstGeom prst="rect">
              <a:avLst/>
            </a:prstGeom>
          </p:spPr>
        </p:pic>
        <p:pic>
          <p:nvPicPr>
            <p:cNvPr id="25" name="図 24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331640" y="5391150"/>
              <a:ext cx="320040" cy="1466850"/>
            </a:xfrm>
            <a:prstGeom prst="rect">
              <a:avLst/>
            </a:prstGeom>
          </p:spPr>
        </p:pic>
        <p:pic>
          <p:nvPicPr>
            <p:cNvPr id="26" name="図 25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043608" y="5391150"/>
              <a:ext cx="320040" cy="1466850"/>
            </a:xfrm>
            <a:prstGeom prst="rect">
              <a:avLst/>
            </a:prstGeom>
          </p:spPr>
        </p:pic>
        <p:pic>
          <p:nvPicPr>
            <p:cNvPr id="27" name="図 26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55576" y="5391150"/>
              <a:ext cx="320040" cy="1466850"/>
            </a:xfrm>
            <a:prstGeom prst="rect">
              <a:avLst/>
            </a:prstGeom>
          </p:spPr>
        </p:pic>
        <p:pic>
          <p:nvPicPr>
            <p:cNvPr id="30" name="図 29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67544" y="5391150"/>
              <a:ext cx="320040" cy="1466850"/>
            </a:xfrm>
            <a:prstGeom prst="rect">
              <a:avLst/>
            </a:prstGeom>
          </p:spPr>
        </p:pic>
        <p:pic>
          <p:nvPicPr>
            <p:cNvPr id="31" name="図 30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79512" y="5391150"/>
              <a:ext cx="320040" cy="1466850"/>
            </a:xfrm>
            <a:prstGeom prst="rect">
              <a:avLst/>
            </a:prstGeom>
          </p:spPr>
        </p:pic>
        <p:pic>
          <p:nvPicPr>
            <p:cNvPr id="32" name="図 31" descr="headimage_bac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488" y="5391150"/>
              <a:ext cx="320040" cy="1466850"/>
            </a:xfrm>
            <a:prstGeom prst="rect">
              <a:avLst/>
            </a:prstGeom>
          </p:spPr>
        </p:pic>
      </p:grp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05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9" name="直線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48659" y="6471330"/>
            <a:ext cx="154588" cy="9745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2" descr="IRP_logo_jp_l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50088" y="44624"/>
            <a:ext cx="914400" cy="35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図 11" descr="logo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190421" y="58838"/>
            <a:ext cx="837963" cy="345826"/>
          </a:xfrm>
          <a:prstGeom prst="rect">
            <a:avLst/>
          </a:prstGeom>
        </p:spPr>
      </p:pic>
      <p:pic>
        <p:nvPicPr>
          <p:cNvPr id="15" name="図 14" descr="weko-site-top-logo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219526" y="116632"/>
            <a:ext cx="944762" cy="2844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gif"/><Relationship Id="rId5" Type="http://schemas.openxmlformats.org/officeDocument/2006/relationships/image" Target="../media/image22.jpe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2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microsoft.com/office/2007/relationships/hdphoto" Target="../media/hdphoto1.wdp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What NII is doing </a:t>
            </a:r>
            <a:r>
              <a:rPr lang="en-US" altLang="ja-JP" dirty="0" smtClean="0"/>
              <a:t>in Japan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grpSp>
        <p:nvGrpSpPr>
          <p:cNvPr id="46" name="グループ化 45"/>
          <p:cNvGrpSpPr/>
          <p:nvPr/>
        </p:nvGrpSpPr>
        <p:grpSpPr>
          <a:xfrm>
            <a:off x="467543" y="1532231"/>
            <a:ext cx="8101159" cy="4561065"/>
            <a:chOff x="3740638" y="2981325"/>
            <a:chExt cx="3220037" cy="1812925"/>
          </a:xfrm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094163" y="3048000"/>
              <a:ext cx="2520950" cy="1746250"/>
            </a:xfrm>
            <a:custGeom>
              <a:avLst/>
              <a:gdLst>
                <a:gd name="T0" fmla="*/ 2147483647 w 1588"/>
                <a:gd name="T1" fmla="*/ 2147483647 h 1100"/>
                <a:gd name="T2" fmla="*/ 2147483647 w 1588"/>
                <a:gd name="T3" fmla="*/ 2147483647 h 1100"/>
                <a:gd name="T4" fmla="*/ 2147483647 w 1588"/>
                <a:gd name="T5" fmla="*/ 2147483647 h 1100"/>
                <a:gd name="T6" fmla="*/ 2147483647 w 1588"/>
                <a:gd name="T7" fmla="*/ 2147483647 h 1100"/>
                <a:gd name="T8" fmla="*/ 2147483647 w 1588"/>
                <a:gd name="T9" fmla="*/ 2147483647 h 1100"/>
                <a:gd name="T10" fmla="*/ 2147483647 w 1588"/>
                <a:gd name="T11" fmla="*/ 2147483647 h 1100"/>
                <a:gd name="T12" fmla="*/ 2147483647 w 1588"/>
                <a:gd name="T13" fmla="*/ 2147483647 h 1100"/>
                <a:gd name="T14" fmla="*/ 2147483647 w 1588"/>
                <a:gd name="T15" fmla="*/ 2147483647 h 1100"/>
                <a:gd name="T16" fmla="*/ 2147483647 w 1588"/>
                <a:gd name="T17" fmla="*/ 2147483647 h 1100"/>
                <a:gd name="T18" fmla="*/ 2147483647 w 1588"/>
                <a:gd name="T19" fmla="*/ 2147483647 h 1100"/>
                <a:gd name="T20" fmla="*/ 105846563 w 1588"/>
                <a:gd name="T21" fmla="*/ 2147483647 h 1100"/>
                <a:gd name="T22" fmla="*/ 105846563 w 1588"/>
                <a:gd name="T23" fmla="*/ 2147483647 h 1100"/>
                <a:gd name="T24" fmla="*/ 85685313 w 1588"/>
                <a:gd name="T25" fmla="*/ 2147483647 h 1100"/>
                <a:gd name="T26" fmla="*/ 65524063 w 1588"/>
                <a:gd name="T27" fmla="*/ 2147483647 h 1100"/>
                <a:gd name="T28" fmla="*/ 45362813 w 1588"/>
                <a:gd name="T29" fmla="*/ 2147483647 h 1100"/>
                <a:gd name="T30" fmla="*/ 30241875 w 1588"/>
                <a:gd name="T31" fmla="*/ 2147483647 h 1100"/>
                <a:gd name="T32" fmla="*/ 20161250 w 1588"/>
                <a:gd name="T33" fmla="*/ 2147483647 h 1100"/>
                <a:gd name="T34" fmla="*/ 10080625 w 1588"/>
                <a:gd name="T35" fmla="*/ 2147483647 h 1100"/>
                <a:gd name="T36" fmla="*/ 0 w 1588"/>
                <a:gd name="T37" fmla="*/ 2147483647 h 1100"/>
                <a:gd name="T38" fmla="*/ 0 w 1588"/>
                <a:gd name="T39" fmla="*/ 2147483647 h 1100"/>
                <a:gd name="T40" fmla="*/ 0 w 1588"/>
                <a:gd name="T41" fmla="*/ 110886875 h 1100"/>
                <a:gd name="T42" fmla="*/ 0 w 1588"/>
                <a:gd name="T43" fmla="*/ 110886875 h 1100"/>
                <a:gd name="T44" fmla="*/ 0 w 1588"/>
                <a:gd name="T45" fmla="*/ 85685313 h 1100"/>
                <a:gd name="T46" fmla="*/ 10080625 w 1588"/>
                <a:gd name="T47" fmla="*/ 65524063 h 1100"/>
                <a:gd name="T48" fmla="*/ 20161250 w 1588"/>
                <a:gd name="T49" fmla="*/ 50403125 h 1100"/>
                <a:gd name="T50" fmla="*/ 30241875 w 1588"/>
                <a:gd name="T51" fmla="*/ 35282188 h 1100"/>
                <a:gd name="T52" fmla="*/ 45362813 w 1588"/>
                <a:gd name="T53" fmla="*/ 20161250 h 1100"/>
                <a:gd name="T54" fmla="*/ 65524063 w 1588"/>
                <a:gd name="T55" fmla="*/ 10080625 h 1100"/>
                <a:gd name="T56" fmla="*/ 85685313 w 1588"/>
                <a:gd name="T57" fmla="*/ 5040313 h 1100"/>
                <a:gd name="T58" fmla="*/ 105846563 w 1588"/>
                <a:gd name="T59" fmla="*/ 0 h 1100"/>
                <a:gd name="T60" fmla="*/ 2147483647 w 1588"/>
                <a:gd name="T61" fmla="*/ 0 h 1100"/>
                <a:gd name="T62" fmla="*/ 2147483647 w 1588"/>
                <a:gd name="T63" fmla="*/ 0 h 1100"/>
                <a:gd name="T64" fmla="*/ 2147483647 w 1588"/>
                <a:gd name="T65" fmla="*/ 5040313 h 1100"/>
                <a:gd name="T66" fmla="*/ 2147483647 w 1588"/>
                <a:gd name="T67" fmla="*/ 10080625 h 1100"/>
                <a:gd name="T68" fmla="*/ 2147483647 w 1588"/>
                <a:gd name="T69" fmla="*/ 20161250 h 1100"/>
                <a:gd name="T70" fmla="*/ 2147483647 w 1588"/>
                <a:gd name="T71" fmla="*/ 35282188 h 1100"/>
                <a:gd name="T72" fmla="*/ 2147483647 w 1588"/>
                <a:gd name="T73" fmla="*/ 50403125 h 1100"/>
                <a:gd name="T74" fmla="*/ 2147483647 w 1588"/>
                <a:gd name="T75" fmla="*/ 65524063 h 1100"/>
                <a:gd name="T76" fmla="*/ 2147483647 w 1588"/>
                <a:gd name="T77" fmla="*/ 85685313 h 1100"/>
                <a:gd name="T78" fmla="*/ 2147483647 w 1588"/>
                <a:gd name="T79" fmla="*/ 110886875 h 1100"/>
                <a:gd name="T80" fmla="*/ 2147483647 w 1588"/>
                <a:gd name="T81" fmla="*/ 2147483647 h 11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88" h="1100">
                  <a:moveTo>
                    <a:pt x="1588" y="1058"/>
                  </a:moveTo>
                  <a:lnTo>
                    <a:pt x="1588" y="1058"/>
                  </a:lnTo>
                  <a:lnTo>
                    <a:pt x="1588" y="1066"/>
                  </a:lnTo>
                  <a:lnTo>
                    <a:pt x="1586" y="1074"/>
                  </a:lnTo>
                  <a:lnTo>
                    <a:pt x="1582" y="1082"/>
                  </a:lnTo>
                  <a:lnTo>
                    <a:pt x="1576" y="1088"/>
                  </a:lnTo>
                  <a:lnTo>
                    <a:pt x="1570" y="1094"/>
                  </a:lnTo>
                  <a:lnTo>
                    <a:pt x="1562" y="1098"/>
                  </a:lnTo>
                  <a:lnTo>
                    <a:pt x="1554" y="1100"/>
                  </a:lnTo>
                  <a:lnTo>
                    <a:pt x="1546" y="1100"/>
                  </a:lnTo>
                  <a:lnTo>
                    <a:pt x="42" y="1100"/>
                  </a:lnTo>
                  <a:lnTo>
                    <a:pt x="34" y="1100"/>
                  </a:lnTo>
                  <a:lnTo>
                    <a:pt x="26" y="1098"/>
                  </a:lnTo>
                  <a:lnTo>
                    <a:pt x="18" y="1094"/>
                  </a:lnTo>
                  <a:lnTo>
                    <a:pt x="12" y="1088"/>
                  </a:lnTo>
                  <a:lnTo>
                    <a:pt x="8" y="1082"/>
                  </a:lnTo>
                  <a:lnTo>
                    <a:pt x="4" y="1074"/>
                  </a:lnTo>
                  <a:lnTo>
                    <a:pt x="0" y="1066"/>
                  </a:lnTo>
                  <a:lnTo>
                    <a:pt x="0" y="1058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2" y="14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1546" y="0"/>
                  </a:lnTo>
                  <a:lnTo>
                    <a:pt x="1554" y="2"/>
                  </a:lnTo>
                  <a:lnTo>
                    <a:pt x="1562" y="4"/>
                  </a:lnTo>
                  <a:lnTo>
                    <a:pt x="1570" y="8"/>
                  </a:lnTo>
                  <a:lnTo>
                    <a:pt x="1576" y="14"/>
                  </a:lnTo>
                  <a:lnTo>
                    <a:pt x="1582" y="20"/>
                  </a:lnTo>
                  <a:lnTo>
                    <a:pt x="1586" y="26"/>
                  </a:lnTo>
                  <a:lnTo>
                    <a:pt x="1588" y="34"/>
                  </a:lnTo>
                  <a:lnTo>
                    <a:pt x="1588" y="44"/>
                  </a:lnTo>
                  <a:lnTo>
                    <a:pt x="1588" y="1058"/>
                  </a:lnTo>
                  <a:close/>
                </a:path>
              </a:pathLst>
            </a:custGeom>
            <a:solidFill>
              <a:srgbClr val="EBF5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3941763" y="3260725"/>
              <a:ext cx="85725" cy="206375"/>
            </a:xfrm>
            <a:custGeom>
              <a:avLst/>
              <a:gdLst>
                <a:gd name="T0" fmla="*/ 136088438 w 54"/>
                <a:gd name="T1" fmla="*/ 327620313 h 130"/>
                <a:gd name="T2" fmla="*/ 0 w 54"/>
                <a:gd name="T3" fmla="*/ 161290000 h 130"/>
                <a:gd name="T4" fmla="*/ 136088438 w 54"/>
                <a:gd name="T5" fmla="*/ 0 h 130"/>
                <a:gd name="T6" fmla="*/ 136088438 w 54"/>
                <a:gd name="T7" fmla="*/ 327620313 h 13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30">
                  <a:moveTo>
                    <a:pt x="54" y="130"/>
                  </a:moveTo>
                  <a:lnTo>
                    <a:pt x="0" y="64"/>
                  </a:lnTo>
                  <a:lnTo>
                    <a:pt x="54" y="0"/>
                  </a:lnTo>
                  <a:lnTo>
                    <a:pt x="54" y="130"/>
                  </a:lnTo>
                  <a:close/>
                </a:path>
              </a:pathLst>
            </a:custGeom>
            <a:solidFill>
              <a:srgbClr val="6356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6684963" y="3260725"/>
              <a:ext cx="85725" cy="206375"/>
            </a:xfrm>
            <a:custGeom>
              <a:avLst/>
              <a:gdLst>
                <a:gd name="T0" fmla="*/ 0 w 54"/>
                <a:gd name="T1" fmla="*/ 0 h 130"/>
                <a:gd name="T2" fmla="*/ 136088438 w 54"/>
                <a:gd name="T3" fmla="*/ 161290000 h 130"/>
                <a:gd name="T4" fmla="*/ 0 w 54"/>
                <a:gd name="T5" fmla="*/ 327620313 h 130"/>
                <a:gd name="T6" fmla="*/ 0 w 54"/>
                <a:gd name="T7" fmla="*/ 0 h 13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130">
                  <a:moveTo>
                    <a:pt x="0" y="0"/>
                  </a:moveTo>
                  <a:lnTo>
                    <a:pt x="54" y="64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56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5263" y="3330575"/>
              <a:ext cx="2698750" cy="60325"/>
            </a:xfrm>
            <a:prstGeom prst="rect">
              <a:avLst/>
            </a:prstGeom>
            <a:solidFill>
              <a:srgbClr val="6356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4173538" y="3267075"/>
              <a:ext cx="2362200" cy="187325"/>
            </a:xfrm>
            <a:custGeom>
              <a:avLst/>
              <a:gdLst>
                <a:gd name="T0" fmla="*/ 2147483647 w 1488"/>
                <a:gd name="T1" fmla="*/ 181451250 h 118"/>
                <a:gd name="T2" fmla="*/ 2147483647 w 1488"/>
                <a:gd name="T3" fmla="*/ 181451250 h 118"/>
                <a:gd name="T4" fmla="*/ 2147483647 w 1488"/>
                <a:gd name="T5" fmla="*/ 201612500 h 118"/>
                <a:gd name="T6" fmla="*/ 2147483647 w 1488"/>
                <a:gd name="T7" fmla="*/ 226814063 h 118"/>
                <a:gd name="T8" fmla="*/ 2147483647 w 1488"/>
                <a:gd name="T9" fmla="*/ 246975313 h 118"/>
                <a:gd name="T10" fmla="*/ 2147483647 w 1488"/>
                <a:gd name="T11" fmla="*/ 262096250 h 118"/>
                <a:gd name="T12" fmla="*/ 2147483647 w 1488"/>
                <a:gd name="T13" fmla="*/ 277217188 h 118"/>
                <a:gd name="T14" fmla="*/ 2147483647 w 1488"/>
                <a:gd name="T15" fmla="*/ 287297813 h 118"/>
                <a:gd name="T16" fmla="*/ 2147483647 w 1488"/>
                <a:gd name="T17" fmla="*/ 292338125 h 118"/>
                <a:gd name="T18" fmla="*/ 2147483647 w 1488"/>
                <a:gd name="T19" fmla="*/ 297378438 h 118"/>
                <a:gd name="T20" fmla="*/ 115927188 w 1488"/>
                <a:gd name="T21" fmla="*/ 297378438 h 118"/>
                <a:gd name="T22" fmla="*/ 115927188 w 1488"/>
                <a:gd name="T23" fmla="*/ 297378438 h 118"/>
                <a:gd name="T24" fmla="*/ 90725625 w 1488"/>
                <a:gd name="T25" fmla="*/ 292338125 h 118"/>
                <a:gd name="T26" fmla="*/ 70564375 w 1488"/>
                <a:gd name="T27" fmla="*/ 287297813 h 118"/>
                <a:gd name="T28" fmla="*/ 50403125 w 1488"/>
                <a:gd name="T29" fmla="*/ 277217188 h 118"/>
                <a:gd name="T30" fmla="*/ 35282188 w 1488"/>
                <a:gd name="T31" fmla="*/ 262096250 h 118"/>
                <a:gd name="T32" fmla="*/ 20161250 w 1488"/>
                <a:gd name="T33" fmla="*/ 246975313 h 118"/>
                <a:gd name="T34" fmla="*/ 10080625 w 1488"/>
                <a:gd name="T35" fmla="*/ 226814063 h 118"/>
                <a:gd name="T36" fmla="*/ 5040313 w 1488"/>
                <a:gd name="T37" fmla="*/ 201612500 h 118"/>
                <a:gd name="T38" fmla="*/ 0 w 1488"/>
                <a:gd name="T39" fmla="*/ 181451250 h 118"/>
                <a:gd name="T40" fmla="*/ 0 w 1488"/>
                <a:gd name="T41" fmla="*/ 115927188 h 118"/>
                <a:gd name="T42" fmla="*/ 0 w 1488"/>
                <a:gd name="T43" fmla="*/ 115927188 h 118"/>
                <a:gd name="T44" fmla="*/ 5040313 w 1488"/>
                <a:gd name="T45" fmla="*/ 95765938 h 118"/>
                <a:gd name="T46" fmla="*/ 10080625 w 1488"/>
                <a:gd name="T47" fmla="*/ 70564375 h 118"/>
                <a:gd name="T48" fmla="*/ 20161250 w 1488"/>
                <a:gd name="T49" fmla="*/ 55443438 h 118"/>
                <a:gd name="T50" fmla="*/ 35282188 w 1488"/>
                <a:gd name="T51" fmla="*/ 35282188 h 118"/>
                <a:gd name="T52" fmla="*/ 50403125 w 1488"/>
                <a:gd name="T53" fmla="*/ 20161250 h 118"/>
                <a:gd name="T54" fmla="*/ 70564375 w 1488"/>
                <a:gd name="T55" fmla="*/ 10080625 h 118"/>
                <a:gd name="T56" fmla="*/ 90725625 w 1488"/>
                <a:gd name="T57" fmla="*/ 5040313 h 118"/>
                <a:gd name="T58" fmla="*/ 115927188 w 1488"/>
                <a:gd name="T59" fmla="*/ 0 h 118"/>
                <a:gd name="T60" fmla="*/ 2147483647 w 1488"/>
                <a:gd name="T61" fmla="*/ 0 h 118"/>
                <a:gd name="T62" fmla="*/ 2147483647 w 1488"/>
                <a:gd name="T63" fmla="*/ 0 h 118"/>
                <a:gd name="T64" fmla="*/ 2147483647 w 1488"/>
                <a:gd name="T65" fmla="*/ 5040313 h 118"/>
                <a:gd name="T66" fmla="*/ 2147483647 w 1488"/>
                <a:gd name="T67" fmla="*/ 10080625 h 118"/>
                <a:gd name="T68" fmla="*/ 2147483647 w 1488"/>
                <a:gd name="T69" fmla="*/ 20161250 h 118"/>
                <a:gd name="T70" fmla="*/ 2147483647 w 1488"/>
                <a:gd name="T71" fmla="*/ 35282188 h 118"/>
                <a:gd name="T72" fmla="*/ 2147483647 w 1488"/>
                <a:gd name="T73" fmla="*/ 55443438 h 118"/>
                <a:gd name="T74" fmla="*/ 2147483647 w 1488"/>
                <a:gd name="T75" fmla="*/ 70564375 h 118"/>
                <a:gd name="T76" fmla="*/ 2147483647 w 1488"/>
                <a:gd name="T77" fmla="*/ 95765938 h 118"/>
                <a:gd name="T78" fmla="*/ 2147483647 w 1488"/>
                <a:gd name="T79" fmla="*/ 115927188 h 118"/>
                <a:gd name="T80" fmla="*/ 2147483647 w 1488"/>
                <a:gd name="T81" fmla="*/ 181451250 h 11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88" h="118">
                  <a:moveTo>
                    <a:pt x="1488" y="72"/>
                  </a:moveTo>
                  <a:lnTo>
                    <a:pt x="1488" y="72"/>
                  </a:lnTo>
                  <a:lnTo>
                    <a:pt x="1488" y="80"/>
                  </a:lnTo>
                  <a:lnTo>
                    <a:pt x="1484" y="90"/>
                  </a:lnTo>
                  <a:lnTo>
                    <a:pt x="1480" y="98"/>
                  </a:lnTo>
                  <a:lnTo>
                    <a:pt x="1474" y="104"/>
                  </a:lnTo>
                  <a:lnTo>
                    <a:pt x="1468" y="110"/>
                  </a:lnTo>
                  <a:lnTo>
                    <a:pt x="1460" y="114"/>
                  </a:lnTo>
                  <a:lnTo>
                    <a:pt x="1452" y="116"/>
                  </a:lnTo>
                  <a:lnTo>
                    <a:pt x="1442" y="118"/>
                  </a:lnTo>
                  <a:lnTo>
                    <a:pt x="46" y="118"/>
                  </a:lnTo>
                  <a:lnTo>
                    <a:pt x="36" y="116"/>
                  </a:lnTo>
                  <a:lnTo>
                    <a:pt x="28" y="114"/>
                  </a:lnTo>
                  <a:lnTo>
                    <a:pt x="20" y="110"/>
                  </a:lnTo>
                  <a:lnTo>
                    <a:pt x="14" y="104"/>
                  </a:lnTo>
                  <a:lnTo>
                    <a:pt x="8" y="98"/>
                  </a:lnTo>
                  <a:lnTo>
                    <a:pt x="4" y="90"/>
                  </a:lnTo>
                  <a:lnTo>
                    <a:pt x="2" y="80"/>
                  </a:lnTo>
                  <a:lnTo>
                    <a:pt x="0" y="72"/>
                  </a:lnTo>
                  <a:lnTo>
                    <a:pt x="0" y="46"/>
                  </a:lnTo>
                  <a:lnTo>
                    <a:pt x="2" y="38"/>
                  </a:lnTo>
                  <a:lnTo>
                    <a:pt x="4" y="28"/>
                  </a:lnTo>
                  <a:lnTo>
                    <a:pt x="8" y="22"/>
                  </a:lnTo>
                  <a:lnTo>
                    <a:pt x="14" y="14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6" y="2"/>
                  </a:lnTo>
                  <a:lnTo>
                    <a:pt x="46" y="0"/>
                  </a:lnTo>
                  <a:lnTo>
                    <a:pt x="1442" y="0"/>
                  </a:lnTo>
                  <a:lnTo>
                    <a:pt x="1452" y="2"/>
                  </a:lnTo>
                  <a:lnTo>
                    <a:pt x="1460" y="4"/>
                  </a:lnTo>
                  <a:lnTo>
                    <a:pt x="1468" y="8"/>
                  </a:lnTo>
                  <a:lnTo>
                    <a:pt x="1474" y="14"/>
                  </a:lnTo>
                  <a:lnTo>
                    <a:pt x="1480" y="22"/>
                  </a:lnTo>
                  <a:lnTo>
                    <a:pt x="1484" y="28"/>
                  </a:lnTo>
                  <a:lnTo>
                    <a:pt x="1488" y="38"/>
                  </a:lnTo>
                  <a:lnTo>
                    <a:pt x="1488" y="46"/>
                  </a:lnTo>
                  <a:lnTo>
                    <a:pt x="1488" y="72"/>
                  </a:lnTo>
                  <a:close/>
                </a:path>
              </a:pathLst>
            </a:custGeom>
            <a:solidFill>
              <a:srgbClr val="6356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4251716" y="3321061"/>
              <a:ext cx="2190834" cy="85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1400" b="1" dirty="0">
                  <a:solidFill>
                    <a:srgbClr val="FFFFFF"/>
                  </a:solidFill>
                  <a:latin typeface="メイリオ ボールド" charset="-128"/>
                  <a:ea typeface="メイリオ ボールド" charset="-128"/>
                </a:rPr>
                <a:t>Research and education activities of academic community</a:t>
              </a:r>
              <a:endParaRPr lang="en-US" altLang="ja-JP" sz="1400" dirty="0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4732338" y="3422650"/>
              <a:ext cx="1244600" cy="1301750"/>
            </a:xfrm>
            <a:custGeom>
              <a:avLst/>
              <a:gdLst>
                <a:gd name="T0" fmla="*/ 1975802500 w 784"/>
                <a:gd name="T1" fmla="*/ 2066528125 h 820"/>
                <a:gd name="T2" fmla="*/ 1975802500 w 784"/>
                <a:gd name="T3" fmla="*/ 2066528125 h 820"/>
                <a:gd name="T4" fmla="*/ 1441529375 w 784"/>
                <a:gd name="T5" fmla="*/ 241935000 h 820"/>
                <a:gd name="T6" fmla="*/ 1900197813 w 784"/>
                <a:gd name="T7" fmla="*/ 241935000 h 820"/>
                <a:gd name="T8" fmla="*/ 977820625 w 784"/>
                <a:gd name="T9" fmla="*/ 0 h 820"/>
                <a:gd name="T10" fmla="*/ 75604688 w 784"/>
                <a:gd name="T11" fmla="*/ 241935000 h 820"/>
                <a:gd name="T12" fmla="*/ 534273125 w 784"/>
                <a:gd name="T13" fmla="*/ 241935000 h 820"/>
                <a:gd name="T14" fmla="*/ 534273125 w 784"/>
                <a:gd name="T15" fmla="*/ 241935000 h 820"/>
                <a:gd name="T16" fmla="*/ 0 w 784"/>
                <a:gd name="T17" fmla="*/ 2066528125 h 820"/>
                <a:gd name="T18" fmla="*/ 1975802500 w 784"/>
                <a:gd name="T19" fmla="*/ 2066528125 h 8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84" h="820">
                  <a:moveTo>
                    <a:pt x="784" y="820"/>
                  </a:moveTo>
                  <a:lnTo>
                    <a:pt x="784" y="820"/>
                  </a:lnTo>
                  <a:lnTo>
                    <a:pt x="572" y="96"/>
                  </a:lnTo>
                  <a:lnTo>
                    <a:pt x="754" y="96"/>
                  </a:lnTo>
                  <a:lnTo>
                    <a:pt x="388" y="0"/>
                  </a:lnTo>
                  <a:lnTo>
                    <a:pt x="30" y="96"/>
                  </a:lnTo>
                  <a:lnTo>
                    <a:pt x="212" y="96"/>
                  </a:lnTo>
                  <a:lnTo>
                    <a:pt x="0" y="820"/>
                  </a:lnTo>
                  <a:lnTo>
                    <a:pt x="784" y="820"/>
                  </a:lnTo>
                  <a:close/>
                </a:path>
              </a:pathLst>
            </a:custGeom>
            <a:solidFill>
              <a:srgbClr val="BBAA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4167188" y="4473575"/>
              <a:ext cx="2378075" cy="250825"/>
            </a:xfrm>
            <a:custGeom>
              <a:avLst/>
              <a:gdLst>
                <a:gd name="T0" fmla="*/ 2147483647 w 1498"/>
                <a:gd name="T1" fmla="*/ 282257500 h 158"/>
                <a:gd name="T2" fmla="*/ 2147483647 w 1498"/>
                <a:gd name="T3" fmla="*/ 282257500 h 158"/>
                <a:gd name="T4" fmla="*/ 2147483647 w 1498"/>
                <a:gd name="T5" fmla="*/ 302418750 h 158"/>
                <a:gd name="T6" fmla="*/ 2147483647 w 1498"/>
                <a:gd name="T7" fmla="*/ 327620313 h 158"/>
                <a:gd name="T8" fmla="*/ 2147483647 w 1498"/>
                <a:gd name="T9" fmla="*/ 347781563 h 158"/>
                <a:gd name="T10" fmla="*/ 2147483647 w 1498"/>
                <a:gd name="T11" fmla="*/ 362902500 h 158"/>
                <a:gd name="T12" fmla="*/ 2147483647 w 1498"/>
                <a:gd name="T13" fmla="*/ 378023438 h 158"/>
                <a:gd name="T14" fmla="*/ 2147483647 w 1498"/>
                <a:gd name="T15" fmla="*/ 388104063 h 158"/>
                <a:gd name="T16" fmla="*/ 2147483647 w 1498"/>
                <a:gd name="T17" fmla="*/ 393144375 h 158"/>
                <a:gd name="T18" fmla="*/ 2147483647 w 1498"/>
                <a:gd name="T19" fmla="*/ 398184688 h 158"/>
                <a:gd name="T20" fmla="*/ 110886875 w 1498"/>
                <a:gd name="T21" fmla="*/ 398184688 h 158"/>
                <a:gd name="T22" fmla="*/ 110886875 w 1498"/>
                <a:gd name="T23" fmla="*/ 398184688 h 158"/>
                <a:gd name="T24" fmla="*/ 90725625 w 1498"/>
                <a:gd name="T25" fmla="*/ 393144375 h 158"/>
                <a:gd name="T26" fmla="*/ 70564375 w 1498"/>
                <a:gd name="T27" fmla="*/ 388104063 h 158"/>
                <a:gd name="T28" fmla="*/ 50403125 w 1498"/>
                <a:gd name="T29" fmla="*/ 378023438 h 158"/>
                <a:gd name="T30" fmla="*/ 30241875 w 1498"/>
                <a:gd name="T31" fmla="*/ 362902500 h 158"/>
                <a:gd name="T32" fmla="*/ 20161250 w 1498"/>
                <a:gd name="T33" fmla="*/ 347781563 h 158"/>
                <a:gd name="T34" fmla="*/ 5040313 w 1498"/>
                <a:gd name="T35" fmla="*/ 327620313 h 158"/>
                <a:gd name="T36" fmla="*/ 0 w 1498"/>
                <a:gd name="T37" fmla="*/ 302418750 h 158"/>
                <a:gd name="T38" fmla="*/ 0 w 1498"/>
                <a:gd name="T39" fmla="*/ 282257500 h 158"/>
                <a:gd name="T40" fmla="*/ 0 w 1498"/>
                <a:gd name="T41" fmla="*/ 110886875 h 158"/>
                <a:gd name="T42" fmla="*/ 0 w 1498"/>
                <a:gd name="T43" fmla="*/ 110886875 h 158"/>
                <a:gd name="T44" fmla="*/ 0 w 1498"/>
                <a:gd name="T45" fmla="*/ 90725625 h 158"/>
                <a:gd name="T46" fmla="*/ 5040313 w 1498"/>
                <a:gd name="T47" fmla="*/ 70564375 h 158"/>
                <a:gd name="T48" fmla="*/ 20161250 w 1498"/>
                <a:gd name="T49" fmla="*/ 50403125 h 158"/>
                <a:gd name="T50" fmla="*/ 30241875 w 1498"/>
                <a:gd name="T51" fmla="*/ 30241875 h 158"/>
                <a:gd name="T52" fmla="*/ 50403125 w 1498"/>
                <a:gd name="T53" fmla="*/ 20161250 h 158"/>
                <a:gd name="T54" fmla="*/ 70564375 w 1498"/>
                <a:gd name="T55" fmla="*/ 5040313 h 158"/>
                <a:gd name="T56" fmla="*/ 90725625 w 1498"/>
                <a:gd name="T57" fmla="*/ 0 h 158"/>
                <a:gd name="T58" fmla="*/ 110886875 w 1498"/>
                <a:gd name="T59" fmla="*/ 0 h 158"/>
                <a:gd name="T60" fmla="*/ 2147483647 w 1498"/>
                <a:gd name="T61" fmla="*/ 0 h 158"/>
                <a:gd name="T62" fmla="*/ 2147483647 w 1498"/>
                <a:gd name="T63" fmla="*/ 0 h 158"/>
                <a:gd name="T64" fmla="*/ 2147483647 w 1498"/>
                <a:gd name="T65" fmla="*/ 0 h 158"/>
                <a:gd name="T66" fmla="*/ 2147483647 w 1498"/>
                <a:gd name="T67" fmla="*/ 5040313 h 158"/>
                <a:gd name="T68" fmla="*/ 2147483647 w 1498"/>
                <a:gd name="T69" fmla="*/ 20161250 h 158"/>
                <a:gd name="T70" fmla="*/ 2147483647 w 1498"/>
                <a:gd name="T71" fmla="*/ 30241875 h 158"/>
                <a:gd name="T72" fmla="*/ 2147483647 w 1498"/>
                <a:gd name="T73" fmla="*/ 50403125 h 158"/>
                <a:gd name="T74" fmla="*/ 2147483647 w 1498"/>
                <a:gd name="T75" fmla="*/ 70564375 h 158"/>
                <a:gd name="T76" fmla="*/ 2147483647 w 1498"/>
                <a:gd name="T77" fmla="*/ 90725625 h 158"/>
                <a:gd name="T78" fmla="*/ 2147483647 w 1498"/>
                <a:gd name="T79" fmla="*/ 110886875 h 158"/>
                <a:gd name="T80" fmla="*/ 2147483647 w 1498"/>
                <a:gd name="T81" fmla="*/ 282257500 h 15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98" h="158">
                  <a:moveTo>
                    <a:pt x="1498" y="112"/>
                  </a:moveTo>
                  <a:lnTo>
                    <a:pt x="1498" y="112"/>
                  </a:lnTo>
                  <a:lnTo>
                    <a:pt x="1496" y="120"/>
                  </a:lnTo>
                  <a:lnTo>
                    <a:pt x="1494" y="130"/>
                  </a:lnTo>
                  <a:lnTo>
                    <a:pt x="1490" y="138"/>
                  </a:lnTo>
                  <a:lnTo>
                    <a:pt x="1484" y="144"/>
                  </a:lnTo>
                  <a:lnTo>
                    <a:pt x="1478" y="150"/>
                  </a:lnTo>
                  <a:lnTo>
                    <a:pt x="1470" y="154"/>
                  </a:lnTo>
                  <a:lnTo>
                    <a:pt x="1462" y="156"/>
                  </a:lnTo>
                  <a:lnTo>
                    <a:pt x="1452" y="158"/>
                  </a:lnTo>
                  <a:lnTo>
                    <a:pt x="44" y="158"/>
                  </a:lnTo>
                  <a:lnTo>
                    <a:pt x="36" y="156"/>
                  </a:lnTo>
                  <a:lnTo>
                    <a:pt x="28" y="154"/>
                  </a:lnTo>
                  <a:lnTo>
                    <a:pt x="20" y="150"/>
                  </a:lnTo>
                  <a:lnTo>
                    <a:pt x="12" y="144"/>
                  </a:lnTo>
                  <a:lnTo>
                    <a:pt x="8" y="138"/>
                  </a:lnTo>
                  <a:lnTo>
                    <a:pt x="2" y="130"/>
                  </a:lnTo>
                  <a:lnTo>
                    <a:pt x="0" y="120"/>
                  </a:lnTo>
                  <a:lnTo>
                    <a:pt x="0" y="112"/>
                  </a:lnTo>
                  <a:lnTo>
                    <a:pt x="0" y="44"/>
                  </a:lnTo>
                  <a:lnTo>
                    <a:pt x="0" y="36"/>
                  </a:lnTo>
                  <a:lnTo>
                    <a:pt x="2" y="28"/>
                  </a:lnTo>
                  <a:lnTo>
                    <a:pt x="8" y="20"/>
                  </a:lnTo>
                  <a:lnTo>
                    <a:pt x="12" y="12"/>
                  </a:lnTo>
                  <a:lnTo>
                    <a:pt x="20" y="8"/>
                  </a:lnTo>
                  <a:lnTo>
                    <a:pt x="28" y="2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1452" y="0"/>
                  </a:lnTo>
                  <a:lnTo>
                    <a:pt x="1462" y="0"/>
                  </a:lnTo>
                  <a:lnTo>
                    <a:pt x="1470" y="2"/>
                  </a:lnTo>
                  <a:lnTo>
                    <a:pt x="1478" y="8"/>
                  </a:lnTo>
                  <a:lnTo>
                    <a:pt x="1484" y="12"/>
                  </a:lnTo>
                  <a:lnTo>
                    <a:pt x="1490" y="20"/>
                  </a:lnTo>
                  <a:lnTo>
                    <a:pt x="1494" y="28"/>
                  </a:lnTo>
                  <a:lnTo>
                    <a:pt x="1496" y="36"/>
                  </a:lnTo>
                  <a:lnTo>
                    <a:pt x="1498" y="44"/>
                  </a:lnTo>
                  <a:lnTo>
                    <a:pt x="1498" y="112"/>
                  </a:lnTo>
                  <a:close/>
                </a:path>
              </a:pathLst>
            </a:custGeom>
            <a:solidFill>
              <a:srgbClr val="1235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4284663" y="4537075"/>
              <a:ext cx="2135325" cy="122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2000" b="1" dirty="0">
                  <a:solidFill>
                    <a:srgbClr val="FBDBB9"/>
                  </a:solidFill>
                  <a:latin typeface="メイリオ ボールド" charset="-128"/>
                  <a:ea typeface="メイリオ ボールド" charset="-128"/>
                </a:rPr>
                <a:t>SINET4: New ultra-high-speed network</a:t>
              </a:r>
              <a:endParaRPr lang="en-US" altLang="ja-JP" sz="2000" dirty="0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4500563" y="2981325"/>
              <a:ext cx="1708150" cy="215900"/>
            </a:xfrm>
            <a:custGeom>
              <a:avLst/>
              <a:gdLst>
                <a:gd name="T0" fmla="*/ 2147483647 w 1076"/>
                <a:gd name="T1" fmla="*/ 231854375 h 136"/>
                <a:gd name="T2" fmla="*/ 2147483647 w 1076"/>
                <a:gd name="T3" fmla="*/ 231854375 h 136"/>
                <a:gd name="T4" fmla="*/ 2147483647 w 1076"/>
                <a:gd name="T5" fmla="*/ 257055938 h 136"/>
                <a:gd name="T6" fmla="*/ 2147483647 w 1076"/>
                <a:gd name="T7" fmla="*/ 277217188 h 136"/>
                <a:gd name="T8" fmla="*/ 2147483647 w 1076"/>
                <a:gd name="T9" fmla="*/ 292338125 h 136"/>
                <a:gd name="T10" fmla="*/ 2147483647 w 1076"/>
                <a:gd name="T11" fmla="*/ 307459063 h 136"/>
                <a:gd name="T12" fmla="*/ 2147483647 w 1076"/>
                <a:gd name="T13" fmla="*/ 322580000 h 136"/>
                <a:gd name="T14" fmla="*/ 2147483647 w 1076"/>
                <a:gd name="T15" fmla="*/ 332660625 h 136"/>
                <a:gd name="T16" fmla="*/ 2147483647 w 1076"/>
                <a:gd name="T17" fmla="*/ 337700938 h 136"/>
                <a:gd name="T18" fmla="*/ 2147483647 w 1076"/>
                <a:gd name="T19" fmla="*/ 342741250 h 136"/>
                <a:gd name="T20" fmla="*/ 105846563 w 1076"/>
                <a:gd name="T21" fmla="*/ 342741250 h 136"/>
                <a:gd name="T22" fmla="*/ 105846563 w 1076"/>
                <a:gd name="T23" fmla="*/ 342741250 h 136"/>
                <a:gd name="T24" fmla="*/ 85685313 w 1076"/>
                <a:gd name="T25" fmla="*/ 337700938 h 136"/>
                <a:gd name="T26" fmla="*/ 65524063 w 1076"/>
                <a:gd name="T27" fmla="*/ 332660625 h 136"/>
                <a:gd name="T28" fmla="*/ 45362813 w 1076"/>
                <a:gd name="T29" fmla="*/ 322580000 h 136"/>
                <a:gd name="T30" fmla="*/ 30241875 w 1076"/>
                <a:gd name="T31" fmla="*/ 307459063 h 136"/>
                <a:gd name="T32" fmla="*/ 20161250 w 1076"/>
                <a:gd name="T33" fmla="*/ 292338125 h 136"/>
                <a:gd name="T34" fmla="*/ 10080625 w 1076"/>
                <a:gd name="T35" fmla="*/ 277217188 h 136"/>
                <a:gd name="T36" fmla="*/ 0 w 1076"/>
                <a:gd name="T37" fmla="*/ 257055938 h 136"/>
                <a:gd name="T38" fmla="*/ 0 w 1076"/>
                <a:gd name="T39" fmla="*/ 231854375 h 136"/>
                <a:gd name="T40" fmla="*/ 0 w 1076"/>
                <a:gd name="T41" fmla="*/ 110886875 h 136"/>
                <a:gd name="T42" fmla="*/ 0 w 1076"/>
                <a:gd name="T43" fmla="*/ 110886875 h 136"/>
                <a:gd name="T44" fmla="*/ 0 w 1076"/>
                <a:gd name="T45" fmla="*/ 90725625 h 136"/>
                <a:gd name="T46" fmla="*/ 10080625 w 1076"/>
                <a:gd name="T47" fmla="*/ 70564375 h 136"/>
                <a:gd name="T48" fmla="*/ 20161250 w 1076"/>
                <a:gd name="T49" fmla="*/ 50403125 h 136"/>
                <a:gd name="T50" fmla="*/ 30241875 w 1076"/>
                <a:gd name="T51" fmla="*/ 35282188 h 136"/>
                <a:gd name="T52" fmla="*/ 45362813 w 1076"/>
                <a:gd name="T53" fmla="*/ 20161250 h 136"/>
                <a:gd name="T54" fmla="*/ 65524063 w 1076"/>
                <a:gd name="T55" fmla="*/ 10080625 h 136"/>
                <a:gd name="T56" fmla="*/ 85685313 w 1076"/>
                <a:gd name="T57" fmla="*/ 5040313 h 136"/>
                <a:gd name="T58" fmla="*/ 105846563 w 1076"/>
                <a:gd name="T59" fmla="*/ 0 h 136"/>
                <a:gd name="T60" fmla="*/ 2147483647 w 1076"/>
                <a:gd name="T61" fmla="*/ 0 h 136"/>
                <a:gd name="T62" fmla="*/ 2147483647 w 1076"/>
                <a:gd name="T63" fmla="*/ 0 h 136"/>
                <a:gd name="T64" fmla="*/ 2147483647 w 1076"/>
                <a:gd name="T65" fmla="*/ 5040313 h 136"/>
                <a:gd name="T66" fmla="*/ 2147483647 w 1076"/>
                <a:gd name="T67" fmla="*/ 10080625 h 136"/>
                <a:gd name="T68" fmla="*/ 2147483647 w 1076"/>
                <a:gd name="T69" fmla="*/ 20161250 h 136"/>
                <a:gd name="T70" fmla="*/ 2147483647 w 1076"/>
                <a:gd name="T71" fmla="*/ 35282188 h 136"/>
                <a:gd name="T72" fmla="*/ 2147483647 w 1076"/>
                <a:gd name="T73" fmla="*/ 50403125 h 136"/>
                <a:gd name="T74" fmla="*/ 2147483647 w 1076"/>
                <a:gd name="T75" fmla="*/ 70564375 h 136"/>
                <a:gd name="T76" fmla="*/ 2147483647 w 1076"/>
                <a:gd name="T77" fmla="*/ 90725625 h 136"/>
                <a:gd name="T78" fmla="*/ 2147483647 w 1076"/>
                <a:gd name="T79" fmla="*/ 110886875 h 136"/>
                <a:gd name="T80" fmla="*/ 2147483647 w 1076"/>
                <a:gd name="T81" fmla="*/ 231854375 h 1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076" h="136">
                  <a:moveTo>
                    <a:pt x="1076" y="92"/>
                  </a:moveTo>
                  <a:lnTo>
                    <a:pt x="1076" y="92"/>
                  </a:lnTo>
                  <a:lnTo>
                    <a:pt x="1076" y="102"/>
                  </a:lnTo>
                  <a:lnTo>
                    <a:pt x="1074" y="110"/>
                  </a:lnTo>
                  <a:lnTo>
                    <a:pt x="1070" y="116"/>
                  </a:lnTo>
                  <a:lnTo>
                    <a:pt x="1064" y="122"/>
                  </a:lnTo>
                  <a:lnTo>
                    <a:pt x="1058" y="128"/>
                  </a:lnTo>
                  <a:lnTo>
                    <a:pt x="1050" y="132"/>
                  </a:lnTo>
                  <a:lnTo>
                    <a:pt x="1042" y="134"/>
                  </a:lnTo>
                  <a:lnTo>
                    <a:pt x="1034" y="136"/>
                  </a:lnTo>
                  <a:lnTo>
                    <a:pt x="42" y="136"/>
                  </a:lnTo>
                  <a:lnTo>
                    <a:pt x="34" y="134"/>
                  </a:lnTo>
                  <a:lnTo>
                    <a:pt x="26" y="132"/>
                  </a:lnTo>
                  <a:lnTo>
                    <a:pt x="18" y="128"/>
                  </a:lnTo>
                  <a:lnTo>
                    <a:pt x="12" y="122"/>
                  </a:lnTo>
                  <a:lnTo>
                    <a:pt x="8" y="116"/>
                  </a:lnTo>
                  <a:lnTo>
                    <a:pt x="4" y="110"/>
                  </a:lnTo>
                  <a:lnTo>
                    <a:pt x="0" y="102"/>
                  </a:lnTo>
                  <a:lnTo>
                    <a:pt x="0" y="92"/>
                  </a:lnTo>
                  <a:lnTo>
                    <a:pt x="0" y="44"/>
                  </a:lnTo>
                  <a:lnTo>
                    <a:pt x="0" y="36"/>
                  </a:lnTo>
                  <a:lnTo>
                    <a:pt x="4" y="28"/>
                  </a:lnTo>
                  <a:lnTo>
                    <a:pt x="8" y="20"/>
                  </a:lnTo>
                  <a:lnTo>
                    <a:pt x="12" y="14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1034" y="0"/>
                  </a:lnTo>
                  <a:lnTo>
                    <a:pt x="1042" y="2"/>
                  </a:lnTo>
                  <a:lnTo>
                    <a:pt x="1050" y="4"/>
                  </a:lnTo>
                  <a:lnTo>
                    <a:pt x="1058" y="8"/>
                  </a:lnTo>
                  <a:lnTo>
                    <a:pt x="1064" y="14"/>
                  </a:lnTo>
                  <a:lnTo>
                    <a:pt x="1070" y="20"/>
                  </a:lnTo>
                  <a:lnTo>
                    <a:pt x="1074" y="28"/>
                  </a:lnTo>
                  <a:lnTo>
                    <a:pt x="1076" y="36"/>
                  </a:lnTo>
                  <a:lnTo>
                    <a:pt x="1076" y="44"/>
                  </a:lnTo>
                  <a:lnTo>
                    <a:pt x="1076" y="92"/>
                  </a:lnTo>
                  <a:close/>
                </a:path>
              </a:pathLst>
            </a:custGeom>
            <a:solidFill>
              <a:srgbClr val="005D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4601244" y="2994025"/>
              <a:ext cx="1501275" cy="97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1600" b="1" dirty="0">
                  <a:solidFill>
                    <a:srgbClr val="FFFFFF"/>
                  </a:solidFill>
                  <a:latin typeface="メイリオ ボールド" charset="-128"/>
                  <a:ea typeface="メイリオ ボールド" charset="-128"/>
                </a:rPr>
                <a:t>Cyber Science Infrastructure (CSI)</a:t>
              </a:r>
              <a:endParaRPr lang="en-US" altLang="ja-JP" sz="1600" dirty="0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4602716" y="3102483"/>
              <a:ext cx="1480631" cy="73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1200" dirty="0">
                  <a:solidFill>
                    <a:srgbClr val="FFFFFF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Academic Information Infrastructure Open Forum</a:t>
              </a:r>
              <a:endParaRPr lang="en-US" altLang="ja-JP" sz="1200" dirty="0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 rot="5400000">
              <a:off x="3380388" y="3497186"/>
              <a:ext cx="995702" cy="110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b="1" dirty="0">
                  <a:solidFill>
                    <a:srgbClr val="6356A3"/>
                  </a:solidFill>
                  <a:latin typeface="メイリオ ボールド" charset="-128"/>
                  <a:ea typeface="メイリオ ボールド" charset="-128"/>
                </a:rPr>
                <a:t>Industrial and social</a:t>
              </a:r>
              <a:endParaRPr lang="en-US" altLang="ja-JP" dirty="0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 rot="5400000">
              <a:off x="3472649" y="3390031"/>
              <a:ext cx="646080" cy="110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b="1">
                  <a:solidFill>
                    <a:srgbClr val="6356A3"/>
                  </a:solidFill>
                  <a:latin typeface="メイリオ ボールド" charset="-128"/>
                  <a:ea typeface="メイリオ ボールド" charset="-128"/>
                </a:rPr>
                <a:t>contributions</a:t>
              </a:r>
              <a:endParaRPr lang="en-US" altLang="ja-JP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4173538" y="4102100"/>
              <a:ext cx="2362200" cy="307975"/>
            </a:xfrm>
            <a:custGeom>
              <a:avLst/>
              <a:gdLst>
                <a:gd name="T0" fmla="*/ 2147483647 w 1488"/>
                <a:gd name="T1" fmla="*/ 378023438 h 194"/>
                <a:gd name="T2" fmla="*/ 2147483647 w 1488"/>
                <a:gd name="T3" fmla="*/ 378023438 h 194"/>
                <a:gd name="T4" fmla="*/ 2147483647 w 1488"/>
                <a:gd name="T5" fmla="*/ 398184688 h 194"/>
                <a:gd name="T6" fmla="*/ 2147483647 w 1488"/>
                <a:gd name="T7" fmla="*/ 423386250 h 194"/>
                <a:gd name="T8" fmla="*/ 2147483647 w 1488"/>
                <a:gd name="T9" fmla="*/ 438507188 h 194"/>
                <a:gd name="T10" fmla="*/ 2147483647 w 1488"/>
                <a:gd name="T11" fmla="*/ 458668438 h 194"/>
                <a:gd name="T12" fmla="*/ 2147483647 w 1488"/>
                <a:gd name="T13" fmla="*/ 473789375 h 194"/>
                <a:gd name="T14" fmla="*/ 2147483647 w 1488"/>
                <a:gd name="T15" fmla="*/ 483870000 h 194"/>
                <a:gd name="T16" fmla="*/ 2147483647 w 1488"/>
                <a:gd name="T17" fmla="*/ 488910313 h 194"/>
                <a:gd name="T18" fmla="*/ 2147483647 w 1488"/>
                <a:gd name="T19" fmla="*/ 488910313 h 194"/>
                <a:gd name="T20" fmla="*/ 115927188 w 1488"/>
                <a:gd name="T21" fmla="*/ 488910313 h 194"/>
                <a:gd name="T22" fmla="*/ 115927188 w 1488"/>
                <a:gd name="T23" fmla="*/ 488910313 h 194"/>
                <a:gd name="T24" fmla="*/ 95765938 w 1488"/>
                <a:gd name="T25" fmla="*/ 488910313 h 194"/>
                <a:gd name="T26" fmla="*/ 70564375 w 1488"/>
                <a:gd name="T27" fmla="*/ 483870000 h 194"/>
                <a:gd name="T28" fmla="*/ 50403125 w 1488"/>
                <a:gd name="T29" fmla="*/ 473789375 h 194"/>
                <a:gd name="T30" fmla="*/ 35282188 w 1488"/>
                <a:gd name="T31" fmla="*/ 458668438 h 194"/>
                <a:gd name="T32" fmla="*/ 20161250 w 1488"/>
                <a:gd name="T33" fmla="*/ 438507188 h 194"/>
                <a:gd name="T34" fmla="*/ 10080625 w 1488"/>
                <a:gd name="T35" fmla="*/ 423386250 h 194"/>
                <a:gd name="T36" fmla="*/ 5040313 w 1488"/>
                <a:gd name="T37" fmla="*/ 398184688 h 194"/>
                <a:gd name="T38" fmla="*/ 0 w 1488"/>
                <a:gd name="T39" fmla="*/ 378023438 h 194"/>
                <a:gd name="T40" fmla="*/ 0 w 1488"/>
                <a:gd name="T41" fmla="*/ 110886875 h 194"/>
                <a:gd name="T42" fmla="*/ 0 w 1488"/>
                <a:gd name="T43" fmla="*/ 110886875 h 194"/>
                <a:gd name="T44" fmla="*/ 5040313 w 1488"/>
                <a:gd name="T45" fmla="*/ 90725625 h 194"/>
                <a:gd name="T46" fmla="*/ 10080625 w 1488"/>
                <a:gd name="T47" fmla="*/ 65524063 h 194"/>
                <a:gd name="T48" fmla="*/ 20161250 w 1488"/>
                <a:gd name="T49" fmla="*/ 50403125 h 194"/>
                <a:gd name="T50" fmla="*/ 35282188 w 1488"/>
                <a:gd name="T51" fmla="*/ 30241875 h 194"/>
                <a:gd name="T52" fmla="*/ 50403125 w 1488"/>
                <a:gd name="T53" fmla="*/ 15120938 h 194"/>
                <a:gd name="T54" fmla="*/ 70564375 w 1488"/>
                <a:gd name="T55" fmla="*/ 5040313 h 194"/>
                <a:gd name="T56" fmla="*/ 95765938 w 1488"/>
                <a:gd name="T57" fmla="*/ 0 h 194"/>
                <a:gd name="T58" fmla="*/ 115927188 w 1488"/>
                <a:gd name="T59" fmla="*/ 0 h 194"/>
                <a:gd name="T60" fmla="*/ 2147483647 w 1488"/>
                <a:gd name="T61" fmla="*/ 0 h 194"/>
                <a:gd name="T62" fmla="*/ 2147483647 w 1488"/>
                <a:gd name="T63" fmla="*/ 0 h 194"/>
                <a:gd name="T64" fmla="*/ 2147483647 w 1488"/>
                <a:gd name="T65" fmla="*/ 0 h 194"/>
                <a:gd name="T66" fmla="*/ 2147483647 w 1488"/>
                <a:gd name="T67" fmla="*/ 5040313 h 194"/>
                <a:gd name="T68" fmla="*/ 2147483647 w 1488"/>
                <a:gd name="T69" fmla="*/ 15120938 h 194"/>
                <a:gd name="T70" fmla="*/ 2147483647 w 1488"/>
                <a:gd name="T71" fmla="*/ 30241875 h 194"/>
                <a:gd name="T72" fmla="*/ 2147483647 w 1488"/>
                <a:gd name="T73" fmla="*/ 50403125 h 194"/>
                <a:gd name="T74" fmla="*/ 2147483647 w 1488"/>
                <a:gd name="T75" fmla="*/ 65524063 h 194"/>
                <a:gd name="T76" fmla="*/ 2147483647 w 1488"/>
                <a:gd name="T77" fmla="*/ 90725625 h 194"/>
                <a:gd name="T78" fmla="*/ 2147483647 w 1488"/>
                <a:gd name="T79" fmla="*/ 110886875 h 194"/>
                <a:gd name="T80" fmla="*/ 2147483647 w 1488"/>
                <a:gd name="T81" fmla="*/ 378023438 h 19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88" h="194">
                  <a:moveTo>
                    <a:pt x="1488" y="150"/>
                  </a:moveTo>
                  <a:lnTo>
                    <a:pt x="1488" y="150"/>
                  </a:lnTo>
                  <a:lnTo>
                    <a:pt x="1488" y="158"/>
                  </a:lnTo>
                  <a:lnTo>
                    <a:pt x="1486" y="168"/>
                  </a:lnTo>
                  <a:lnTo>
                    <a:pt x="1482" y="174"/>
                  </a:lnTo>
                  <a:lnTo>
                    <a:pt x="1476" y="182"/>
                  </a:lnTo>
                  <a:lnTo>
                    <a:pt x="1468" y="188"/>
                  </a:lnTo>
                  <a:lnTo>
                    <a:pt x="1462" y="192"/>
                  </a:lnTo>
                  <a:lnTo>
                    <a:pt x="1452" y="194"/>
                  </a:lnTo>
                  <a:lnTo>
                    <a:pt x="1444" y="194"/>
                  </a:lnTo>
                  <a:lnTo>
                    <a:pt x="46" y="194"/>
                  </a:lnTo>
                  <a:lnTo>
                    <a:pt x="38" y="194"/>
                  </a:lnTo>
                  <a:lnTo>
                    <a:pt x="28" y="192"/>
                  </a:lnTo>
                  <a:lnTo>
                    <a:pt x="20" y="188"/>
                  </a:lnTo>
                  <a:lnTo>
                    <a:pt x="14" y="182"/>
                  </a:lnTo>
                  <a:lnTo>
                    <a:pt x="8" y="174"/>
                  </a:lnTo>
                  <a:lnTo>
                    <a:pt x="4" y="168"/>
                  </a:lnTo>
                  <a:lnTo>
                    <a:pt x="2" y="158"/>
                  </a:lnTo>
                  <a:lnTo>
                    <a:pt x="0" y="150"/>
                  </a:lnTo>
                  <a:lnTo>
                    <a:pt x="0" y="44"/>
                  </a:lnTo>
                  <a:lnTo>
                    <a:pt x="2" y="36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4" y="12"/>
                  </a:lnTo>
                  <a:lnTo>
                    <a:pt x="20" y="6"/>
                  </a:lnTo>
                  <a:lnTo>
                    <a:pt x="28" y="2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1444" y="0"/>
                  </a:lnTo>
                  <a:lnTo>
                    <a:pt x="1452" y="0"/>
                  </a:lnTo>
                  <a:lnTo>
                    <a:pt x="1462" y="2"/>
                  </a:lnTo>
                  <a:lnTo>
                    <a:pt x="1468" y="6"/>
                  </a:lnTo>
                  <a:lnTo>
                    <a:pt x="1476" y="12"/>
                  </a:lnTo>
                  <a:lnTo>
                    <a:pt x="1482" y="20"/>
                  </a:lnTo>
                  <a:lnTo>
                    <a:pt x="1486" y="26"/>
                  </a:lnTo>
                  <a:lnTo>
                    <a:pt x="1488" y="36"/>
                  </a:lnTo>
                  <a:lnTo>
                    <a:pt x="1488" y="44"/>
                  </a:lnTo>
                  <a:lnTo>
                    <a:pt x="1488" y="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4173538" y="4102100"/>
              <a:ext cx="2362200" cy="136525"/>
            </a:xfrm>
            <a:custGeom>
              <a:avLst/>
              <a:gdLst>
                <a:gd name="T0" fmla="*/ 0 w 1488"/>
                <a:gd name="T1" fmla="*/ 216733438 h 86"/>
                <a:gd name="T2" fmla="*/ 0 w 1488"/>
                <a:gd name="T3" fmla="*/ 216733438 h 86"/>
                <a:gd name="T4" fmla="*/ 0 w 1488"/>
                <a:gd name="T5" fmla="*/ 105846563 h 86"/>
                <a:gd name="T6" fmla="*/ 0 w 1488"/>
                <a:gd name="T7" fmla="*/ 105846563 h 86"/>
                <a:gd name="T8" fmla="*/ 0 w 1488"/>
                <a:gd name="T9" fmla="*/ 85685313 h 86"/>
                <a:gd name="T10" fmla="*/ 10080625 w 1488"/>
                <a:gd name="T11" fmla="*/ 65524063 h 86"/>
                <a:gd name="T12" fmla="*/ 20161250 w 1488"/>
                <a:gd name="T13" fmla="*/ 45362813 h 86"/>
                <a:gd name="T14" fmla="*/ 30241875 w 1488"/>
                <a:gd name="T15" fmla="*/ 30241875 h 86"/>
                <a:gd name="T16" fmla="*/ 50403125 w 1488"/>
                <a:gd name="T17" fmla="*/ 15120938 h 86"/>
                <a:gd name="T18" fmla="*/ 70564375 w 1488"/>
                <a:gd name="T19" fmla="*/ 5040313 h 86"/>
                <a:gd name="T20" fmla="*/ 90725625 w 1488"/>
                <a:gd name="T21" fmla="*/ 0 h 86"/>
                <a:gd name="T22" fmla="*/ 110886875 w 1488"/>
                <a:gd name="T23" fmla="*/ 0 h 86"/>
                <a:gd name="T24" fmla="*/ 2147483647 w 1488"/>
                <a:gd name="T25" fmla="*/ 0 h 86"/>
                <a:gd name="T26" fmla="*/ 2147483647 w 1488"/>
                <a:gd name="T27" fmla="*/ 0 h 86"/>
                <a:gd name="T28" fmla="*/ 2147483647 w 1488"/>
                <a:gd name="T29" fmla="*/ 0 h 86"/>
                <a:gd name="T30" fmla="*/ 2147483647 w 1488"/>
                <a:gd name="T31" fmla="*/ 5040313 h 86"/>
                <a:gd name="T32" fmla="*/ 2147483647 w 1488"/>
                <a:gd name="T33" fmla="*/ 15120938 h 86"/>
                <a:gd name="T34" fmla="*/ 2147483647 w 1488"/>
                <a:gd name="T35" fmla="*/ 30241875 h 86"/>
                <a:gd name="T36" fmla="*/ 2147483647 w 1488"/>
                <a:gd name="T37" fmla="*/ 45362813 h 86"/>
                <a:gd name="T38" fmla="*/ 2147483647 w 1488"/>
                <a:gd name="T39" fmla="*/ 65524063 h 86"/>
                <a:gd name="T40" fmla="*/ 2147483647 w 1488"/>
                <a:gd name="T41" fmla="*/ 85685313 h 86"/>
                <a:gd name="T42" fmla="*/ 2147483647 w 1488"/>
                <a:gd name="T43" fmla="*/ 105846563 h 86"/>
                <a:gd name="T44" fmla="*/ 2147483647 w 1488"/>
                <a:gd name="T45" fmla="*/ 105846563 h 86"/>
                <a:gd name="T46" fmla="*/ 2147483647 w 1488"/>
                <a:gd name="T47" fmla="*/ 216733438 h 86"/>
                <a:gd name="T48" fmla="*/ 0 w 1488"/>
                <a:gd name="T49" fmla="*/ 216733438 h 8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488" h="86">
                  <a:moveTo>
                    <a:pt x="0" y="86"/>
                  </a:moveTo>
                  <a:lnTo>
                    <a:pt x="0" y="86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20" y="6"/>
                  </a:lnTo>
                  <a:lnTo>
                    <a:pt x="28" y="2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1442" y="0"/>
                  </a:lnTo>
                  <a:lnTo>
                    <a:pt x="1452" y="0"/>
                  </a:lnTo>
                  <a:lnTo>
                    <a:pt x="1460" y="2"/>
                  </a:lnTo>
                  <a:lnTo>
                    <a:pt x="1468" y="6"/>
                  </a:lnTo>
                  <a:lnTo>
                    <a:pt x="1474" y="12"/>
                  </a:lnTo>
                  <a:lnTo>
                    <a:pt x="1480" y="18"/>
                  </a:lnTo>
                  <a:lnTo>
                    <a:pt x="1484" y="26"/>
                  </a:lnTo>
                  <a:lnTo>
                    <a:pt x="1486" y="34"/>
                  </a:lnTo>
                  <a:lnTo>
                    <a:pt x="1488" y="42"/>
                  </a:lnTo>
                  <a:lnTo>
                    <a:pt x="1488" y="86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4164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4173538" y="4102100"/>
              <a:ext cx="2362200" cy="136525"/>
            </a:xfrm>
            <a:custGeom>
              <a:avLst/>
              <a:gdLst>
                <a:gd name="T0" fmla="*/ 0 w 1488"/>
                <a:gd name="T1" fmla="*/ 216733438 h 86"/>
                <a:gd name="T2" fmla="*/ 0 w 1488"/>
                <a:gd name="T3" fmla="*/ 216733438 h 86"/>
                <a:gd name="T4" fmla="*/ 0 w 1488"/>
                <a:gd name="T5" fmla="*/ 105846563 h 86"/>
                <a:gd name="T6" fmla="*/ 0 w 1488"/>
                <a:gd name="T7" fmla="*/ 105846563 h 86"/>
                <a:gd name="T8" fmla="*/ 0 w 1488"/>
                <a:gd name="T9" fmla="*/ 85685313 h 86"/>
                <a:gd name="T10" fmla="*/ 10080625 w 1488"/>
                <a:gd name="T11" fmla="*/ 65524063 h 86"/>
                <a:gd name="T12" fmla="*/ 20161250 w 1488"/>
                <a:gd name="T13" fmla="*/ 45362813 h 86"/>
                <a:gd name="T14" fmla="*/ 30241875 w 1488"/>
                <a:gd name="T15" fmla="*/ 30241875 h 86"/>
                <a:gd name="T16" fmla="*/ 50403125 w 1488"/>
                <a:gd name="T17" fmla="*/ 15120938 h 86"/>
                <a:gd name="T18" fmla="*/ 70564375 w 1488"/>
                <a:gd name="T19" fmla="*/ 5040313 h 86"/>
                <a:gd name="T20" fmla="*/ 90725625 w 1488"/>
                <a:gd name="T21" fmla="*/ 0 h 86"/>
                <a:gd name="T22" fmla="*/ 110886875 w 1488"/>
                <a:gd name="T23" fmla="*/ 0 h 86"/>
                <a:gd name="T24" fmla="*/ 2147483647 w 1488"/>
                <a:gd name="T25" fmla="*/ 0 h 86"/>
                <a:gd name="T26" fmla="*/ 2147483647 w 1488"/>
                <a:gd name="T27" fmla="*/ 0 h 86"/>
                <a:gd name="T28" fmla="*/ 2147483647 w 1488"/>
                <a:gd name="T29" fmla="*/ 0 h 86"/>
                <a:gd name="T30" fmla="*/ 2147483647 w 1488"/>
                <a:gd name="T31" fmla="*/ 5040313 h 86"/>
                <a:gd name="T32" fmla="*/ 2147483647 w 1488"/>
                <a:gd name="T33" fmla="*/ 15120938 h 86"/>
                <a:gd name="T34" fmla="*/ 2147483647 w 1488"/>
                <a:gd name="T35" fmla="*/ 30241875 h 86"/>
                <a:gd name="T36" fmla="*/ 2147483647 w 1488"/>
                <a:gd name="T37" fmla="*/ 45362813 h 86"/>
                <a:gd name="T38" fmla="*/ 2147483647 w 1488"/>
                <a:gd name="T39" fmla="*/ 65524063 h 86"/>
                <a:gd name="T40" fmla="*/ 2147483647 w 1488"/>
                <a:gd name="T41" fmla="*/ 85685313 h 86"/>
                <a:gd name="T42" fmla="*/ 2147483647 w 1488"/>
                <a:gd name="T43" fmla="*/ 105846563 h 86"/>
                <a:gd name="T44" fmla="*/ 2147483647 w 1488"/>
                <a:gd name="T45" fmla="*/ 105846563 h 86"/>
                <a:gd name="T46" fmla="*/ 2147483647 w 1488"/>
                <a:gd name="T47" fmla="*/ 216733438 h 8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488" h="86">
                  <a:moveTo>
                    <a:pt x="0" y="86"/>
                  </a:moveTo>
                  <a:lnTo>
                    <a:pt x="0" y="86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20" y="6"/>
                  </a:lnTo>
                  <a:lnTo>
                    <a:pt x="28" y="2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1442" y="0"/>
                  </a:lnTo>
                  <a:lnTo>
                    <a:pt x="1452" y="0"/>
                  </a:lnTo>
                  <a:lnTo>
                    <a:pt x="1460" y="2"/>
                  </a:lnTo>
                  <a:lnTo>
                    <a:pt x="1468" y="6"/>
                  </a:lnTo>
                  <a:lnTo>
                    <a:pt x="1474" y="12"/>
                  </a:lnTo>
                  <a:lnTo>
                    <a:pt x="1480" y="18"/>
                  </a:lnTo>
                  <a:lnTo>
                    <a:pt x="1484" y="26"/>
                  </a:lnTo>
                  <a:lnTo>
                    <a:pt x="1486" y="34"/>
                  </a:lnTo>
                  <a:lnTo>
                    <a:pt x="1488" y="42"/>
                  </a:lnTo>
                  <a:lnTo>
                    <a:pt x="1488" y="8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4247778" y="4117975"/>
              <a:ext cx="2211580" cy="97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1600" b="1" dirty="0">
                  <a:solidFill>
                    <a:srgbClr val="FBDBB9"/>
                  </a:solidFill>
                  <a:latin typeface="メイリオ ボールド" charset="-128"/>
                  <a:ea typeface="メイリオ ボールド" charset="-128"/>
                </a:rPr>
                <a:t>User authentication</a:t>
              </a:r>
              <a:r>
                <a:rPr lang="ja-JP" altLang="en-US" sz="1600" b="1" dirty="0">
                  <a:solidFill>
                    <a:srgbClr val="FBDBB9"/>
                  </a:solidFill>
                  <a:latin typeface="メイリオ ボールド" charset="-128"/>
                  <a:ea typeface="メイリオ ボールド" charset="-128"/>
                </a:rPr>
                <a:t>・</a:t>
              </a:r>
              <a:r>
                <a:rPr lang="en-US" altLang="ja-JP" sz="1600" b="1" dirty="0">
                  <a:solidFill>
                    <a:srgbClr val="FBDBB9"/>
                  </a:solidFill>
                  <a:latin typeface="メイリオ ボールド" charset="-128"/>
                  <a:ea typeface="メイリオ ボールド" charset="-128"/>
                </a:rPr>
                <a:t> Establishing research groups</a:t>
              </a:r>
              <a:endParaRPr lang="en-US" altLang="ja-JP" sz="1600" dirty="0"/>
            </a:p>
          </p:txBody>
        </p:sp>
        <p:sp>
          <p:nvSpPr>
            <p:cNvPr id="23" name="Line 26"/>
            <p:cNvSpPr>
              <a:spLocks noChangeShapeType="1"/>
            </p:cNvSpPr>
            <p:nvPr/>
          </p:nvSpPr>
          <p:spPr bwMode="auto">
            <a:xfrm>
              <a:off x="4957763" y="4238625"/>
              <a:ext cx="0" cy="171450"/>
            </a:xfrm>
            <a:prstGeom prst="line">
              <a:avLst/>
            </a:prstGeom>
            <a:noFill/>
            <a:ln w="12700">
              <a:solidFill>
                <a:srgbClr val="4164A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Line 27"/>
            <p:cNvSpPr>
              <a:spLocks noChangeShapeType="1"/>
            </p:cNvSpPr>
            <p:nvPr/>
          </p:nvSpPr>
          <p:spPr bwMode="auto">
            <a:xfrm>
              <a:off x="5754688" y="4238625"/>
              <a:ext cx="0" cy="171450"/>
            </a:xfrm>
            <a:prstGeom prst="line">
              <a:avLst/>
            </a:prstGeom>
            <a:noFill/>
            <a:ln w="12700">
              <a:solidFill>
                <a:srgbClr val="4164A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Rectangle 28"/>
            <p:cNvSpPr>
              <a:spLocks noChangeArrowheads="1"/>
            </p:cNvSpPr>
            <p:nvPr/>
          </p:nvSpPr>
          <p:spPr bwMode="auto">
            <a:xfrm>
              <a:off x="4338638" y="4248150"/>
              <a:ext cx="429216" cy="73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1200" dirty="0">
                  <a:solidFill>
                    <a:schemeClr val="tx2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Authentication</a:t>
              </a:r>
              <a:endParaRPr lang="en-US" altLang="ja-JP" sz="1200" dirty="0">
                <a:solidFill>
                  <a:schemeClr val="tx2"/>
                </a:solidFill>
              </a:endParaRPr>
            </a:p>
          </p:txBody>
        </p:sp>
        <p:sp>
          <p:nvSpPr>
            <p:cNvPr id="26" name="Rectangle 29"/>
            <p:cNvSpPr>
              <a:spLocks noChangeArrowheads="1"/>
            </p:cNvSpPr>
            <p:nvPr/>
          </p:nvSpPr>
          <p:spPr bwMode="auto">
            <a:xfrm>
              <a:off x="4446588" y="4324350"/>
              <a:ext cx="221731" cy="73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1200">
                  <a:solidFill>
                    <a:schemeClr val="tx2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in HPCI</a:t>
              </a:r>
              <a:endParaRPr lang="en-US" altLang="ja-JP" sz="1200">
                <a:solidFill>
                  <a:schemeClr val="tx2"/>
                </a:solidFill>
              </a:endParaRPr>
            </a:p>
          </p:txBody>
        </p:sp>
        <p:sp>
          <p:nvSpPr>
            <p:cNvPr id="27" name="Rectangle 30"/>
            <p:cNvSpPr>
              <a:spLocks noChangeArrowheads="1"/>
            </p:cNvSpPr>
            <p:nvPr/>
          </p:nvSpPr>
          <p:spPr bwMode="auto">
            <a:xfrm>
              <a:off x="5038077" y="4244975"/>
              <a:ext cx="626710" cy="73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1200" dirty="0">
                  <a:solidFill>
                    <a:schemeClr val="tx2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Access Federation by</a:t>
              </a:r>
              <a:endParaRPr lang="en-US" altLang="ja-JP" sz="1200" dirty="0">
                <a:solidFill>
                  <a:schemeClr val="tx2"/>
                </a:solidFill>
              </a:endParaRPr>
            </a:p>
          </p:txBody>
        </p:sp>
        <p:sp>
          <p:nvSpPr>
            <p:cNvPr id="28" name="Rectangle 31"/>
            <p:cNvSpPr>
              <a:spLocks noChangeArrowheads="1"/>
            </p:cNvSpPr>
            <p:nvPr/>
          </p:nvSpPr>
          <p:spPr bwMode="auto">
            <a:xfrm>
              <a:off x="5203177" y="4321175"/>
              <a:ext cx="312845" cy="73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1200">
                  <a:solidFill>
                    <a:schemeClr val="tx2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Shibboleth</a:t>
              </a:r>
              <a:endParaRPr lang="en-US" altLang="ja-JP" sz="1200">
                <a:solidFill>
                  <a:schemeClr val="tx2"/>
                </a:solidFill>
              </a:endParaRPr>
            </a:p>
          </p:txBody>
        </p:sp>
        <p:sp>
          <p:nvSpPr>
            <p:cNvPr id="29" name="Rectangle 32"/>
            <p:cNvSpPr>
              <a:spLocks noChangeArrowheads="1"/>
            </p:cNvSpPr>
            <p:nvPr/>
          </p:nvSpPr>
          <p:spPr bwMode="auto">
            <a:xfrm>
              <a:off x="6078538" y="4283075"/>
              <a:ext cx="123609" cy="73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1200" dirty="0">
                  <a:solidFill>
                    <a:schemeClr val="tx2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VPN</a:t>
              </a:r>
              <a:endParaRPr lang="en-US" altLang="ja-JP" sz="1200" dirty="0">
                <a:solidFill>
                  <a:schemeClr val="tx2"/>
                </a:solidFill>
              </a:endParaRPr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4173538" y="3641725"/>
              <a:ext cx="2362200" cy="393700"/>
            </a:xfrm>
            <a:custGeom>
              <a:avLst/>
              <a:gdLst>
                <a:gd name="T0" fmla="*/ 2147483647 w 1488"/>
                <a:gd name="T1" fmla="*/ 509071563 h 248"/>
                <a:gd name="T2" fmla="*/ 2147483647 w 1488"/>
                <a:gd name="T3" fmla="*/ 509071563 h 248"/>
                <a:gd name="T4" fmla="*/ 2147483647 w 1488"/>
                <a:gd name="T5" fmla="*/ 529232813 h 248"/>
                <a:gd name="T6" fmla="*/ 2147483647 w 1488"/>
                <a:gd name="T7" fmla="*/ 554434375 h 248"/>
                <a:gd name="T8" fmla="*/ 2147483647 w 1488"/>
                <a:gd name="T9" fmla="*/ 574595625 h 248"/>
                <a:gd name="T10" fmla="*/ 2147483647 w 1488"/>
                <a:gd name="T11" fmla="*/ 589716563 h 248"/>
                <a:gd name="T12" fmla="*/ 2147483647 w 1488"/>
                <a:gd name="T13" fmla="*/ 604837500 h 248"/>
                <a:gd name="T14" fmla="*/ 2147483647 w 1488"/>
                <a:gd name="T15" fmla="*/ 614918125 h 248"/>
                <a:gd name="T16" fmla="*/ 2147483647 w 1488"/>
                <a:gd name="T17" fmla="*/ 619958438 h 248"/>
                <a:gd name="T18" fmla="*/ 2147483647 w 1488"/>
                <a:gd name="T19" fmla="*/ 624998750 h 248"/>
                <a:gd name="T20" fmla="*/ 115927188 w 1488"/>
                <a:gd name="T21" fmla="*/ 624998750 h 248"/>
                <a:gd name="T22" fmla="*/ 115927188 w 1488"/>
                <a:gd name="T23" fmla="*/ 624998750 h 248"/>
                <a:gd name="T24" fmla="*/ 90725625 w 1488"/>
                <a:gd name="T25" fmla="*/ 619958438 h 248"/>
                <a:gd name="T26" fmla="*/ 70564375 w 1488"/>
                <a:gd name="T27" fmla="*/ 614918125 h 248"/>
                <a:gd name="T28" fmla="*/ 50403125 w 1488"/>
                <a:gd name="T29" fmla="*/ 604837500 h 248"/>
                <a:gd name="T30" fmla="*/ 35282188 w 1488"/>
                <a:gd name="T31" fmla="*/ 589716563 h 248"/>
                <a:gd name="T32" fmla="*/ 20161250 w 1488"/>
                <a:gd name="T33" fmla="*/ 574595625 h 248"/>
                <a:gd name="T34" fmla="*/ 10080625 w 1488"/>
                <a:gd name="T35" fmla="*/ 554434375 h 248"/>
                <a:gd name="T36" fmla="*/ 5040313 w 1488"/>
                <a:gd name="T37" fmla="*/ 529232813 h 248"/>
                <a:gd name="T38" fmla="*/ 0 w 1488"/>
                <a:gd name="T39" fmla="*/ 509071563 h 248"/>
                <a:gd name="T40" fmla="*/ 0 w 1488"/>
                <a:gd name="T41" fmla="*/ 115927188 h 248"/>
                <a:gd name="T42" fmla="*/ 0 w 1488"/>
                <a:gd name="T43" fmla="*/ 115927188 h 248"/>
                <a:gd name="T44" fmla="*/ 5040313 w 1488"/>
                <a:gd name="T45" fmla="*/ 90725625 h 248"/>
                <a:gd name="T46" fmla="*/ 10080625 w 1488"/>
                <a:gd name="T47" fmla="*/ 70564375 h 248"/>
                <a:gd name="T48" fmla="*/ 20161250 w 1488"/>
                <a:gd name="T49" fmla="*/ 50403125 h 248"/>
                <a:gd name="T50" fmla="*/ 35282188 w 1488"/>
                <a:gd name="T51" fmla="*/ 35282188 h 248"/>
                <a:gd name="T52" fmla="*/ 50403125 w 1488"/>
                <a:gd name="T53" fmla="*/ 20161250 h 248"/>
                <a:gd name="T54" fmla="*/ 70564375 w 1488"/>
                <a:gd name="T55" fmla="*/ 10080625 h 248"/>
                <a:gd name="T56" fmla="*/ 90725625 w 1488"/>
                <a:gd name="T57" fmla="*/ 5040313 h 248"/>
                <a:gd name="T58" fmla="*/ 115927188 w 1488"/>
                <a:gd name="T59" fmla="*/ 0 h 248"/>
                <a:gd name="T60" fmla="*/ 2147483647 w 1488"/>
                <a:gd name="T61" fmla="*/ 0 h 248"/>
                <a:gd name="T62" fmla="*/ 2147483647 w 1488"/>
                <a:gd name="T63" fmla="*/ 0 h 248"/>
                <a:gd name="T64" fmla="*/ 2147483647 w 1488"/>
                <a:gd name="T65" fmla="*/ 5040313 h 248"/>
                <a:gd name="T66" fmla="*/ 2147483647 w 1488"/>
                <a:gd name="T67" fmla="*/ 10080625 h 248"/>
                <a:gd name="T68" fmla="*/ 2147483647 w 1488"/>
                <a:gd name="T69" fmla="*/ 20161250 h 248"/>
                <a:gd name="T70" fmla="*/ 2147483647 w 1488"/>
                <a:gd name="T71" fmla="*/ 35282188 h 248"/>
                <a:gd name="T72" fmla="*/ 2147483647 w 1488"/>
                <a:gd name="T73" fmla="*/ 50403125 h 248"/>
                <a:gd name="T74" fmla="*/ 2147483647 w 1488"/>
                <a:gd name="T75" fmla="*/ 70564375 h 248"/>
                <a:gd name="T76" fmla="*/ 2147483647 w 1488"/>
                <a:gd name="T77" fmla="*/ 90725625 h 248"/>
                <a:gd name="T78" fmla="*/ 2147483647 w 1488"/>
                <a:gd name="T79" fmla="*/ 115927188 h 248"/>
                <a:gd name="T80" fmla="*/ 2147483647 w 1488"/>
                <a:gd name="T81" fmla="*/ 509071563 h 24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88" h="248">
                  <a:moveTo>
                    <a:pt x="1488" y="202"/>
                  </a:moveTo>
                  <a:lnTo>
                    <a:pt x="1488" y="202"/>
                  </a:lnTo>
                  <a:lnTo>
                    <a:pt x="1488" y="210"/>
                  </a:lnTo>
                  <a:lnTo>
                    <a:pt x="1484" y="220"/>
                  </a:lnTo>
                  <a:lnTo>
                    <a:pt x="1480" y="228"/>
                  </a:lnTo>
                  <a:lnTo>
                    <a:pt x="1474" y="234"/>
                  </a:lnTo>
                  <a:lnTo>
                    <a:pt x="1468" y="240"/>
                  </a:lnTo>
                  <a:lnTo>
                    <a:pt x="1460" y="244"/>
                  </a:lnTo>
                  <a:lnTo>
                    <a:pt x="1452" y="246"/>
                  </a:lnTo>
                  <a:lnTo>
                    <a:pt x="1442" y="248"/>
                  </a:lnTo>
                  <a:lnTo>
                    <a:pt x="46" y="248"/>
                  </a:lnTo>
                  <a:lnTo>
                    <a:pt x="36" y="246"/>
                  </a:lnTo>
                  <a:lnTo>
                    <a:pt x="28" y="244"/>
                  </a:lnTo>
                  <a:lnTo>
                    <a:pt x="20" y="240"/>
                  </a:lnTo>
                  <a:lnTo>
                    <a:pt x="14" y="234"/>
                  </a:lnTo>
                  <a:lnTo>
                    <a:pt x="8" y="228"/>
                  </a:lnTo>
                  <a:lnTo>
                    <a:pt x="4" y="220"/>
                  </a:lnTo>
                  <a:lnTo>
                    <a:pt x="2" y="210"/>
                  </a:lnTo>
                  <a:lnTo>
                    <a:pt x="0" y="202"/>
                  </a:lnTo>
                  <a:lnTo>
                    <a:pt x="0" y="46"/>
                  </a:lnTo>
                  <a:lnTo>
                    <a:pt x="2" y="36"/>
                  </a:lnTo>
                  <a:lnTo>
                    <a:pt x="4" y="28"/>
                  </a:lnTo>
                  <a:lnTo>
                    <a:pt x="8" y="20"/>
                  </a:lnTo>
                  <a:lnTo>
                    <a:pt x="14" y="14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6" y="2"/>
                  </a:lnTo>
                  <a:lnTo>
                    <a:pt x="46" y="0"/>
                  </a:lnTo>
                  <a:lnTo>
                    <a:pt x="1442" y="0"/>
                  </a:lnTo>
                  <a:lnTo>
                    <a:pt x="1452" y="2"/>
                  </a:lnTo>
                  <a:lnTo>
                    <a:pt x="1460" y="4"/>
                  </a:lnTo>
                  <a:lnTo>
                    <a:pt x="1468" y="8"/>
                  </a:lnTo>
                  <a:lnTo>
                    <a:pt x="1474" y="14"/>
                  </a:lnTo>
                  <a:lnTo>
                    <a:pt x="1480" y="20"/>
                  </a:lnTo>
                  <a:lnTo>
                    <a:pt x="1484" y="28"/>
                  </a:lnTo>
                  <a:lnTo>
                    <a:pt x="1488" y="36"/>
                  </a:lnTo>
                  <a:lnTo>
                    <a:pt x="1488" y="46"/>
                  </a:lnTo>
                  <a:lnTo>
                    <a:pt x="1488" y="2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4173538" y="3641725"/>
              <a:ext cx="2362200" cy="139700"/>
            </a:xfrm>
            <a:custGeom>
              <a:avLst/>
              <a:gdLst>
                <a:gd name="T0" fmla="*/ 0 w 1488"/>
                <a:gd name="T1" fmla="*/ 221773750 h 88"/>
                <a:gd name="T2" fmla="*/ 0 w 1488"/>
                <a:gd name="T3" fmla="*/ 221773750 h 88"/>
                <a:gd name="T4" fmla="*/ 0 w 1488"/>
                <a:gd name="T5" fmla="*/ 110886875 h 88"/>
                <a:gd name="T6" fmla="*/ 0 w 1488"/>
                <a:gd name="T7" fmla="*/ 110886875 h 88"/>
                <a:gd name="T8" fmla="*/ 5040313 w 1488"/>
                <a:gd name="T9" fmla="*/ 90725625 h 88"/>
                <a:gd name="T10" fmla="*/ 10080625 w 1488"/>
                <a:gd name="T11" fmla="*/ 70564375 h 88"/>
                <a:gd name="T12" fmla="*/ 20161250 w 1488"/>
                <a:gd name="T13" fmla="*/ 50403125 h 88"/>
                <a:gd name="T14" fmla="*/ 35282188 w 1488"/>
                <a:gd name="T15" fmla="*/ 35282188 h 88"/>
                <a:gd name="T16" fmla="*/ 50403125 w 1488"/>
                <a:gd name="T17" fmla="*/ 20161250 h 88"/>
                <a:gd name="T18" fmla="*/ 70564375 w 1488"/>
                <a:gd name="T19" fmla="*/ 10080625 h 88"/>
                <a:gd name="T20" fmla="*/ 90725625 w 1488"/>
                <a:gd name="T21" fmla="*/ 5040313 h 88"/>
                <a:gd name="T22" fmla="*/ 115927188 w 1488"/>
                <a:gd name="T23" fmla="*/ 0 h 88"/>
                <a:gd name="T24" fmla="*/ 2147483647 w 1488"/>
                <a:gd name="T25" fmla="*/ 0 h 88"/>
                <a:gd name="T26" fmla="*/ 2147483647 w 1488"/>
                <a:gd name="T27" fmla="*/ 0 h 88"/>
                <a:gd name="T28" fmla="*/ 2147483647 w 1488"/>
                <a:gd name="T29" fmla="*/ 5040313 h 88"/>
                <a:gd name="T30" fmla="*/ 2147483647 w 1488"/>
                <a:gd name="T31" fmla="*/ 10080625 h 88"/>
                <a:gd name="T32" fmla="*/ 2147483647 w 1488"/>
                <a:gd name="T33" fmla="*/ 20161250 h 88"/>
                <a:gd name="T34" fmla="*/ 2147483647 w 1488"/>
                <a:gd name="T35" fmla="*/ 35282188 h 88"/>
                <a:gd name="T36" fmla="*/ 2147483647 w 1488"/>
                <a:gd name="T37" fmla="*/ 50403125 h 88"/>
                <a:gd name="T38" fmla="*/ 2147483647 w 1488"/>
                <a:gd name="T39" fmla="*/ 70564375 h 88"/>
                <a:gd name="T40" fmla="*/ 2147483647 w 1488"/>
                <a:gd name="T41" fmla="*/ 90725625 h 88"/>
                <a:gd name="T42" fmla="*/ 2147483647 w 1488"/>
                <a:gd name="T43" fmla="*/ 110886875 h 88"/>
                <a:gd name="T44" fmla="*/ 2147483647 w 1488"/>
                <a:gd name="T45" fmla="*/ 110886875 h 88"/>
                <a:gd name="T46" fmla="*/ 2147483647 w 1488"/>
                <a:gd name="T47" fmla="*/ 221773750 h 88"/>
                <a:gd name="T48" fmla="*/ 0 w 1488"/>
                <a:gd name="T49" fmla="*/ 221773750 h 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488" h="88">
                  <a:moveTo>
                    <a:pt x="0" y="88"/>
                  </a:moveTo>
                  <a:lnTo>
                    <a:pt x="0" y="88"/>
                  </a:lnTo>
                  <a:lnTo>
                    <a:pt x="0" y="44"/>
                  </a:lnTo>
                  <a:lnTo>
                    <a:pt x="2" y="36"/>
                  </a:lnTo>
                  <a:lnTo>
                    <a:pt x="4" y="28"/>
                  </a:lnTo>
                  <a:lnTo>
                    <a:pt x="8" y="20"/>
                  </a:lnTo>
                  <a:lnTo>
                    <a:pt x="14" y="14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6" y="2"/>
                  </a:lnTo>
                  <a:lnTo>
                    <a:pt x="46" y="0"/>
                  </a:lnTo>
                  <a:lnTo>
                    <a:pt x="1442" y="0"/>
                  </a:lnTo>
                  <a:lnTo>
                    <a:pt x="1452" y="2"/>
                  </a:lnTo>
                  <a:lnTo>
                    <a:pt x="1460" y="4"/>
                  </a:lnTo>
                  <a:lnTo>
                    <a:pt x="1468" y="8"/>
                  </a:lnTo>
                  <a:lnTo>
                    <a:pt x="1474" y="14"/>
                  </a:lnTo>
                  <a:lnTo>
                    <a:pt x="1480" y="20"/>
                  </a:lnTo>
                  <a:lnTo>
                    <a:pt x="1484" y="28"/>
                  </a:lnTo>
                  <a:lnTo>
                    <a:pt x="1488" y="36"/>
                  </a:lnTo>
                  <a:lnTo>
                    <a:pt x="1488" y="44"/>
                  </a:lnTo>
                  <a:lnTo>
                    <a:pt x="1488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4164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Freeform 35"/>
            <p:cNvSpPr>
              <a:spLocks/>
            </p:cNvSpPr>
            <p:nvPr/>
          </p:nvSpPr>
          <p:spPr bwMode="auto">
            <a:xfrm>
              <a:off x="4173538" y="3641725"/>
              <a:ext cx="2362200" cy="139700"/>
            </a:xfrm>
            <a:custGeom>
              <a:avLst/>
              <a:gdLst>
                <a:gd name="T0" fmla="*/ 0 w 1488"/>
                <a:gd name="T1" fmla="*/ 221773750 h 88"/>
                <a:gd name="T2" fmla="*/ 0 w 1488"/>
                <a:gd name="T3" fmla="*/ 221773750 h 88"/>
                <a:gd name="T4" fmla="*/ 0 w 1488"/>
                <a:gd name="T5" fmla="*/ 110886875 h 88"/>
                <a:gd name="T6" fmla="*/ 0 w 1488"/>
                <a:gd name="T7" fmla="*/ 110886875 h 88"/>
                <a:gd name="T8" fmla="*/ 5040313 w 1488"/>
                <a:gd name="T9" fmla="*/ 90725625 h 88"/>
                <a:gd name="T10" fmla="*/ 10080625 w 1488"/>
                <a:gd name="T11" fmla="*/ 70564375 h 88"/>
                <a:gd name="T12" fmla="*/ 20161250 w 1488"/>
                <a:gd name="T13" fmla="*/ 50403125 h 88"/>
                <a:gd name="T14" fmla="*/ 35282188 w 1488"/>
                <a:gd name="T15" fmla="*/ 35282188 h 88"/>
                <a:gd name="T16" fmla="*/ 50403125 w 1488"/>
                <a:gd name="T17" fmla="*/ 20161250 h 88"/>
                <a:gd name="T18" fmla="*/ 70564375 w 1488"/>
                <a:gd name="T19" fmla="*/ 10080625 h 88"/>
                <a:gd name="T20" fmla="*/ 90725625 w 1488"/>
                <a:gd name="T21" fmla="*/ 5040313 h 88"/>
                <a:gd name="T22" fmla="*/ 115927188 w 1488"/>
                <a:gd name="T23" fmla="*/ 0 h 88"/>
                <a:gd name="T24" fmla="*/ 2147483647 w 1488"/>
                <a:gd name="T25" fmla="*/ 0 h 88"/>
                <a:gd name="T26" fmla="*/ 2147483647 w 1488"/>
                <a:gd name="T27" fmla="*/ 0 h 88"/>
                <a:gd name="T28" fmla="*/ 2147483647 w 1488"/>
                <a:gd name="T29" fmla="*/ 5040313 h 88"/>
                <a:gd name="T30" fmla="*/ 2147483647 w 1488"/>
                <a:gd name="T31" fmla="*/ 10080625 h 88"/>
                <a:gd name="T32" fmla="*/ 2147483647 w 1488"/>
                <a:gd name="T33" fmla="*/ 20161250 h 88"/>
                <a:gd name="T34" fmla="*/ 2147483647 w 1488"/>
                <a:gd name="T35" fmla="*/ 35282188 h 88"/>
                <a:gd name="T36" fmla="*/ 2147483647 w 1488"/>
                <a:gd name="T37" fmla="*/ 50403125 h 88"/>
                <a:gd name="T38" fmla="*/ 2147483647 w 1488"/>
                <a:gd name="T39" fmla="*/ 70564375 h 88"/>
                <a:gd name="T40" fmla="*/ 2147483647 w 1488"/>
                <a:gd name="T41" fmla="*/ 90725625 h 88"/>
                <a:gd name="T42" fmla="*/ 2147483647 w 1488"/>
                <a:gd name="T43" fmla="*/ 110886875 h 88"/>
                <a:gd name="T44" fmla="*/ 2147483647 w 1488"/>
                <a:gd name="T45" fmla="*/ 110886875 h 88"/>
                <a:gd name="T46" fmla="*/ 2147483647 w 1488"/>
                <a:gd name="T47" fmla="*/ 221773750 h 8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488" h="88">
                  <a:moveTo>
                    <a:pt x="0" y="88"/>
                  </a:moveTo>
                  <a:lnTo>
                    <a:pt x="0" y="88"/>
                  </a:lnTo>
                  <a:lnTo>
                    <a:pt x="0" y="44"/>
                  </a:lnTo>
                  <a:lnTo>
                    <a:pt x="2" y="36"/>
                  </a:lnTo>
                  <a:lnTo>
                    <a:pt x="4" y="28"/>
                  </a:lnTo>
                  <a:lnTo>
                    <a:pt x="8" y="20"/>
                  </a:lnTo>
                  <a:lnTo>
                    <a:pt x="14" y="14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6" y="2"/>
                  </a:lnTo>
                  <a:lnTo>
                    <a:pt x="46" y="0"/>
                  </a:lnTo>
                  <a:lnTo>
                    <a:pt x="1442" y="0"/>
                  </a:lnTo>
                  <a:lnTo>
                    <a:pt x="1452" y="2"/>
                  </a:lnTo>
                  <a:lnTo>
                    <a:pt x="1460" y="4"/>
                  </a:lnTo>
                  <a:lnTo>
                    <a:pt x="1468" y="8"/>
                  </a:lnTo>
                  <a:lnTo>
                    <a:pt x="1474" y="14"/>
                  </a:lnTo>
                  <a:lnTo>
                    <a:pt x="1480" y="20"/>
                  </a:lnTo>
                  <a:lnTo>
                    <a:pt x="1484" y="28"/>
                  </a:lnTo>
                  <a:lnTo>
                    <a:pt x="1488" y="36"/>
                  </a:lnTo>
                  <a:lnTo>
                    <a:pt x="1488" y="44"/>
                  </a:lnTo>
                  <a:lnTo>
                    <a:pt x="1488" y="8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Rectangle 36"/>
            <p:cNvSpPr>
              <a:spLocks noChangeArrowheads="1"/>
            </p:cNvSpPr>
            <p:nvPr/>
          </p:nvSpPr>
          <p:spPr bwMode="auto">
            <a:xfrm>
              <a:off x="4756112" y="3666002"/>
              <a:ext cx="1198777" cy="97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1600" b="1" dirty="0">
                  <a:solidFill>
                    <a:srgbClr val="FBDBB9"/>
                  </a:solidFill>
                  <a:latin typeface="メイリオ ボールド" charset="-128"/>
                  <a:ea typeface="メイリオ ボールド" charset="-128"/>
                </a:rPr>
                <a:t>Academic Resource Sharing</a:t>
              </a:r>
              <a:endParaRPr lang="en-US" altLang="ja-JP" sz="1600" dirty="0"/>
            </a:p>
          </p:txBody>
        </p:sp>
        <p:sp>
          <p:nvSpPr>
            <p:cNvPr id="34" name="Rectangle 37"/>
            <p:cNvSpPr>
              <a:spLocks noChangeArrowheads="1"/>
            </p:cNvSpPr>
            <p:nvPr/>
          </p:nvSpPr>
          <p:spPr bwMode="auto">
            <a:xfrm>
              <a:off x="4322763" y="3794125"/>
              <a:ext cx="858837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1200" dirty="0">
                  <a:solidFill>
                    <a:schemeClr val="tx2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Academic Resource Sharing</a:t>
              </a:r>
              <a:endParaRPr lang="en-US" altLang="ja-JP" sz="1200" dirty="0">
                <a:solidFill>
                  <a:schemeClr val="tx2"/>
                </a:solidFill>
              </a:endParaRPr>
            </a:p>
          </p:txBody>
        </p:sp>
        <p:sp>
          <p:nvSpPr>
            <p:cNvPr id="35" name="Rectangle 38"/>
            <p:cNvSpPr>
              <a:spLocks noChangeArrowheads="1"/>
            </p:cNvSpPr>
            <p:nvPr/>
          </p:nvSpPr>
          <p:spPr bwMode="auto">
            <a:xfrm>
              <a:off x="4389438" y="3870325"/>
              <a:ext cx="746125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1200">
                  <a:solidFill>
                    <a:schemeClr val="tx2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Infrastructure Academic</a:t>
              </a:r>
              <a:endParaRPr lang="en-US" altLang="ja-JP" sz="1200">
                <a:solidFill>
                  <a:schemeClr val="tx2"/>
                </a:solidFill>
              </a:endParaRPr>
            </a:p>
          </p:txBody>
        </p:sp>
        <p:sp>
          <p:nvSpPr>
            <p:cNvPr id="36" name="Rectangle 39"/>
            <p:cNvSpPr>
              <a:spLocks noChangeArrowheads="1"/>
            </p:cNvSpPr>
            <p:nvPr/>
          </p:nvSpPr>
          <p:spPr bwMode="auto">
            <a:xfrm>
              <a:off x="4344988" y="3946525"/>
              <a:ext cx="806746" cy="73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1200">
                  <a:solidFill>
                    <a:schemeClr val="tx2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Computing Resource HPCI</a:t>
              </a:r>
              <a:endParaRPr lang="en-US" altLang="ja-JP" sz="1200">
                <a:solidFill>
                  <a:schemeClr val="tx2"/>
                </a:solidFill>
              </a:endParaRPr>
            </a:p>
          </p:txBody>
        </p:sp>
        <p:sp>
          <p:nvSpPr>
            <p:cNvPr id="37" name="Rectangle 40"/>
            <p:cNvSpPr>
              <a:spLocks noChangeArrowheads="1"/>
            </p:cNvSpPr>
            <p:nvPr/>
          </p:nvSpPr>
          <p:spPr bwMode="auto">
            <a:xfrm>
              <a:off x="5589588" y="3825875"/>
              <a:ext cx="722004" cy="73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12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Academic Information</a:t>
              </a:r>
              <a:endParaRPr lang="en-US" altLang="ja-JP" sz="1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8" name="Rectangle 41"/>
            <p:cNvSpPr>
              <a:spLocks noChangeArrowheads="1"/>
            </p:cNvSpPr>
            <p:nvPr/>
          </p:nvSpPr>
          <p:spPr bwMode="auto">
            <a:xfrm>
              <a:off x="5729288" y="3902075"/>
              <a:ext cx="460539" cy="73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1200" b="1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Infrastructure</a:t>
              </a:r>
              <a:endParaRPr lang="en-US" altLang="ja-JP" sz="12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9" name="Line 42"/>
            <p:cNvSpPr>
              <a:spLocks noChangeShapeType="1"/>
            </p:cNvSpPr>
            <p:nvPr/>
          </p:nvSpPr>
          <p:spPr bwMode="auto">
            <a:xfrm>
              <a:off x="5354638" y="3781425"/>
              <a:ext cx="0" cy="254000"/>
            </a:xfrm>
            <a:prstGeom prst="line">
              <a:avLst/>
            </a:prstGeom>
            <a:noFill/>
            <a:ln w="12700">
              <a:solidFill>
                <a:srgbClr val="4164A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Line 43"/>
            <p:cNvSpPr>
              <a:spLocks noChangeShapeType="1"/>
            </p:cNvSpPr>
            <p:nvPr/>
          </p:nvSpPr>
          <p:spPr bwMode="auto">
            <a:xfrm>
              <a:off x="4173538" y="3781425"/>
              <a:ext cx="2359025" cy="0"/>
            </a:xfrm>
            <a:prstGeom prst="line">
              <a:avLst/>
            </a:prstGeom>
            <a:noFill/>
            <a:ln w="12700">
              <a:solidFill>
                <a:srgbClr val="4164A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Rectangle 44"/>
            <p:cNvSpPr>
              <a:spLocks noChangeArrowheads="1"/>
            </p:cNvSpPr>
            <p:nvPr/>
          </p:nvSpPr>
          <p:spPr bwMode="auto">
            <a:xfrm rot="5400000">
              <a:off x="6584446" y="3318218"/>
              <a:ext cx="642358" cy="110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b="1">
                  <a:solidFill>
                    <a:srgbClr val="6356A3"/>
                  </a:solidFill>
                  <a:latin typeface="メイリオ ボールド" charset="-128"/>
                  <a:ea typeface="メイリオ ボールド" charset="-128"/>
                </a:rPr>
                <a:t>International</a:t>
              </a:r>
              <a:endParaRPr lang="en-US" altLang="ja-JP"/>
            </a:p>
          </p:txBody>
        </p:sp>
        <p:sp>
          <p:nvSpPr>
            <p:cNvPr id="42" name="Rectangle 45"/>
            <p:cNvSpPr>
              <a:spLocks noChangeArrowheads="1"/>
            </p:cNvSpPr>
            <p:nvPr/>
          </p:nvSpPr>
          <p:spPr bwMode="auto">
            <a:xfrm rot="5400000">
              <a:off x="6500036" y="3328537"/>
              <a:ext cx="646079" cy="110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b="1" dirty="0">
                  <a:solidFill>
                    <a:srgbClr val="6356A3"/>
                  </a:solidFill>
                  <a:latin typeface="メイリオ ボールド" charset="-128"/>
                  <a:ea typeface="メイリオ ボールド" charset="-128"/>
                </a:rPr>
                <a:t>contributions</a:t>
              </a:r>
              <a:endParaRPr lang="en-US" altLang="ja-JP" dirty="0"/>
            </a:p>
          </p:txBody>
        </p:sp>
        <p:sp>
          <p:nvSpPr>
            <p:cNvPr id="43" name="Freeform 46"/>
            <p:cNvSpPr>
              <a:spLocks/>
            </p:cNvSpPr>
            <p:nvPr/>
          </p:nvSpPr>
          <p:spPr bwMode="auto">
            <a:xfrm>
              <a:off x="4173538" y="3641725"/>
              <a:ext cx="2362200" cy="393700"/>
            </a:xfrm>
            <a:custGeom>
              <a:avLst/>
              <a:gdLst>
                <a:gd name="T0" fmla="*/ 2147483647 w 1488"/>
                <a:gd name="T1" fmla="*/ 509071563 h 248"/>
                <a:gd name="T2" fmla="*/ 2147483647 w 1488"/>
                <a:gd name="T3" fmla="*/ 509071563 h 248"/>
                <a:gd name="T4" fmla="*/ 2147483647 w 1488"/>
                <a:gd name="T5" fmla="*/ 529232813 h 248"/>
                <a:gd name="T6" fmla="*/ 2147483647 w 1488"/>
                <a:gd name="T7" fmla="*/ 554434375 h 248"/>
                <a:gd name="T8" fmla="*/ 2147483647 w 1488"/>
                <a:gd name="T9" fmla="*/ 574595625 h 248"/>
                <a:gd name="T10" fmla="*/ 2147483647 w 1488"/>
                <a:gd name="T11" fmla="*/ 589716563 h 248"/>
                <a:gd name="T12" fmla="*/ 2147483647 w 1488"/>
                <a:gd name="T13" fmla="*/ 604837500 h 248"/>
                <a:gd name="T14" fmla="*/ 2147483647 w 1488"/>
                <a:gd name="T15" fmla="*/ 614918125 h 248"/>
                <a:gd name="T16" fmla="*/ 2147483647 w 1488"/>
                <a:gd name="T17" fmla="*/ 619958438 h 248"/>
                <a:gd name="T18" fmla="*/ 2147483647 w 1488"/>
                <a:gd name="T19" fmla="*/ 624998750 h 248"/>
                <a:gd name="T20" fmla="*/ 115927188 w 1488"/>
                <a:gd name="T21" fmla="*/ 624998750 h 248"/>
                <a:gd name="T22" fmla="*/ 115927188 w 1488"/>
                <a:gd name="T23" fmla="*/ 624998750 h 248"/>
                <a:gd name="T24" fmla="*/ 90725625 w 1488"/>
                <a:gd name="T25" fmla="*/ 619958438 h 248"/>
                <a:gd name="T26" fmla="*/ 70564375 w 1488"/>
                <a:gd name="T27" fmla="*/ 614918125 h 248"/>
                <a:gd name="T28" fmla="*/ 50403125 w 1488"/>
                <a:gd name="T29" fmla="*/ 604837500 h 248"/>
                <a:gd name="T30" fmla="*/ 35282188 w 1488"/>
                <a:gd name="T31" fmla="*/ 589716563 h 248"/>
                <a:gd name="T32" fmla="*/ 20161250 w 1488"/>
                <a:gd name="T33" fmla="*/ 574595625 h 248"/>
                <a:gd name="T34" fmla="*/ 10080625 w 1488"/>
                <a:gd name="T35" fmla="*/ 554434375 h 248"/>
                <a:gd name="T36" fmla="*/ 5040313 w 1488"/>
                <a:gd name="T37" fmla="*/ 529232813 h 248"/>
                <a:gd name="T38" fmla="*/ 0 w 1488"/>
                <a:gd name="T39" fmla="*/ 509071563 h 248"/>
                <a:gd name="T40" fmla="*/ 0 w 1488"/>
                <a:gd name="T41" fmla="*/ 115927188 h 248"/>
                <a:gd name="T42" fmla="*/ 0 w 1488"/>
                <a:gd name="T43" fmla="*/ 115927188 h 248"/>
                <a:gd name="T44" fmla="*/ 5040313 w 1488"/>
                <a:gd name="T45" fmla="*/ 90725625 h 248"/>
                <a:gd name="T46" fmla="*/ 10080625 w 1488"/>
                <a:gd name="T47" fmla="*/ 70564375 h 248"/>
                <a:gd name="T48" fmla="*/ 20161250 w 1488"/>
                <a:gd name="T49" fmla="*/ 50403125 h 248"/>
                <a:gd name="T50" fmla="*/ 35282188 w 1488"/>
                <a:gd name="T51" fmla="*/ 35282188 h 248"/>
                <a:gd name="T52" fmla="*/ 50403125 w 1488"/>
                <a:gd name="T53" fmla="*/ 20161250 h 248"/>
                <a:gd name="T54" fmla="*/ 70564375 w 1488"/>
                <a:gd name="T55" fmla="*/ 10080625 h 248"/>
                <a:gd name="T56" fmla="*/ 90725625 w 1488"/>
                <a:gd name="T57" fmla="*/ 5040313 h 248"/>
                <a:gd name="T58" fmla="*/ 115927188 w 1488"/>
                <a:gd name="T59" fmla="*/ 0 h 248"/>
                <a:gd name="T60" fmla="*/ 2147483647 w 1488"/>
                <a:gd name="T61" fmla="*/ 0 h 248"/>
                <a:gd name="T62" fmla="*/ 2147483647 w 1488"/>
                <a:gd name="T63" fmla="*/ 0 h 248"/>
                <a:gd name="T64" fmla="*/ 2147483647 w 1488"/>
                <a:gd name="T65" fmla="*/ 5040313 h 248"/>
                <a:gd name="T66" fmla="*/ 2147483647 w 1488"/>
                <a:gd name="T67" fmla="*/ 10080625 h 248"/>
                <a:gd name="T68" fmla="*/ 2147483647 w 1488"/>
                <a:gd name="T69" fmla="*/ 20161250 h 248"/>
                <a:gd name="T70" fmla="*/ 2147483647 w 1488"/>
                <a:gd name="T71" fmla="*/ 35282188 h 248"/>
                <a:gd name="T72" fmla="*/ 2147483647 w 1488"/>
                <a:gd name="T73" fmla="*/ 50403125 h 248"/>
                <a:gd name="T74" fmla="*/ 2147483647 w 1488"/>
                <a:gd name="T75" fmla="*/ 70564375 h 248"/>
                <a:gd name="T76" fmla="*/ 2147483647 w 1488"/>
                <a:gd name="T77" fmla="*/ 90725625 h 248"/>
                <a:gd name="T78" fmla="*/ 2147483647 w 1488"/>
                <a:gd name="T79" fmla="*/ 115927188 h 248"/>
                <a:gd name="T80" fmla="*/ 2147483647 w 1488"/>
                <a:gd name="T81" fmla="*/ 509071563 h 24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88" h="248">
                  <a:moveTo>
                    <a:pt x="1488" y="202"/>
                  </a:moveTo>
                  <a:lnTo>
                    <a:pt x="1488" y="202"/>
                  </a:lnTo>
                  <a:lnTo>
                    <a:pt x="1488" y="210"/>
                  </a:lnTo>
                  <a:lnTo>
                    <a:pt x="1484" y="220"/>
                  </a:lnTo>
                  <a:lnTo>
                    <a:pt x="1480" y="228"/>
                  </a:lnTo>
                  <a:lnTo>
                    <a:pt x="1474" y="234"/>
                  </a:lnTo>
                  <a:lnTo>
                    <a:pt x="1468" y="240"/>
                  </a:lnTo>
                  <a:lnTo>
                    <a:pt x="1460" y="244"/>
                  </a:lnTo>
                  <a:lnTo>
                    <a:pt x="1452" y="246"/>
                  </a:lnTo>
                  <a:lnTo>
                    <a:pt x="1442" y="248"/>
                  </a:lnTo>
                  <a:lnTo>
                    <a:pt x="46" y="248"/>
                  </a:lnTo>
                  <a:lnTo>
                    <a:pt x="36" y="246"/>
                  </a:lnTo>
                  <a:lnTo>
                    <a:pt x="28" y="244"/>
                  </a:lnTo>
                  <a:lnTo>
                    <a:pt x="20" y="240"/>
                  </a:lnTo>
                  <a:lnTo>
                    <a:pt x="14" y="234"/>
                  </a:lnTo>
                  <a:lnTo>
                    <a:pt x="8" y="228"/>
                  </a:lnTo>
                  <a:lnTo>
                    <a:pt x="4" y="220"/>
                  </a:lnTo>
                  <a:lnTo>
                    <a:pt x="2" y="210"/>
                  </a:lnTo>
                  <a:lnTo>
                    <a:pt x="0" y="202"/>
                  </a:lnTo>
                  <a:lnTo>
                    <a:pt x="0" y="46"/>
                  </a:lnTo>
                  <a:lnTo>
                    <a:pt x="2" y="36"/>
                  </a:lnTo>
                  <a:lnTo>
                    <a:pt x="4" y="28"/>
                  </a:lnTo>
                  <a:lnTo>
                    <a:pt x="8" y="20"/>
                  </a:lnTo>
                  <a:lnTo>
                    <a:pt x="14" y="14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6" y="2"/>
                  </a:lnTo>
                  <a:lnTo>
                    <a:pt x="46" y="0"/>
                  </a:lnTo>
                  <a:lnTo>
                    <a:pt x="1442" y="0"/>
                  </a:lnTo>
                  <a:lnTo>
                    <a:pt x="1452" y="2"/>
                  </a:lnTo>
                  <a:lnTo>
                    <a:pt x="1460" y="4"/>
                  </a:lnTo>
                  <a:lnTo>
                    <a:pt x="1468" y="8"/>
                  </a:lnTo>
                  <a:lnTo>
                    <a:pt x="1474" y="14"/>
                  </a:lnTo>
                  <a:lnTo>
                    <a:pt x="1480" y="20"/>
                  </a:lnTo>
                  <a:lnTo>
                    <a:pt x="1484" y="28"/>
                  </a:lnTo>
                  <a:lnTo>
                    <a:pt x="1488" y="36"/>
                  </a:lnTo>
                  <a:lnTo>
                    <a:pt x="1488" y="46"/>
                  </a:lnTo>
                  <a:lnTo>
                    <a:pt x="1488" y="202"/>
                  </a:lnTo>
                  <a:close/>
                </a:path>
              </a:pathLst>
            </a:custGeom>
            <a:noFill/>
            <a:ln w="12700">
              <a:solidFill>
                <a:srgbClr val="4164A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Freeform 47"/>
            <p:cNvSpPr>
              <a:spLocks/>
            </p:cNvSpPr>
            <p:nvPr/>
          </p:nvSpPr>
          <p:spPr bwMode="auto">
            <a:xfrm>
              <a:off x="4173538" y="4102100"/>
              <a:ext cx="2362200" cy="307975"/>
            </a:xfrm>
            <a:custGeom>
              <a:avLst/>
              <a:gdLst>
                <a:gd name="T0" fmla="*/ 2147483647 w 1488"/>
                <a:gd name="T1" fmla="*/ 378023438 h 194"/>
                <a:gd name="T2" fmla="*/ 2147483647 w 1488"/>
                <a:gd name="T3" fmla="*/ 378023438 h 194"/>
                <a:gd name="T4" fmla="*/ 2147483647 w 1488"/>
                <a:gd name="T5" fmla="*/ 398184688 h 194"/>
                <a:gd name="T6" fmla="*/ 2147483647 w 1488"/>
                <a:gd name="T7" fmla="*/ 423386250 h 194"/>
                <a:gd name="T8" fmla="*/ 2147483647 w 1488"/>
                <a:gd name="T9" fmla="*/ 438507188 h 194"/>
                <a:gd name="T10" fmla="*/ 2147483647 w 1488"/>
                <a:gd name="T11" fmla="*/ 458668438 h 194"/>
                <a:gd name="T12" fmla="*/ 2147483647 w 1488"/>
                <a:gd name="T13" fmla="*/ 473789375 h 194"/>
                <a:gd name="T14" fmla="*/ 2147483647 w 1488"/>
                <a:gd name="T15" fmla="*/ 483870000 h 194"/>
                <a:gd name="T16" fmla="*/ 2147483647 w 1488"/>
                <a:gd name="T17" fmla="*/ 488910313 h 194"/>
                <a:gd name="T18" fmla="*/ 2147483647 w 1488"/>
                <a:gd name="T19" fmla="*/ 488910313 h 194"/>
                <a:gd name="T20" fmla="*/ 115927188 w 1488"/>
                <a:gd name="T21" fmla="*/ 488910313 h 194"/>
                <a:gd name="T22" fmla="*/ 115927188 w 1488"/>
                <a:gd name="T23" fmla="*/ 488910313 h 194"/>
                <a:gd name="T24" fmla="*/ 95765938 w 1488"/>
                <a:gd name="T25" fmla="*/ 488910313 h 194"/>
                <a:gd name="T26" fmla="*/ 70564375 w 1488"/>
                <a:gd name="T27" fmla="*/ 483870000 h 194"/>
                <a:gd name="T28" fmla="*/ 50403125 w 1488"/>
                <a:gd name="T29" fmla="*/ 473789375 h 194"/>
                <a:gd name="T30" fmla="*/ 35282188 w 1488"/>
                <a:gd name="T31" fmla="*/ 458668438 h 194"/>
                <a:gd name="T32" fmla="*/ 20161250 w 1488"/>
                <a:gd name="T33" fmla="*/ 438507188 h 194"/>
                <a:gd name="T34" fmla="*/ 10080625 w 1488"/>
                <a:gd name="T35" fmla="*/ 423386250 h 194"/>
                <a:gd name="T36" fmla="*/ 5040313 w 1488"/>
                <a:gd name="T37" fmla="*/ 398184688 h 194"/>
                <a:gd name="T38" fmla="*/ 0 w 1488"/>
                <a:gd name="T39" fmla="*/ 378023438 h 194"/>
                <a:gd name="T40" fmla="*/ 0 w 1488"/>
                <a:gd name="T41" fmla="*/ 110886875 h 194"/>
                <a:gd name="T42" fmla="*/ 0 w 1488"/>
                <a:gd name="T43" fmla="*/ 110886875 h 194"/>
                <a:gd name="T44" fmla="*/ 5040313 w 1488"/>
                <a:gd name="T45" fmla="*/ 90725625 h 194"/>
                <a:gd name="T46" fmla="*/ 10080625 w 1488"/>
                <a:gd name="T47" fmla="*/ 65524063 h 194"/>
                <a:gd name="T48" fmla="*/ 20161250 w 1488"/>
                <a:gd name="T49" fmla="*/ 50403125 h 194"/>
                <a:gd name="T50" fmla="*/ 35282188 w 1488"/>
                <a:gd name="T51" fmla="*/ 30241875 h 194"/>
                <a:gd name="T52" fmla="*/ 50403125 w 1488"/>
                <a:gd name="T53" fmla="*/ 15120938 h 194"/>
                <a:gd name="T54" fmla="*/ 70564375 w 1488"/>
                <a:gd name="T55" fmla="*/ 5040313 h 194"/>
                <a:gd name="T56" fmla="*/ 95765938 w 1488"/>
                <a:gd name="T57" fmla="*/ 0 h 194"/>
                <a:gd name="T58" fmla="*/ 115927188 w 1488"/>
                <a:gd name="T59" fmla="*/ 0 h 194"/>
                <a:gd name="T60" fmla="*/ 2147483647 w 1488"/>
                <a:gd name="T61" fmla="*/ 0 h 194"/>
                <a:gd name="T62" fmla="*/ 2147483647 w 1488"/>
                <a:gd name="T63" fmla="*/ 0 h 194"/>
                <a:gd name="T64" fmla="*/ 2147483647 w 1488"/>
                <a:gd name="T65" fmla="*/ 0 h 194"/>
                <a:gd name="T66" fmla="*/ 2147483647 w 1488"/>
                <a:gd name="T67" fmla="*/ 5040313 h 194"/>
                <a:gd name="T68" fmla="*/ 2147483647 w 1488"/>
                <a:gd name="T69" fmla="*/ 15120938 h 194"/>
                <a:gd name="T70" fmla="*/ 2147483647 w 1488"/>
                <a:gd name="T71" fmla="*/ 30241875 h 194"/>
                <a:gd name="T72" fmla="*/ 2147483647 w 1488"/>
                <a:gd name="T73" fmla="*/ 50403125 h 194"/>
                <a:gd name="T74" fmla="*/ 2147483647 w 1488"/>
                <a:gd name="T75" fmla="*/ 65524063 h 194"/>
                <a:gd name="T76" fmla="*/ 2147483647 w 1488"/>
                <a:gd name="T77" fmla="*/ 90725625 h 194"/>
                <a:gd name="T78" fmla="*/ 2147483647 w 1488"/>
                <a:gd name="T79" fmla="*/ 110886875 h 194"/>
                <a:gd name="T80" fmla="*/ 2147483647 w 1488"/>
                <a:gd name="T81" fmla="*/ 378023438 h 19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88" h="194">
                  <a:moveTo>
                    <a:pt x="1488" y="150"/>
                  </a:moveTo>
                  <a:lnTo>
                    <a:pt x="1488" y="150"/>
                  </a:lnTo>
                  <a:lnTo>
                    <a:pt x="1488" y="158"/>
                  </a:lnTo>
                  <a:lnTo>
                    <a:pt x="1486" y="168"/>
                  </a:lnTo>
                  <a:lnTo>
                    <a:pt x="1482" y="174"/>
                  </a:lnTo>
                  <a:lnTo>
                    <a:pt x="1476" y="182"/>
                  </a:lnTo>
                  <a:lnTo>
                    <a:pt x="1468" y="188"/>
                  </a:lnTo>
                  <a:lnTo>
                    <a:pt x="1462" y="192"/>
                  </a:lnTo>
                  <a:lnTo>
                    <a:pt x="1452" y="194"/>
                  </a:lnTo>
                  <a:lnTo>
                    <a:pt x="1444" y="194"/>
                  </a:lnTo>
                  <a:lnTo>
                    <a:pt x="46" y="194"/>
                  </a:lnTo>
                  <a:lnTo>
                    <a:pt x="38" y="194"/>
                  </a:lnTo>
                  <a:lnTo>
                    <a:pt x="28" y="192"/>
                  </a:lnTo>
                  <a:lnTo>
                    <a:pt x="20" y="188"/>
                  </a:lnTo>
                  <a:lnTo>
                    <a:pt x="14" y="182"/>
                  </a:lnTo>
                  <a:lnTo>
                    <a:pt x="8" y="174"/>
                  </a:lnTo>
                  <a:lnTo>
                    <a:pt x="4" y="168"/>
                  </a:lnTo>
                  <a:lnTo>
                    <a:pt x="2" y="158"/>
                  </a:lnTo>
                  <a:lnTo>
                    <a:pt x="0" y="150"/>
                  </a:lnTo>
                  <a:lnTo>
                    <a:pt x="0" y="44"/>
                  </a:lnTo>
                  <a:lnTo>
                    <a:pt x="2" y="36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4" y="12"/>
                  </a:lnTo>
                  <a:lnTo>
                    <a:pt x="20" y="6"/>
                  </a:lnTo>
                  <a:lnTo>
                    <a:pt x="28" y="2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1444" y="0"/>
                  </a:lnTo>
                  <a:lnTo>
                    <a:pt x="1452" y="0"/>
                  </a:lnTo>
                  <a:lnTo>
                    <a:pt x="1462" y="2"/>
                  </a:lnTo>
                  <a:lnTo>
                    <a:pt x="1468" y="6"/>
                  </a:lnTo>
                  <a:lnTo>
                    <a:pt x="1476" y="12"/>
                  </a:lnTo>
                  <a:lnTo>
                    <a:pt x="1482" y="20"/>
                  </a:lnTo>
                  <a:lnTo>
                    <a:pt x="1486" y="26"/>
                  </a:lnTo>
                  <a:lnTo>
                    <a:pt x="1488" y="36"/>
                  </a:lnTo>
                  <a:lnTo>
                    <a:pt x="1488" y="44"/>
                  </a:lnTo>
                  <a:lnTo>
                    <a:pt x="1488" y="150"/>
                  </a:lnTo>
                  <a:close/>
                </a:path>
              </a:pathLst>
            </a:custGeom>
            <a:noFill/>
            <a:ln w="12700">
              <a:solidFill>
                <a:srgbClr val="4164A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Rectangle 19"/>
            <p:cNvSpPr>
              <a:spLocks noChangeArrowheads="1"/>
            </p:cNvSpPr>
            <p:nvPr/>
          </p:nvSpPr>
          <p:spPr bwMode="auto">
            <a:xfrm>
              <a:off x="4885504" y="3495675"/>
              <a:ext cx="927883" cy="73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1042988"/>
              <a:r>
                <a:rPr lang="en-US" altLang="ja-JP" sz="1200" dirty="0">
                  <a:solidFill>
                    <a:srgbClr val="000000"/>
                  </a:solidFill>
                  <a:latin typeface="メイリオ ボールド" charset="-128"/>
                  <a:ea typeface="メイリオ ボールド" charset="-128"/>
                </a:rPr>
                <a:t>Collaboration and Promotion</a:t>
              </a:r>
              <a:endParaRPr lang="en-US" altLang="ja-JP" sz="120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47" name="Picture 46" descr="CC-BY-NC-S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84368" y="5661248"/>
            <a:ext cx="1117460" cy="3936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345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1"/>
          </p:nvPr>
        </p:nvSpPr>
        <p:spPr>
          <a:xfrm>
            <a:off x="395536" y="1371560"/>
            <a:ext cx="6552728" cy="4937760"/>
          </a:xfrm>
        </p:spPr>
        <p:txBody>
          <a:bodyPr>
            <a:normAutofit/>
          </a:bodyPr>
          <a:lstStyle/>
          <a:p>
            <a:r>
              <a:rPr lang="en-US" altLang="ja-JP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Outline</a:t>
            </a:r>
          </a:p>
          <a:p>
            <a:pPr lvl="1"/>
            <a:r>
              <a:rPr lang="en-US" altLang="ja-JP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Limited resources and less technical knowledge hamper implementation of IR especially in small universities. </a:t>
            </a:r>
          </a:p>
          <a:p>
            <a:pPr lvl="1"/>
            <a:r>
              <a:rPr lang="en-US" altLang="ja-JP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JAIRO Cloud provides a shared instance of IR system on the virtual server hosted by NII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since April 2012</a:t>
            </a:r>
            <a:r>
              <a:rPr lang="en-US" altLang="ja-JP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n-US" altLang="ja-JP" sz="1600" b="1" dirty="0" smtClean="0">
              <a:solidFill>
                <a:srgbClr val="000066"/>
              </a:solidFill>
            </a:endParaRPr>
          </a:p>
          <a:p>
            <a:pPr lvl="1"/>
            <a:endParaRPr lang="en-US" altLang="ja-JP" b="1" dirty="0" smtClean="0">
              <a:solidFill>
                <a:srgbClr val="000066"/>
              </a:solidFill>
            </a:endParaRPr>
          </a:p>
          <a:p>
            <a:r>
              <a:rPr kumimoji="0" lang="en-US" altLang="ja-JP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Service Architecture</a:t>
            </a:r>
          </a:p>
          <a:p>
            <a:pPr lvl="1"/>
            <a:r>
              <a:rPr kumimoji="0" lang="en-US" altLang="ja-JP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NII offers easy-to-navigate IR platform with free-of-charge in initial stage.</a:t>
            </a:r>
          </a:p>
          <a:p>
            <a:pPr lvl="1"/>
            <a:r>
              <a:rPr kumimoji="0" lang="en-US" altLang="ja-JP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 easy-to-use </a:t>
            </a:r>
            <a:r>
              <a:rPr kumimoji="0" lang="en-US" altLang="ja-JP" sz="1700" b="1" dirty="0" smtClean="0">
                <a:solidFill>
                  <a:srgbClr val="FF0000"/>
                </a:solidFill>
              </a:rPr>
              <a:t>repository module “WEKO”</a:t>
            </a:r>
            <a:r>
              <a:rPr kumimoji="0" lang="en-US" altLang="ja-JP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developed</a:t>
            </a:r>
            <a:r>
              <a:rPr kumimoji="0" lang="ja-JP" altLang="en-US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0" lang="en-US" altLang="ja-JP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by NII, is used in the service. </a:t>
            </a:r>
          </a:p>
          <a:p>
            <a:pPr lvl="1">
              <a:buNone/>
            </a:pPr>
            <a:endParaRPr kumimoji="0" lang="en-US" altLang="ja-JP" sz="2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kumimoji="0" lang="en-US" altLang="ja-JP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Target</a:t>
            </a:r>
          </a:p>
          <a:p>
            <a:pPr lvl="1"/>
            <a:r>
              <a:rPr kumimoji="0" lang="en-US" altLang="ja-JP" sz="1600" b="1" dirty="0" smtClean="0">
                <a:solidFill>
                  <a:srgbClr val="FF0000"/>
                </a:solidFill>
              </a:rPr>
              <a:t>More 200 IRs </a:t>
            </a:r>
            <a:r>
              <a:rPr kumimoji="0" lang="en-US" altLang="ja-JP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by the 2017 fiscal year</a:t>
            </a:r>
          </a:p>
        </p:txBody>
      </p:sp>
      <p:grpSp>
        <p:nvGrpSpPr>
          <p:cNvPr id="85" name="グループ化 247"/>
          <p:cNvGrpSpPr>
            <a:grpSpLocks/>
          </p:cNvGrpSpPr>
          <p:nvPr/>
        </p:nvGrpSpPr>
        <p:grpSpPr bwMode="auto">
          <a:xfrm>
            <a:off x="5220072" y="4005064"/>
            <a:ext cx="3786188" cy="2331888"/>
            <a:chOff x="4466685" y="2742737"/>
            <a:chExt cx="4281396" cy="2940270"/>
          </a:xfrm>
          <a:solidFill>
            <a:sysClr val="window" lastClr="FFFFFF">
              <a:lumMod val="95000"/>
            </a:sysClr>
          </a:solidFill>
        </p:grpSpPr>
        <p:sp>
          <p:nvSpPr>
            <p:cNvPr id="86" name="AutoShape 3"/>
            <p:cNvSpPr>
              <a:spLocks noChangeArrowheads="1"/>
            </p:cNvSpPr>
            <p:nvPr/>
          </p:nvSpPr>
          <p:spPr bwMode="auto">
            <a:xfrm rot="19541482">
              <a:off x="4649789" y="3479909"/>
              <a:ext cx="3525644" cy="1441205"/>
            </a:xfrm>
            <a:prstGeom prst="cloudCallout">
              <a:avLst>
                <a:gd name="adj1" fmla="val 34162"/>
                <a:gd name="adj2" fmla="val 25087"/>
              </a:avLst>
            </a:prstGeom>
            <a:solidFill>
              <a:srgbClr val="FFFFFF"/>
            </a:solidFill>
            <a:ln w="38100">
              <a:solidFill>
                <a:sysClr val="window" lastClr="FFFFFF">
                  <a:lumMod val="85000"/>
                </a:sys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ja-JP" sz="3200" kern="0" dirty="0">
                <a:solidFill>
                  <a:sysClr val="window" lastClr="FFFFFF"/>
                </a:solidFill>
                <a:latin typeface="HGPｺﾞｼｯｸE" pitchFamily="50" charset="-128"/>
                <a:ea typeface="HGPｺﾞｼｯｸE" pitchFamily="50" charset="-128"/>
              </a:endParaRPr>
            </a:p>
          </p:txBody>
        </p:sp>
        <p:grpSp>
          <p:nvGrpSpPr>
            <p:cNvPr id="87" name="Group 2"/>
            <p:cNvGrpSpPr>
              <a:grpSpLocks/>
            </p:cNvGrpSpPr>
            <p:nvPr/>
          </p:nvGrpSpPr>
          <p:grpSpPr bwMode="auto">
            <a:xfrm rot="20801176">
              <a:off x="4466685" y="2742737"/>
              <a:ext cx="3692629" cy="2330543"/>
              <a:chOff x="1156" y="1095"/>
              <a:chExt cx="4666" cy="2817"/>
            </a:xfrm>
            <a:grp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12" name="北海道"/>
              <p:cNvSpPr>
                <a:spLocks/>
              </p:cNvSpPr>
              <p:nvPr/>
            </p:nvSpPr>
            <p:spPr bwMode="auto">
              <a:xfrm rot="1338875">
                <a:off x="4551" y="1095"/>
                <a:ext cx="1271" cy="1207"/>
              </a:xfrm>
              <a:custGeom>
                <a:avLst/>
                <a:gdLst>
                  <a:gd name="T0" fmla="*/ 36291 w 159"/>
                  <a:gd name="T1" fmla="*/ 59231 h 151"/>
                  <a:gd name="T2" fmla="*/ 48498 w 159"/>
                  <a:gd name="T3" fmla="*/ 65362 h 151"/>
                  <a:gd name="T4" fmla="*/ 50033 w 159"/>
                  <a:gd name="T5" fmla="*/ 55138 h 151"/>
                  <a:gd name="T6" fmla="*/ 61280 w 159"/>
                  <a:gd name="T7" fmla="*/ 44403 h 151"/>
                  <a:gd name="T8" fmla="*/ 67411 w 159"/>
                  <a:gd name="T9" fmla="*/ 44915 h 151"/>
                  <a:gd name="T10" fmla="*/ 68946 w 159"/>
                  <a:gd name="T11" fmla="*/ 42365 h 151"/>
                  <a:gd name="T12" fmla="*/ 72527 w 159"/>
                  <a:gd name="T13" fmla="*/ 42365 h 151"/>
                  <a:gd name="T14" fmla="*/ 77123 w 159"/>
                  <a:gd name="T15" fmla="*/ 39295 h 151"/>
                  <a:gd name="T16" fmla="*/ 79170 w 159"/>
                  <a:gd name="T17" fmla="*/ 35267 h 151"/>
                  <a:gd name="T18" fmla="*/ 74573 w 159"/>
                  <a:gd name="T19" fmla="*/ 35778 h 151"/>
                  <a:gd name="T20" fmla="*/ 74573 w 159"/>
                  <a:gd name="T21" fmla="*/ 32205 h 151"/>
                  <a:gd name="T22" fmla="*/ 70992 w 159"/>
                  <a:gd name="T23" fmla="*/ 27601 h 151"/>
                  <a:gd name="T24" fmla="*/ 73039 w 159"/>
                  <a:gd name="T25" fmla="*/ 17889 h 151"/>
                  <a:gd name="T26" fmla="*/ 60257 w 159"/>
                  <a:gd name="T27" fmla="*/ 25555 h 151"/>
                  <a:gd name="T28" fmla="*/ 53614 w 159"/>
                  <a:gd name="T29" fmla="*/ 23005 h 151"/>
                  <a:gd name="T30" fmla="*/ 52079 w 159"/>
                  <a:gd name="T31" fmla="*/ 24028 h 151"/>
                  <a:gd name="T32" fmla="*/ 45940 w 159"/>
                  <a:gd name="T33" fmla="*/ 19935 h 151"/>
                  <a:gd name="T34" fmla="*/ 31183 w 159"/>
                  <a:gd name="T35" fmla="*/ 3069 h 151"/>
                  <a:gd name="T36" fmla="*/ 25556 w 159"/>
                  <a:gd name="T37" fmla="*/ 2046 h 151"/>
                  <a:gd name="T38" fmla="*/ 22494 w 159"/>
                  <a:gd name="T39" fmla="*/ 5619 h 151"/>
                  <a:gd name="T40" fmla="*/ 23517 w 159"/>
                  <a:gd name="T41" fmla="*/ 30159 h 151"/>
                  <a:gd name="T42" fmla="*/ 21471 w 159"/>
                  <a:gd name="T43" fmla="*/ 41342 h 151"/>
                  <a:gd name="T44" fmla="*/ 16355 w 159"/>
                  <a:gd name="T45" fmla="*/ 42365 h 151"/>
                  <a:gd name="T46" fmla="*/ 9201 w 159"/>
                  <a:gd name="T47" fmla="*/ 39807 h 151"/>
                  <a:gd name="T48" fmla="*/ 9712 w 159"/>
                  <a:gd name="T49" fmla="*/ 47473 h 151"/>
                  <a:gd name="T50" fmla="*/ 5108 w 159"/>
                  <a:gd name="T51" fmla="*/ 50542 h 151"/>
                  <a:gd name="T52" fmla="*/ 1023 w 159"/>
                  <a:gd name="T53" fmla="*/ 53092 h 151"/>
                  <a:gd name="T54" fmla="*/ 0 w 159"/>
                  <a:gd name="T55" fmla="*/ 60766 h 151"/>
                  <a:gd name="T56" fmla="*/ 5620 w 159"/>
                  <a:gd name="T57" fmla="*/ 68431 h 151"/>
                  <a:gd name="T58" fmla="*/ 4604 w 159"/>
                  <a:gd name="T59" fmla="*/ 75585 h 151"/>
                  <a:gd name="T60" fmla="*/ 9712 w 159"/>
                  <a:gd name="T61" fmla="*/ 74562 h 151"/>
                  <a:gd name="T62" fmla="*/ 13294 w 159"/>
                  <a:gd name="T63" fmla="*/ 69454 h 151"/>
                  <a:gd name="T64" fmla="*/ 20448 w 159"/>
                  <a:gd name="T65" fmla="*/ 68431 h 151"/>
                  <a:gd name="T66" fmla="*/ 16867 w 159"/>
                  <a:gd name="T67" fmla="*/ 66385 h 151"/>
                  <a:gd name="T68" fmla="*/ 8178 w 159"/>
                  <a:gd name="T69" fmla="*/ 61277 h 151"/>
                  <a:gd name="T70" fmla="*/ 11759 w 159"/>
                  <a:gd name="T71" fmla="*/ 55138 h 151"/>
                  <a:gd name="T72" fmla="*/ 16355 w 159"/>
                  <a:gd name="T73" fmla="*/ 60254 h 151"/>
                  <a:gd name="T74" fmla="*/ 27602 w 159"/>
                  <a:gd name="T75" fmla="*/ 53604 h 15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59"/>
                  <a:gd name="T115" fmla="*/ 0 h 151"/>
                  <a:gd name="T116" fmla="*/ 159 w 159"/>
                  <a:gd name="T117" fmla="*/ 151 h 151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59" h="151">
                    <a:moveTo>
                      <a:pt x="54" y="105"/>
                    </a:moveTo>
                    <a:lnTo>
                      <a:pt x="71" y="116"/>
                    </a:lnTo>
                    <a:lnTo>
                      <a:pt x="89" y="122"/>
                    </a:lnTo>
                    <a:lnTo>
                      <a:pt x="95" y="128"/>
                    </a:lnTo>
                    <a:lnTo>
                      <a:pt x="96" y="122"/>
                    </a:lnTo>
                    <a:lnTo>
                      <a:pt x="98" y="108"/>
                    </a:lnTo>
                    <a:lnTo>
                      <a:pt x="109" y="95"/>
                    </a:lnTo>
                    <a:lnTo>
                      <a:pt x="120" y="87"/>
                    </a:lnTo>
                    <a:lnTo>
                      <a:pt x="123" y="89"/>
                    </a:lnTo>
                    <a:lnTo>
                      <a:pt x="132" y="88"/>
                    </a:lnTo>
                    <a:lnTo>
                      <a:pt x="131" y="86"/>
                    </a:lnTo>
                    <a:lnTo>
                      <a:pt x="135" y="83"/>
                    </a:lnTo>
                    <a:lnTo>
                      <a:pt x="136" y="86"/>
                    </a:lnTo>
                    <a:lnTo>
                      <a:pt x="142" y="83"/>
                    </a:lnTo>
                    <a:lnTo>
                      <a:pt x="143" y="81"/>
                    </a:lnTo>
                    <a:lnTo>
                      <a:pt x="151" y="77"/>
                    </a:lnTo>
                    <a:lnTo>
                      <a:pt x="159" y="69"/>
                    </a:lnTo>
                    <a:lnTo>
                      <a:pt x="155" y="69"/>
                    </a:lnTo>
                    <a:lnTo>
                      <a:pt x="150" y="74"/>
                    </a:lnTo>
                    <a:lnTo>
                      <a:pt x="146" y="70"/>
                    </a:lnTo>
                    <a:lnTo>
                      <a:pt x="144" y="64"/>
                    </a:lnTo>
                    <a:lnTo>
                      <a:pt x="146" y="63"/>
                    </a:lnTo>
                    <a:lnTo>
                      <a:pt x="140" y="59"/>
                    </a:lnTo>
                    <a:lnTo>
                      <a:pt x="139" y="54"/>
                    </a:lnTo>
                    <a:lnTo>
                      <a:pt x="145" y="39"/>
                    </a:lnTo>
                    <a:lnTo>
                      <a:pt x="143" y="35"/>
                    </a:lnTo>
                    <a:lnTo>
                      <a:pt x="129" y="52"/>
                    </a:lnTo>
                    <a:lnTo>
                      <a:pt x="118" y="50"/>
                    </a:lnTo>
                    <a:lnTo>
                      <a:pt x="116" y="46"/>
                    </a:lnTo>
                    <a:lnTo>
                      <a:pt x="105" y="45"/>
                    </a:lnTo>
                    <a:lnTo>
                      <a:pt x="107" y="48"/>
                    </a:lnTo>
                    <a:lnTo>
                      <a:pt x="102" y="47"/>
                    </a:lnTo>
                    <a:lnTo>
                      <a:pt x="104" y="45"/>
                    </a:lnTo>
                    <a:lnTo>
                      <a:pt x="90" y="39"/>
                    </a:lnTo>
                    <a:lnTo>
                      <a:pt x="78" y="28"/>
                    </a:lnTo>
                    <a:lnTo>
                      <a:pt x="61" y="6"/>
                    </a:lnTo>
                    <a:lnTo>
                      <a:pt x="52" y="0"/>
                    </a:lnTo>
                    <a:lnTo>
                      <a:pt x="50" y="4"/>
                    </a:lnTo>
                    <a:lnTo>
                      <a:pt x="45" y="3"/>
                    </a:lnTo>
                    <a:lnTo>
                      <a:pt x="44" y="11"/>
                    </a:lnTo>
                    <a:lnTo>
                      <a:pt x="50" y="30"/>
                    </a:lnTo>
                    <a:lnTo>
                      <a:pt x="46" y="59"/>
                    </a:lnTo>
                    <a:lnTo>
                      <a:pt x="40" y="63"/>
                    </a:lnTo>
                    <a:lnTo>
                      <a:pt x="42" y="81"/>
                    </a:lnTo>
                    <a:lnTo>
                      <a:pt x="36" y="85"/>
                    </a:lnTo>
                    <a:lnTo>
                      <a:pt x="32" y="83"/>
                    </a:lnTo>
                    <a:lnTo>
                      <a:pt x="29" y="84"/>
                    </a:lnTo>
                    <a:lnTo>
                      <a:pt x="18" y="78"/>
                    </a:lnTo>
                    <a:lnTo>
                      <a:pt x="13" y="83"/>
                    </a:lnTo>
                    <a:lnTo>
                      <a:pt x="19" y="93"/>
                    </a:lnTo>
                    <a:lnTo>
                      <a:pt x="14" y="101"/>
                    </a:lnTo>
                    <a:lnTo>
                      <a:pt x="10" y="99"/>
                    </a:lnTo>
                    <a:lnTo>
                      <a:pt x="7" y="104"/>
                    </a:lnTo>
                    <a:lnTo>
                      <a:pt x="2" y="104"/>
                    </a:lnTo>
                    <a:lnTo>
                      <a:pt x="3" y="112"/>
                    </a:lnTo>
                    <a:lnTo>
                      <a:pt x="0" y="119"/>
                    </a:lnTo>
                    <a:lnTo>
                      <a:pt x="10" y="129"/>
                    </a:lnTo>
                    <a:lnTo>
                      <a:pt x="11" y="134"/>
                    </a:lnTo>
                    <a:lnTo>
                      <a:pt x="7" y="142"/>
                    </a:lnTo>
                    <a:lnTo>
                      <a:pt x="9" y="148"/>
                    </a:lnTo>
                    <a:lnTo>
                      <a:pt x="13" y="151"/>
                    </a:lnTo>
                    <a:lnTo>
                      <a:pt x="19" y="146"/>
                    </a:lnTo>
                    <a:lnTo>
                      <a:pt x="20" y="140"/>
                    </a:lnTo>
                    <a:lnTo>
                      <a:pt x="26" y="136"/>
                    </a:lnTo>
                    <a:lnTo>
                      <a:pt x="35" y="138"/>
                    </a:lnTo>
                    <a:lnTo>
                      <a:pt x="40" y="134"/>
                    </a:lnTo>
                    <a:lnTo>
                      <a:pt x="36" y="131"/>
                    </a:lnTo>
                    <a:lnTo>
                      <a:pt x="33" y="130"/>
                    </a:lnTo>
                    <a:lnTo>
                      <a:pt x="28" y="124"/>
                    </a:lnTo>
                    <a:lnTo>
                      <a:pt x="16" y="120"/>
                    </a:lnTo>
                    <a:lnTo>
                      <a:pt x="16" y="114"/>
                    </a:lnTo>
                    <a:lnTo>
                      <a:pt x="23" y="108"/>
                    </a:lnTo>
                    <a:lnTo>
                      <a:pt x="28" y="109"/>
                    </a:lnTo>
                    <a:lnTo>
                      <a:pt x="32" y="118"/>
                    </a:lnTo>
                    <a:lnTo>
                      <a:pt x="45" y="107"/>
                    </a:lnTo>
                    <a:lnTo>
                      <a:pt x="54" y="105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13" name="青森県"/>
              <p:cNvSpPr>
                <a:spLocks/>
              </p:cNvSpPr>
              <p:nvPr/>
            </p:nvSpPr>
            <p:spPr bwMode="auto">
              <a:xfrm rot="1338875">
                <a:off x="4329" y="2041"/>
                <a:ext cx="415" cy="392"/>
              </a:xfrm>
              <a:custGeom>
                <a:avLst/>
                <a:gdLst>
                  <a:gd name="T0" fmla="*/ 10702 w 52"/>
                  <a:gd name="T1" fmla="*/ 20992 h 49"/>
                  <a:gd name="T2" fmla="*/ 14206 w 52"/>
                  <a:gd name="T3" fmla="*/ 19456 h 49"/>
                  <a:gd name="T4" fmla="*/ 16241 w 52"/>
                  <a:gd name="T5" fmla="*/ 20480 h 49"/>
                  <a:gd name="T6" fmla="*/ 15219 w 52"/>
                  <a:gd name="T7" fmla="*/ 25088 h 49"/>
                  <a:gd name="T8" fmla="*/ 16752 w 52"/>
                  <a:gd name="T9" fmla="*/ 24576 h 49"/>
                  <a:gd name="T10" fmla="*/ 20319 w 52"/>
                  <a:gd name="T11" fmla="*/ 22016 h 49"/>
                  <a:gd name="T12" fmla="*/ 23886 w 52"/>
                  <a:gd name="T13" fmla="*/ 21504 h 49"/>
                  <a:gd name="T14" fmla="*/ 26432 w 52"/>
                  <a:gd name="T15" fmla="*/ 19968 h 49"/>
                  <a:gd name="T16" fmla="*/ 24900 w 52"/>
                  <a:gd name="T17" fmla="*/ 17920 h 49"/>
                  <a:gd name="T18" fmla="*/ 23376 w 52"/>
                  <a:gd name="T19" fmla="*/ 17408 h 49"/>
                  <a:gd name="T20" fmla="*/ 21843 w 52"/>
                  <a:gd name="T21" fmla="*/ 12800 h 49"/>
                  <a:gd name="T22" fmla="*/ 21341 w 52"/>
                  <a:gd name="T23" fmla="*/ 8704 h 49"/>
                  <a:gd name="T24" fmla="*/ 22354 w 52"/>
                  <a:gd name="T25" fmla="*/ 2048 h 49"/>
                  <a:gd name="T26" fmla="*/ 19298 w 52"/>
                  <a:gd name="T27" fmla="*/ 3072 h 49"/>
                  <a:gd name="T28" fmla="*/ 17262 w 52"/>
                  <a:gd name="T29" fmla="*/ 1024 h 49"/>
                  <a:gd name="T30" fmla="*/ 14206 w 52"/>
                  <a:gd name="T31" fmla="*/ 0 h 49"/>
                  <a:gd name="T32" fmla="*/ 12737 w 52"/>
                  <a:gd name="T33" fmla="*/ 4608 h 49"/>
                  <a:gd name="T34" fmla="*/ 12737 w 52"/>
                  <a:gd name="T35" fmla="*/ 8192 h 49"/>
                  <a:gd name="T36" fmla="*/ 16241 w 52"/>
                  <a:gd name="T37" fmla="*/ 7168 h 49"/>
                  <a:gd name="T38" fmla="*/ 18276 w 52"/>
                  <a:gd name="T39" fmla="*/ 5120 h 49"/>
                  <a:gd name="T40" fmla="*/ 19298 w 52"/>
                  <a:gd name="T41" fmla="*/ 6144 h 49"/>
                  <a:gd name="T42" fmla="*/ 18787 w 52"/>
                  <a:gd name="T43" fmla="*/ 11776 h 49"/>
                  <a:gd name="T44" fmla="*/ 16752 w 52"/>
                  <a:gd name="T45" fmla="*/ 11776 h 49"/>
                  <a:gd name="T46" fmla="*/ 15219 w 52"/>
                  <a:gd name="T47" fmla="*/ 9728 h 49"/>
                  <a:gd name="T48" fmla="*/ 14206 w 52"/>
                  <a:gd name="T49" fmla="*/ 9728 h 49"/>
                  <a:gd name="T50" fmla="*/ 13695 w 52"/>
                  <a:gd name="T51" fmla="*/ 12800 h 49"/>
                  <a:gd name="T52" fmla="*/ 12227 w 52"/>
                  <a:gd name="T53" fmla="*/ 13312 h 49"/>
                  <a:gd name="T54" fmla="*/ 10191 w 52"/>
                  <a:gd name="T55" fmla="*/ 6144 h 49"/>
                  <a:gd name="T56" fmla="*/ 6624 w 52"/>
                  <a:gd name="T57" fmla="*/ 5120 h 49"/>
                  <a:gd name="T58" fmla="*/ 6113 w 52"/>
                  <a:gd name="T59" fmla="*/ 8192 h 49"/>
                  <a:gd name="T60" fmla="*/ 6113 w 52"/>
                  <a:gd name="T61" fmla="*/ 10752 h 49"/>
                  <a:gd name="T62" fmla="*/ 5603 w 52"/>
                  <a:gd name="T63" fmla="*/ 14336 h 49"/>
                  <a:gd name="T64" fmla="*/ 2546 w 52"/>
                  <a:gd name="T65" fmla="*/ 15360 h 49"/>
                  <a:gd name="T66" fmla="*/ 0 w 52"/>
                  <a:gd name="T67" fmla="*/ 18432 h 49"/>
                  <a:gd name="T68" fmla="*/ 1022 w 52"/>
                  <a:gd name="T69" fmla="*/ 18944 h 49"/>
                  <a:gd name="T70" fmla="*/ 1532 w 52"/>
                  <a:gd name="T71" fmla="*/ 20992 h 49"/>
                  <a:gd name="T72" fmla="*/ 8659 w 52"/>
                  <a:gd name="T73" fmla="*/ 19968 h 49"/>
                  <a:gd name="T74" fmla="*/ 10702 w 52"/>
                  <a:gd name="T75" fmla="*/ 20992 h 49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52"/>
                  <a:gd name="T115" fmla="*/ 0 h 49"/>
                  <a:gd name="T116" fmla="*/ 52 w 52"/>
                  <a:gd name="T117" fmla="*/ 49 h 49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52" h="49">
                    <a:moveTo>
                      <a:pt x="21" y="41"/>
                    </a:moveTo>
                    <a:lnTo>
                      <a:pt x="28" y="38"/>
                    </a:lnTo>
                    <a:lnTo>
                      <a:pt x="32" y="40"/>
                    </a:lnTo>
                    <a:lnTo>
                      <a:pt x="30" y="49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7" y="42"/>
                    </a:lnTo>
                    <a:lnTo>
                      <a:pt x="52" y="39"/>
                    </a:lnTo>
                    <a:lnTo>
                      <a:pt x="49" y="35"/>
                    </a:lnTo>
                    <a:lnTo>
                      <a:pt x="46" y="34"/>
                    </a:lnTo>
                    <a:lnTo>
                      <a:pt x="43" y="25"/>
                    </a:lnTo>
                    <a:lnTo>
                      <a:pt x="42" y="17"/>
                    </a:lnTo>
                    <a:lnTo>
                      <a:pt x="44" y="4"/>
                    </a:lnTo>
                    <a:lnTo>
                      <a:pt x="38" y="6"/>
                    </a:lnTo>
                    <a:lnTo>
                      <a:pt x="34" y="2"/>
                    </a:lnTo>
                    <a:lnTo>
                      <a:pt x="28" y="0"/>
                    </a:lnTo>
                    <a:lnTo>
                      <a:pt x="25" y="9"/>
                    </a:lnTo>
                    <a:lnTo>
                      <a:pt x="25" y="16"/>
                    </a:lnTo>
                    <a:lnTo>
                      <a:pt x="32" y="14"/>
                    </a:lnTo>
                    <a:lnTo>
                      <a:pt x="36" y="10"/>
                    </a:lnTo>
                    <a:lnTo>
                      <a:pt x="38" y="12"/>
                    </a:lnTo>
                    <a:lnTo>
                      <a:pt x="37" y="23"/>
                    </a:lnTo>
                    <a:lnTo>
                      <a:pt x="33" y="23"/>
                    </a:lnTo>
                    <a:lnTo>
                      <a:pt x="30" y="19"/>
                    </a:lnTo>
                    <a:lnTo>
                      <a:pt x="28" y="19"/>
                    </a:lnTo>
                    <a:lnTo>
                      <a:pt x="27" y="25"/>
                    </a:lnTo>
                    <a:lnTo>
                      <a:pt x="24" y="26"/>
                    </a:lnTo>
                    <a:lnTo>
                      <a:pt x="20" y="12"/>
                    </a:lnTo>
                    <a:lnTo>
                      <a:pt x="13" y="10"/>
                    </a:lnTo>
                    <a:lnTo>
                      <a:pt x="12" y="16"/>
                    </a:lnTo>
                    <a:lnTo>
                      <a:pt x="12" y="21"/>
                    </a:lnTo>
                    <a:lnTo>
                      <a:pt x="11" y="28"/>
                    </a:lnTo>
                    <a:lnTo>
                      <a:pt x="5" y="30"/>
                    </a:lnTo>
                    <a:lnTo>
                      <a:pt x="0" y="36"/>
                    </a:lnTo>
                    <a:lnTo>
                      <a:pt x="2" y="37"/>
                    </a:lnTo>
                    <a:lnTo>
                      <a:pt x="3" y="41"/>
                    </a:lnTo>
                    <a:lnTo>
                      <a:pt x="17" y="39"/>
                    </a:lnTo>
                    <a:lnTo>
                      <a:pt x="21" y="41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14" name="岩手県"/>
              <p:cNvSpPr>
                <a:spLocks/>
              </p:cNvSpPr>
              <p:nvPr/>
            </p:nvSpPr>
            <p:spPr bwMode="auto">
              <a:xfrm rot="1338875">
                <a:off x="4377" y="2380"/>
                <a:ext cx="304" cy="512"/>
              </a:xfrm>
              <a:custGeom>
                <a:avLst/>
                <a:gdLst>
                  <a:gd name="T0" fmla="*/ 17920 w 38"/>
                  <a:gd name="T1" fmla="*/ 9216 h 64"/>
                  <a:gd name="T2" fmla="*/ 16384 w 38"/>
                  <a:gd name="T3" fmla="*/ 7680 h 64"/>
                  <a:gd name="T4" fmla="*/ 16384 w 38"/>
                  <a:gd name="T5" fmla="*/ 4096 h 64"/>
                  <a:gd name="T6" fmla="*/ 13824 w 38"/>
                  <a:gd name="T7" fmla="*/ 0 h 64"/>
                  <a:gd name="T8" fmla="*/ 11264 w 38"/>
                  <a:gd name="T9" fmla="*/ 1536 h 64"/>
                  <a:gd name="T10" fmla="*/ 7680 w 38"/>
                  <a:gd name="T11" fmla="*/ 2048 h 64"/>
                  <a:gd name="T12" fmla="*/ 4096 w 38"/>
                  <a:gd name="T13" fmla="*/ 4608 h 64"/>
                  <a:gd name="T14" fmla="*/ 2560 w 38"/>
                  <a:gd name="T15" fmla="*/ 5120 h 64"/>
                  <a:gd name="T16" fmla="*/ 2560 w 38"/>
                  <a:gd name="T17" fmla="*/ 10240 h 64"/>
                  <a:gd name="T18" fmla="*/ 1536 w 38"/>
                  <a:gd name="T19" fmla="*/ 12800 h 64"/>
                  <a:gd name="T20" fmla="*/ 2048 w 38"/>
                  <a:gd name="T21" fmla="*/ 14848 h 64"/>
                  <a:gd name="T22" fmla="*/ 0 w 38"/>
                  <a:gd name="T23" fmla="*/ 19968 h 64"/>
                  <a:gd name="T24" fmla="*/ 1024 w 38"/>
                  <a:gd name="T25" fmla="*/ 24576 h 64"/>
                  <a:gd name="T26" fmla="*/ 2048 w 38"/>
                  <a:gd name="T27" fmla="*/ 26112 h 64"/>
                  <a:gd name="T28" fmla="*/ 1536 w 38"/>
                  <a:gd name="T29" fmla="*/ 29184 h 64"/>
                  <a:gd name="T30" fmla="*/ 6144 w 38"/>
                  <a:gd name="T31" fmla="*/ 30208 h 64"/>
                  <a:gd name="T32" fmla="*/ 7680 w 38"/>
                  <a:gd name="T33" fmla="*/ 32768 h 64"/>
                  <a:gd name="T34" fmla="*/ 9216 w 38"/>
                  <a:gd name="T35" fmla="*/ 31232 h 64"/>
                  <a:gd name="T36" fmla="*/ 10752 w 38"/>
                  <a:gd name="T37" fmla="*/ 31744 h 64"/>
                  <a:gd name="T38" fmla="*/ 11776 w 38"/>
                  <a:gd name="T39" fmla="*/ 27648 h 64"/>
                  <a:gd name="T40" fmla="*/ 14848 w 38"/>
                  <a:gd name="T41" fmla="*/ 28160 h 64"/>
                  <a:gd name="T42" fmla="*/ 16896 w 38"/>
                  <a:gd name="T43" fmla="*/ 26624 h 64"/>
                  <a:gd name="T44" fmla="*/ 17920 w 38"/>
                  <a:gd name="T45" fmla="*/ 24576 h 64"/>
                  <a:gd name="T46" fmla="*/ 19456 w 38"/>
                  <a:gd name="T47" fmla="*/ 16896 h 64"/>
                  <a:gd name="T48" fmla="*/ 17920 w 38"/>
                  <a:gd name="T49" fmla="*/ 9216 h 6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64"/>
                  <a:gd name="T77" fmla="*/ 38 w 38"/>
                  <a:gd name="T78" fmla="*/ 64 h 6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64">
                    <a:moveTo>
                      <a:pt x="35" y="18"/>
                    </a:moveTo>
                    <a:lnTo>
                      <a:pt x="32" y="15"/>
                    </a:lnTo>
                    <a:lnTo>
                      <a:pt x="32" y="8"/>
                    </a:lnTo>
                    <a:lnTo>
                      <a:pt x="27" y="0"/>
                    </a:lnTo>
                    <a:lnTo>
                      <a:pt x="22" y="3"/>
                    </a:lnTo>
                    <a:lnTo>
                      <a:pt x="15" y="4"/>
                    </a:lnTo>
                    <a:lnTo>
                      <a:pt x="8" y="9"/>
                    </a:lnTo>
                    <a:lnTo>
                      <a:pt x="5" y="10"/>
                    </a:lnTo>
                    <a:lnTo>
                      <a:pt x="5" y="20"/>
                    </a:lnTo>
                    <a:lnTo>
                      <a:pt x="3" y="25"/>
                    </a:lnTo>
                    <a:lnTo>
                      <a:pt x="4" y="29"/>
                    </a:lnTo>
                    <a:lnTo>
                      <a:pt x="0" y="39"/>
                    </a:lnTo>
                    <a:lnTo>
                      <a:pt x="2" y="48"/>
                    </a:lnTo>
                    <a:lnTo>
                      <a:pt x="4" y="51"/>
                    </a:lnTo>
                    <a:lnTo>
                      <a:pt x="3" y="57"/>
                    </a:lnTo>
                    <a:lnTo>
                      <a:pt x="12" y="59"/>
                    </a:lnTo>
                    <a:lnTo>
                      <a:pt x="15" y="64"/>
                    </a:lnTo>
                    <a:lnTo>
                      <a:pt x="18" y="61"/>
                    </a:lnTo>
                    <a:lnTo>
                      <a:pt x="21" y="62"/>
                    </a:lnTo>
                    <a:lnTo>
                      <a:pt x="23" y="54"/>
                    </a:lnTo>
                    <a:lnTo>
                      <a:pt x="29" y="55"/>
                    </a:lnTo>
                    <a:lnTo>
                      <a:pt x="33" y="52"/>
                    </a:lnTo>
                    <a:lnTo>
                      <a:pt x="35" y="48"/>
                    </a:lnTo>
                    <a:lnTo>
                      <a:pt x="38" y="33"/>
                    </a:lnTo>
                    <a:lnTo>
                      <a:pt x="35" y="18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15" name="宮城県"/>
              <p:cNvSpPr>
                <a:spLocks/>
              </p:cNvSpPr>
              <p:nvPr/>
            </p:nvSpPr>
            <p:spPr bwMode="auto">
              <a:xfrm rot="1338875">
                <a:off x="4169" y="2756"/>
                <a:ext cx="312" cy="352"/>
              </a:xfrm>
              <a:custGeom>
                <a:avLst/>
                <a:gdLst>
                  <a:gd name="T0" fmla="*/ 15872 w 39"/>
                  <a:gd name="T1" fmla="*/ 4096 h 44"/>
                  <a:gd name="T2" fmla="*/ 14336 w 39"/>
                  <a:gd name="T3" fmla="*/ 3584 h 44"/>
                  <a:gd name="T4" fmla="*/ 12800 w 39"/>
                  <a:gd name="T5" fmla="*/ 5120 h 44"/>
                  <a:gd name="T6" fmla="*/ 11264 w 39"/>
                  <a:gd name="T7" fmla="*/ 2560 h 44"/>
                  <a:gd name="T8" fmla="*/ 6656 w 39"/>
                  <a:gd name="T9" fmla="*/ 1536 h 44"/>
                  <a:gd name="T10" fmla="*/ 4096 w 39"/>
                  <a:gd name="T11" fmla="*/ 2560 h 44"/>
                  <a:gd name="T12" fmla="*/ 4608 w 39"/>
                  <a:gd name="T13" fmla="*/ 6144 h 44"/>
                  <a:gd name="T14" fmla="*/ 3584 w 39"/>
                  <a:gd name="T15" fmla="*/ 8704 h 44"/>
                  <a:gd name="T16" fmla="*/ 4096 w 39"/>
                  <a:gd name="T17" fmla="*/ 10752 h 44"/>
                  <a:gd name="T18" fmla="*/ 2560 w 39"/>
                  <a:gd name="T19" fmla="*/ 16896 h 44"/>
                  <a:gd name="T20" fmla="*/ 512 w 39"/>
                  <a:gd name="T21" fmla="*/ 17920 h 44"/>
                  <a:gd name="T22" fmla="*/ 0 w 39"/>
                  <a:gd name="T23" fmla="*/ 20480 h 44"/>
                  <a:gd name="T24" fmla="*/ 2048 w 39"/>
                  <a:gd name="T25" fmla="*/ 19968 h 44"/>
                  <a:gd name="T26" fmla="*/ 4608 w 39"/>
                  <a:gd name="T27" fmla="*/ 20992 h 44"/>
                  <a:gd name="T28" fmla="*/ 6656 w 39"/>
                  <a:gd name="T29" fmla="*/ 22528 h 44"/>
                  <a:gd name="T30" fmla="*/ 8704 w 39"/>
                  <a:gd name="T31" fmla="*/ 22528 h 44"/>
                  <a:gd name="T32" fmla="*/ 10240 w 39"/>
                  <a:gd name="T33" fmla="*/ 20992 h 44"/>
                  <a:gd name="T34" fmla="*/ 9216 w 39"/>
                  <a:gd name="T35" fmla="*/ 18432 h 44"/>
                  <a:gd name="T36" fmla="*/ 11264 w 39"/>
                  <a:gd name="T37" fmla="*/ 12288 h 44"/>
                  <a:gd name="T38" fmla="*/ 12800 w 39"/>
                  <a:gd name="T39" fmla="*/ 10752 h 44"/>
                  <a:gd name="T40" fmla="*/ 15360 w 39"/>
                  <a:gd name="T41" fmla="*/ 10752 h 44"/>
                  <a:gd name="T42" fmla="*/ 17408 w 39"/>
                  <a:gd name="T43" fmla="*/ 13824 h 44"/>
                  <a:gd name="T44" fmla="*/ 17920 w 39"/>
                  <a:gd name="T45" fmla="*/ 12288 h 44"/>
                  <a:gd name="T46" fmla="*/ 17920 w 39"/>
                  <a:gd name="T47" fmla="*/ 7168 h 44"/>
                  <a:gd name="T48" fmla="*/ 17408 w 39"/>
                  <a:gd name="T49" fmla="*/ 5632 h 44"/>
                  <a:gd name="T50" fmla="*/ 18944 w 39"/>
                  <a:gd name="T51" fmla="*/ 2560 h 44"/>
                  <a:gd name="T52" fmla="*/ 19968 w 39"/>
                  <a:gd name="T53" fmla="*/ 2048 h 44"/>
                  <a:gd name="T54" fmla="*/ 19968 w 39"/>
                  <a:gd name="T55" fmla="*/ 512 h 44"/>
                  <a:gd name="T56" fmla="*/ 16896 w 39"/>
                  <a:gd name="T57" fmla="*/ 0 h 44"/>
                  <a:gd name="T58" fmla="*/ 15872 w 39"/>
                  <a:gd name="T59" fmla="*/ 4096 h 4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9"/>
                  <a:gd name="T91" fmla="*/ 0 h 44"/>
                  <a:gd name="T92" fmla="*/ 39 w 39"/>
                  <a:gd name="T93" fmla="*/ 44 h 44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9" h="44">
                    <a:moveTo>
                      <a:pt x="31" y="8"/>
                    </a:moveTo>
                    <a:lnTo>
                      <a:pt x="28" y="7"/>
                    </a:lnTo>
                    <a:lnTo>
                      <a:pt x="25" y="10"/>
                    </a:lnTo>
                    <a:lnTo>
                      <a:pt x="22" y="5"/>
                    </a:lnTo>
                    <a:lnTo>
                      <a:pt x="13" y="3"/>
                    </a:lnTo>
                    <a:lnTo>
                      <a:pt x="8" y="5"/>
                    </a:lnTo>
                    <a:lnTo>
                      <a:pt x="9" y="12"/>
                    </a:lnTo>
                    <a:lnTo>
                      <a:pt x="7" y="17"/>
                    </a:lnTo>
                    <a:lnTo>
                      <a:pt x="8" y="21"/>
                    </a:lnTo>
                    <a:lnTo>
                      <a:pt x="5" y="33"/>
                    </a:lnTo>
                    <a:lnTo>
                      <a:pt x="1" y="35"/>
                    </a:lnTo>
                    <a:lnTo>
                      <a:pt x="0" y="40"/>
                    </a:lnTo>
                    <a:lnTo>
                      <a:pt x="4" y="39"/>
                    </a:lnTo>
                    <a:lnTo>
                      <a:pt x="9" y="41"/>
                    </a:lnTo>
                    <a:lnTo>
                      <a:pt x="13" y="44"/>
                    </a:lnTo>
                    <a:lnTo>
                      <a:pt x="17" y="44"/>
                    </a:lnTo>
                    <a:lnTo>
                      <a:pt x="20" y="41"/>
                    </a:lnTo>
                    <a:lnTo>
                      <a:pt x="18" y="36"/>
                    </a:lnTo>
                    <a:lnTo>
                      <a:pt x="22" y="24"/>
                    </a:lnTo>
                    <a:lnTo>
                      <a:pt x="25" y="21"/>
                    </a:lnTo>
                    <a:lnTo>
                      <a:pt x="30" y="21"/>
                    </a:lnTo>
                    <a:lnTo>
                      <a:pt x="34" y="27"/>
                    </a:lnTo>
                    <a:lnTo>
                      <a:pt x="35" y="24"/>
                    </a:lnTo>
                    <a:lnTo>
                      <a:pt x="35" y="14"/>
                    </a:lnTo>
                    <a:lnTo>
                      <a:pt x="34" y="11"/>
                    </a:lnTo>
                    <a:lnTo>
                      <a:pt x="37" y="5"/>
                    </a:lnTo>
                    <a:lnTo>
                      <a:pt x="39" y="4"/>
                    </a:lnTo>
                    <a:lnTo>
                      <a:pt x="39" y="1"/>
                    </a:lnTo>
                    <a:lnTo>
                      <a:pt x="33" y="0"/>
                    </a:lnTo>
                    <a:lnTo>
                      <a:pt x="31" y="8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16" name="秋田県"/>
              <p:cNvSpPr>
                <a:spLocks/>
              </p:cNvSpPr>
              <p:nvPr/>
            </p:nvSpPr>
            <p:spPr bwMode="auto">
              <a:xfrm rot="1338875">
                <a:off x="4173" y="2282"/>
                <a:ext cx="288" cy="480"/>
              </a:xfrm>
              <a:custGeom>
                <a:avLst/>
                <a:gdLst>
                  <a:gd name="T0" fmla="*/ 10752 w 36"/>
                  <a:gd name="T1" fmla="*/ 28672 h 60"/>
                  <a:gd name="T2" fmla="*/ 13824 w 36"/>
                  <a:gd name="T3" fmla="*/ 30720 h 60"/>
                  <a:gd name="T4" fmla="*/ 16384 w 36"/>
                  <a:gd name="T5" fmla="*/ 29696 h 60"/>
                  <a:gd name="T6" fmla="*/ 16896 w 36"/>
                  <a:gd name="T7" fmla="*/ 26624 h 60"/>
                  <a:gd name="T8" fmla="*/ 15872 w 36"/>
                  <a:gd name="T9" fmla="*/ 25088 h 60"/>
                  <a:gd name="T10" fmla="*/ 14848 w 36"/>
                  <a:gd name="T11" fmla="*/ 20480 h 60"/>
                  <a:gd name="T12" fmla="*/ 16896 w 36"/>
                  <a:gd name="T13" fmla="*/ 15360 h 60"/>
                  <a:gd name="T14" fmla="*/ 16384 w 36"/>
                  <a:gd name="T15" fmla="*/ 13312 h 60"/>
                  <a:gd name="T16" fmla="*/ 17408 w 36"/>
                  <a:gd name="T17" fmla="*/ 10752 h 60"/>
                  <a:gd name="T18" fmla="*/ 17408 w 36"/>
                  <a:gd name="T19" fmla="*/ 5632 h 60"/>
                  <a:gd name="T20" fmla="*/ 18432 w 36"/>
                  <a:gd name="T21" fmla="*/ 1024 h 60"/>
                  <a:gd name="T22" fmla="*/ 16384 w 36"/>
                  <a:gd name="T23" fmla="*/ 0 h 60"/>
                  <a:gd name="T24" fmla="*/ 12800 w 36"/>
                  <a:gd name="T25" fmla="*/ 1536 h 60"/>
                  <a:gd name="T26" fmla="*/ 10752 w 36"/>
                  <a:gd name="T27" fmla="*/ 512 h 60"/>
                  <a:gd name="T28" fmla="*/ 3584 w 36"/>
                  <a:gd name="T29" fmla="*/ 1536 h 60"/>
                  <a:gd name="T30" fmla="*/ 3584 w 36"/>
                  <a:gd name="T31" fmla="*/ 2560 h 60"/>
                  <a:gd name="T32" fmla="*/ 4096 w 36"/>
                  <a:gd name="T33" fmla="*/ 3584 h 60"/>
                  <a:gd name="T34" fmla="*/ 4096 w 36"/>
                  <a:gd name="T35" fmla="*/ 7680 h 60"/>
                  <a:gd name="T36" fmla="*/ 2048 w 36"/>
                  <a:gd name="T37" fmla="*/ 9728 h 60"/>
                  <a:gd name="T38" fmla="*/ 0 w 36"/>
                  <a:gd name="T39" fmla="*/ 9216 h 60"/>
                  <a:gd name="T40" fmla="*/ 0 w 36"/>
                  <a:gd name="T41" fmla="*/ 10240 h 60"/>
                  <a:gd name="T42" fmla="*/ 1024 w 36"/>
                  <a:gd name="T43" fmla="*/ 12800 h 60"/>
                  <a:gd name="T44" fmla="*/ 4096 w 36"/>
                  <a:gd name="T45" fmla="*/ 11776 h 60"/>
                  <a:gd name="T46" fmla="*/ 5632 w 36"/>
                  <a:gd name="T47" fmla="*/ 15360 h 60"/>
                  <a:gd name="T48" fmla="*/ 4608 w 36"/>
                  <a:gd name="T49" fmla="*/ 21504 h 60"/>
                  <a:gd name="T50" fmla="*/ 3584 w 36"/>
                  <a:gd name="T51" fmla="*/ 23040 h 60"/>
                  <a:gd name="T52" fmla="*/ 3072 w 36"/>
                  <a:gd name="T53" fmla="*/ 26624 h 60"/>
                  <a:gd name="T54" fmla="*/ 6144 w 36"/>
                  <a:gd name="T55" fmla="*/ 26624 h 60"/>
                  <a:gd name="T56" fmla="*/ 10752 w 36"/>
                  <a:gd name="T57" fmla="*/ 28672 h 6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6"/>
                  <a:gd name="T88" fmla="*/ 0 h 60"/>
                  <a:gd name="T89" fmla="*/ 36 w 36"/>
                  <a:gd name="T90" fmla="*/ 60 h 6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6" h="60">
                    <a:moveTo>
                      <a:pt x="21" y="56"/>
                    </a:moveTo>
                    <a:lnTo>
                      <a:pt x="27" y="60"/>
                    </a:lnTo>
                    <a:lnTo>
                      <a:pt x="32" y="58"/>
                    </a:lnTo>
                    <a:lnTo>
                      <a:pt x="33" y="52"/>
                    </a:lnTo>
                    <a:lnTo>
                      <a:pt x="31" y="49"/>
                    </a:lnTo>
                    <a:lnTo>
                      <a:pt x="29" y="40"/>
                    </a:lnTo>
                    <a:lnTo>
                      <a:pt x="33" y="30"/>
                    </a:lnTo>
                    <a:lnTo>
                      <a:pt x="32" y="26"/>
                    </a:lnTo>
                    <a:lnTo>
                      <a:pt x="34" y="21"/>
                    </a:lnTo>
                    <a:lnTo>
                      <a:pt x="34" y="11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25" y="3"/>
                    </a:lnTo>
                    <a:lnTo>
                      <a:pt x="21" y="1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8" y="15"/>
                    </a:lnTo>
                    <a:lnTo>
                      <a:pt x="4" y="19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2" y="25"/>
                    </a:lnTo>
                    <a:lnTo>
                      <a:pt x="8" y="23"/>
                    </a:lnTo>
                    <a:lnTo>
                      <a:pt x="11" y="30"/>
                    </a:lnTo>
                    <a:lnTo>
                      <a:pt x="9" y="42"/>
                    </a:lnTo>
                    <a:lnTo>
                      <a:pt x="7" y="45"/>
                    </a:lnTo>
                    <a:lnTo>
                      <a:pt x="6" y="52"/>
                    </a:lnTo>
                    <a:lnTo>
                      <a:pt x="12" y="52"/>
                    </a:lnTo>
                    <a:lnTo>
                      <a:pt x="21" y="56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17" name="山形県"/>
              <p:cNvSpPr>
                <a:spLocks/>
              </p:cNvSpPr>
              <p:nvPr/>
            </p:nvSpPr>
            <p:spPr bwMode="auto">
              <a:xfrm rot="1338875">
                <a:off x="3999" y="2650"/>
                <a:ext cx="256" cy="408"/>
              </a:xfrm>
              <a:custGeom>
                <a:avLst/>
                <a:gdLst>
                  <a:gd name="T0" fmla="*/ 3584 w 32"/>
                  <a:gd name="T1" fmla="*/ 13824 h 51"/>
                  <a:gd name="T2" fmla="*/ 5120 w 32"/>
                  <a:gd name="T3" fmla="*/ 13824 h 51"/>
                  <a:gd name="T4" fmla="*/ 6656 w 32"/>
                  <a:gd name="T5" fmla="*/ 14848 h 51"/>
                  <a:gd name="T6" fmla="*/ 5120 w 32"/>
                  <a:gd name="T7" fmla="*/ 16896 h 51"/>
                  <a:gd name="T8" fmla="*/ 3584 w 32"/>
                  <a:gd name="T9" fmla="*/ 17408 h 51"/>
                  <a:gd name="T10" fmla="*/ 2560 w 32"/>
                  <a:gd name="T11" fmla="*/ 22528 h 51"/>
                  <a:gd name="T12" fmla="*/ 4608 w 32"/>
                  <a:gd name="T13" fmla="*/ 23552 h 51"/>
                  <a:gd name="T14" fmla="*/ 5632 w 32"/>
                  <a:gd name="T15" fmla="*/ 23552 h 51"/>
                  <a:gd name="T16" fmla="*/ 9216 w 32"/>
                  <a:gd name="T17" fmla="*/ 26112 h 51"/>
                  <a:gd name="T18" fmla="*/ 11776 w 32"/>
                  <a:gd name="T19" fmla="*/ 24576 h 51"/>
                  <a:gd name="T20" fmla="*/ 11776 w 32"/>
                  <a:gd name="T21" fmla="*/ 22016 h 51"/>
                  <a:gd name="T22" fmla="*/ 12288 w 32"/>
                  <a:gd name="T23" fmla="*/ 19456 h 51"/>
                  <a:gd name="T24" fmla="*/ 14336 w 32"/>
                  <a:gd name="T25" fmla="*/ 18432 h 51"/>
                  <a:gd name="T26" fmla="*/ 15872 w 32"/>
                  <a:gd name="T27" fmla="*/ 12288 h 51"/>
                  <a:gd name="T28" fmla="*/ 15360 w 32"/>
                  <a:gd name="T29" fmla="*/ 10240 h 51"/>
                  <a:gd name="T30" fmla="*/ 16384 w 32"/>
                  <a:gd name="T31" fmla="*/ 7680 h 51"/>
                  <a:gd name="T32" fmla="*/ 15872 w 32"/>
                  <a:gd name="T33" fmla="*/ 4096 h 51"/>
                  <a:gd name="T34" fmla="*/ 12800 w 32"/>
                  <a:gd name="T35" fmla="*/ 2048 h 51"/>
                  <a:gd name="T36" fmla="*/ 8192 w 32"/>
                  <a:gd name="T37" fmla="*/ 0 h 51"/>
                  <a:gd name="T38" fmla="*/ 5120 w 32"/>
                  <a:gd name="T39" fmla="*/ 0 h 51"/>
                  <a:gd name="T40" fmla="*/ 3072 w 32"/>
                  <a:gd name="T41" fmla="*/ 6144 h 51"/>
                  <a:gd name="T42" fmla="*/ 0 w 32"/>
                  <a:gd name="T43" fmla="*/ 10752 h 51"/>
                  <a:gd name="T44" fmla="*/ 3072 w 32"/>
                  <a:gd name="T45" fmla="*/ 11776 h 51"/>
                  <a:gd name="T46" fmla="*/ 3584 w 32"/>
                  <a:gd name="T47" fmla="*/ 13824 h 5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32"/>
                  <a:gd name="T73" fmla="*/ 0 h 51"/>
                  <a:gd name="T74" fmla="*/ 32 w 32"/>
                  <a:gd name="T75" fmla="*/ 51 h 5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32" h="51">
                    <a:moveTo>
                      <a:pt x="7" y="27"/>
                    </a:moveTo>
                    <a:lnTo>
                      <a:pt x="10" y="27"/>
                    </a:lnTo>
                    <a:lnTo>
                      <a:pt x="13" y="29"/>
                    </a:lnTo>
                    <a:lnTo>
                      <a:pt x="10" y="33"/>
                    </a:lnTo>
                    <a:lnTo>
                      <a:pt x="7" y="34"/>
                    </a:lnTo>
                    <a:lnTo>
                      <a:pt x="5" y="44"/>
                    </a:lnTo>
                    <a:lnTo>
                      <a:pt x="9" y="46"/>
                    </a:lnTo>
                    <a:lnTo>
                      <a:pt x="11" y="46"/>
                    </a:lnTo>
                    <a:lnTo>
                      <a:pt x="18" y="51"/>
                    </a:lnTo>
                    <a:lnTo>
                      <a:pt x="23" y="48"/>
                    </a:lnTo>
                    <a:lnTo>
                      <a:pt x="23" y="43"/>
                    </a:lnTo>
                    <a:lnTo>
                      <a:pt x="24" y="38"/>
                    </a:lnTo>
                    <a:lnTo>
                      <a:pt x="28" y="36"/>
                    </a:lnTo>
                    <a:lnTo>
                      <a:pt x="31" y="24"/>
                    </a:lnTo>
                    <a:lnTo>
                      <a:pt x="30" y="20"/>
                    </a:lnTo>
                    <a:lnTo>
                      <a:pt x="32" y="15"/>
                    </a:lnTo>
                    <a:lnTo>
                      <a:pt x="31" y="8"/>
                    </a:lnTo>
                    <a:lnTo>
                      <a:pt x="25" y="4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6" y="12"/>
                    </a:lnTo>
                    <a:lnTo>
                      <a:pt x="0" y="21"/>
                    </a:lnTo>
                    <a:lnTo>
                      <a:pt x="6" y="23"/>
                    </a:lnTo>
                    <a:lnTo>
                      <a:pt x="7" y="27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18" name="福島県"/>
              <p:cNvSpPr>
                <a:spLocks/>
              </p:cNvSpPr>
              <p:nvPr/>
            </p:nvSpPr>
            <p:spPr bwMode="auto">
              <a:xfrm rot="1338875">
                <a:off x="3830" y="2976"/>
                <a:ext cx="424" cy="327"/>
              </a:xfrm>
              <a:custGeom>
                <a:avLst/>
                <a:gdLst>
                  <a:gd name="T0" fmla="*/ 22016 w 53"/>
                  <a:gd name="T1" fmla="*/ 2544 h 41"/>
                  <a:gd name="T2" fmla="*/ 19968 w 53"/>
                  <a:gd name="T3" fmla="*/ 1021 h 41"/>
                  <a:gd name="T4" fmla="*/ 17408 w 53"/>
                  <a:gd name="T5" fmla="*/ 0 h 41"/>
                  <a:gd name="T6" fmla="*/ 15360 w 53"/>
                  <a:gd name="T7" fmla="*/ 510 h 41"/>
                  <a:gd name="T8" fmla="*/ 15360 w 53"/>
                  <a:gd name="T9" fmla="*/ 3055 h 41"/>
                  <a:gd name="T10" fmla="*/ 12800 w 53"/>
                  <a:gd name="T11" fmla="*/ 4578 h 41"/>
                  <a:gd name="T12" fmla="*/ 9216 w 53"/>
                  <a:gd name="T13" fmla="*/ 2034 h 41"/>
                  <a:gd name="T14" fmla="*/ 8192 w 53"/>
                  <a:gd name="T15" fmla="*/ 2034 h 41"/>
                  <a:gd name="T16" fmla="*/ 7680 w 53"/>
                  <a:gd name="T17" fmla="*/ 3055 h 41"/>
                  <a:gd name="T18" fmla="*/ 5120 w 53"/>
                  <a:gd name="T19" fmla="*/ 5599 h 41"/>
                  <a:gd name="T20" fmla="*/ 5632 w 53"/>
                  <a:gd name="T21" fmla="*/ 8143 h 41"/>
                  <a:gd name="T22" fmla="*/ 0 w 53"/>
                  <a:gd name="T23" fmla="*/ 10177 h 41"/>
                  <a:gd name="T24" fmla="*/ 512 w 53"/>
                  <a:gd name="T25" fmla="*/ 11644 h 41"/>
                  <a:gd name="T26" fmla="*/ 0 w 53"/>
                  <a:gd name="T27" fmla="*/ 13168 h 41"/>
                  <a:gd name="T28" fmla="*/ 1024 w 53"/>
                  <a:gd name="T29" fmla="*/ 15202 h 41"/>
                  <a:gd name="T30" fmla="*/ 1024 w 53"/>
                  <a:gd name="T31" fmla="*/ 18767 h 41"/>
                  <a:gd name="T32" fmla="*/ 2560 w 53"/>
                  <a:gd name="T33" fmla="*/ 18767 h 41"/>
                  <a:gd name="T34" fmla="*/ 10752 w 53"/>
                  <a:gd name="T35" fmla="*/ 14691 h 41"/>
                  <a:gd name="T36" fmla="*/ 12800 w 53"/>
                  <a:gd name="T37" fmla="*/ 14691 h 41"/>
                  <a:gd name="T38" fmla="*/ 15872 w 53"/>
                  <a:gd name="T39" fmla="*/ 17235 h 41"/>
                  <a:gd name="T40" fmla="*/ 15872 w 53"/>
                  <a:gd name="T41" fmla="*/ 18767 h 41"/>
                  <a:gd name="T42" fmla="*/ 18944 w 53"/>
                  <a:gd name="T43" fmla="*/ 20800 h 41"/>
                  <a:gd name="T44" fmla="*/ 20992 w 53"/>
                  <a:gd name="T45" fmla="*/ 18767 h 41"/>
                  <a:gd name="T46" fmla="*/ 23040 w 53"/>
                  <a:gd name="T47" fmla="*/ 19780 h 41"/>
                  <a:gd name="T48" fmla="*/ 26112 w 53"/>
                  <a:gd name="T49" fmla="*/ 16733 h 41"/>
                  <a:gd name="T50" fmla="*/ 27136 w 53"/>
                  <a:gd name="T51" fmla="*/ 6612 h 41"/>
                  <a:gd name="T52" fmla="*/ 25600 w 53"/>
                  <a:gd name="T53" fmla="*/ 1021 h 41"/>
                  <a:gd name="T54" fmla="*/ 24064 w 53"/>
                  <a:gd name="T55" fmla="*/ 2544 h 41"/>
                  <a:gd name="T56" fmla="*/ 22016 w 53"/>
                  <a:gd name="T57" fmla="*/ 2544 h 4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3"/>
                  <a:gd name="T88" fmla="*/ 0 h 41"/>
                  <a:gd name="T89" fmla="*/ 53 w 53"/>
                  <a:gd name="T90" fmla="*/ 41 h 41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3" h="41">
                    <a:moveTo>
                      <a:pt x="43" y="5"/>
                    </a:moveTo>
                    <a:lnTo>
                      <a:pt x="39" y="2"/>
                    </a:lnTo>
                    <a:lnTo>
                      <a:pt x="34" y="0"/>
                    </a:lnTo>
                    <a:lnTo>
                      <a:pt x="30" y="1"/>
                    </a:lnTo>
                    <a:lnTo>
                      <a:pt x="30" y="6"/>
                    </a:lnTo>
                    <a:lnTo>
                      <a:pt x="25" y="9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5" y="6"/>
                    </a:lnTo>
                    <a:lnTo>
                      <a:pt x="10" y="11"/>
                    </a:lnTo>
                    <a:lnTo>
                      <a:pt x="11" y="16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2" y="37"/>
                    </a:lnTo>
                    <a:lnTo>
                      <a:pt x="5" y="37"/>
                    </a:lnTo>
                    <a:lnTo>
                      <a:pt x="21" y="29"/>
                    </a:lnTo>
                    <a:lnTo>
                      <a:pt x="25" y="29"/>
                    </a:lnTo>
                    <a:lnTo>
                      <a:pt x="31" y="34"/>
                    </a:lnTo>
                    <a:lnTo>
                      <a:pt x="31" y="37"/>
                    </a:lnTo>
                    <a:lnTo>
                      <a:pt x="37" y="41"/>
                    </a:lnTo>
                    <a:lnTo>
                      <a:pt x="41" y="37"/>
                    </a:lnTo>
                    <a:lnTo>
                      <a:pt x="45" y="39"/>
                    </a:lnTo>
                    <a:lnTo>
                      <a:pt x="51" y="33"/>
                    </a:lnTo>
                    <a:lnTo>
                      <a:pt x="53" y="13"/>
                    </a:lnTo>
                    <a:lnTo>
                      <a:pt x="50" y="2"/>
                    </a:lnTo>
                    <a:lnTo>
                      <a:pt x="47" y="5"/>
                    </a:lnTo>
                    <a:lnTo>
                      <a:pt x="43" y="5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19" name="茨城県"/>
              <p:cNvSpPr>
                <a:spLocks/>
              </p:cNvSpPr>
              <p:nvPr/>
            </p:nvSpPr>
            <p:spPr bwMode="auto">
              <a:xfrm rot="1338875">
                <a:off x="3834" y="3267"/>
                <a:ext cx="280" cy="328"/>
              </a:xfrm>
              <a:custGeom>
                <a:avLst/>
                <a:gdLst>
                  <a:gd name="T0" fmla="*/ 11264 w 35"/>
                  <a:gd name="T1" fmla="*/ 2048 h 41"/>
                  <a:gd name="T2" fmla="*/ 8192 w 35"/>
                  <a:gd name="T3" fmla="*/ 0 h 41"/>
                  <a:gd name="T4" fmla="*/ 8704 w 35"/>
                  <a:gd name="T5" fmla="*/ 2560 h 41"/>
                  <a:gd name="T6" fmla="*/ 7680 w 35"/>
                  <a:gd name="T7" fmla="*/ 8704 h 41"/>
                  <a:gd name="T8" fmla="*/ 4096 w 35"/>
                  <a:gd name="T9" fmla="*/ 10240 h 41"/>
                  <a:gd name="T10" fmla="*/ 2048 w 35"/>
                  <a:gd name="T11" fmla="*/ 12800 h 41"/>
                  <a:gd name="T12" fmla="*/ 512 w 35"/>
                  <a:gd name="T13" fmla="*/ 13312 h 41"/>
                  <a:gd name="T14" fmla="*/ 0 w 35"/>
                  <a:gd name="T15" fmla="*/ 13312 h 41"/>
                  <a:gd name="T16" fmla="*/ 1536 w 35"/>
                  <a:gd name="T17" fmla="*/ 15872 h 41"/>
                  <a:gd name="T18" fmla="*/ 2560 w 35"/>
                  <a:gd name="T19" fmla="*/ 15872 h 41"/>
                  <a:gd name="T20" fmla="*/ 4096 w 35"/>
                  <a:gd name="T21" fmla="*/ 17408 h 41"/>
                  <a:gd name="T22" fmla="*/ 7680 w 35"/>
                  <a:gd name="T23" fmla="*/ 19968 h 41"/>
                  <a:gd name="T24" fmla="*/ 12800 w 35"/>
                  <a:gd name="T25" fmla="*/ 18944 h 41"/>
                  <a:gd name="T26" fmla="*/ 16384 w 35"/>
                  <a:gd name="T27" fmla="*/ 20992 h 41"/>
                  <a:gd name="T28" fmla="*/ 17920 w 35"/>
                  <a:gd name="T29" fmla="*/ 20992 h 41"/>
                  <a:gd name="T30" fmla="*/ 14848 w 35"/>
                  <a:gd name="T31" fmla="*/ 16896 h 41"/>
                  <a:gd name="T32" fmla="*/ 12800 w 35"/>
                  <a:gd name="T33" fmla="*/ 12288 h 41"/>
                  <a:gd name="T34" fmla="*/ 15360 w 35"/>
                  <a:gd name="T35" fmla="*/ 1024 h 41"/>
                  <a:gd name="T36" fmla="*/ 13312 w 35"/>
                  <a:gd name="T37" fmla="*/ 0 h 41"/>
                  <a:gd name="T38" fmla="*/ 11264 w 35"/>
                  <a:gd name="T39" fmla="*/ 2048 h 4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5"/>
                  <a:gd name="T61" fmla="*/ 0 h 41"/>
                  <a:gd name="T62" fmla="*/ 35 w 35"/>
                  <a:gd name="T63" fmla="*/ 41 h 4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5" h="41">
                    <a:moveTo>
                      <a:pt x="22" y="4"/>
                    </a:moveTo>
                    <a:lnTo>
                      <a:pt x="16" y="0"/>
                    </a:lnTo>
                    <a:lnTo>
                      <a:pt x="17" y="5"/>
                    </a:lnTo>
                    <a:lnTo>
                      <a:pt x="15" y="17"/>
                    </a:lnTo>
                    <a:lnTo>
                      <a:pt x="8" y="20"/>
                    </a:lnTo>
                    <a:lnTo>
                      <a:pt x="4" y="25"/>
                    </a:lnTo>
                    <a:lnTo>
                      <a:pt x="1" y="26"/>
                    </a:lnTo>
                    <a:lnTo>
                      <a:pt x="0" y="26"/>
                    </a:lnTo>
                    <a:lnTo>
                      <a:pt x="3" y="31"/>
                    </a:lnTo>
                    <a:lnTo>
                      <a:pt x="5" y="31"/>
                    </a:lnTo>
                    <a:lnTo>
                      <a:pt x="8" y="34"/>
                    </a:lnTo>
                    <a:lnTo>
                      <a:pt x="15" y="39"/>
                    </a:lnTo>
                    <a:lnTo>
                      <a:pt x="25" y="37"/>
                    </a:lnTo>
                    <a:lnTo>
                      <a:pt x="32" y="41"/>
                    </a:lnTo>
                    <a:lnTo>
                      <a:pt x="35" y="41"/>
                    </a:lnTo>
                    <a:lnTo>
                      <a:pt x="29" y="33"/>
                    </a:lnTo>
                    <a:lnTo>
                      <a:pt x="25" y="24"/>
                    </a:lnTo>
                    <a:lnTo>
                      <a:pt x="30" y="2"/>
                    </a:lnTo>
                    <a:lnTo>
                      <a:pt x="26" y="0"/>
                    </a:lnTo>
                    <a:lnTo>
                      <a:pt x="22" y="4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20" name="栃木県"/>
              <p:cNvSpPr>
                <a:spLocks/>
              </p:cNvSpPr>
              <p:nvPr/>
            </p:nvSpPr>
            <p:spPr bwMode="auto">
              <a:xfrm rot="1338875">
                <a:off x="3797" y="3168"/>
                <a:ext cx="216" cy="272"/>
              </a:xfrm>
              <a:custGeom>
                <a:avLst/>
                <a:gdLst>
                  <a:gd name="T0" fmla="*/ 1536 w 27"/>
                  <a:gd name="T1" fmla="*/ 10240 h 34"/>
                  <a:gd name="T2" fmla="*/ 512 w 27"/>
                  <a:gd name="T3" fmla="*/ 13312 h 34"/>
                  <a:gd name="T4" fmla="*/ 5120 w 27"/>
                  <a:gd name="T5" fmla="*/ 15872 h 34"/>
                  <a:gd name="T6" fmla="*/ 5632 w 27"/>
                  <a:gd name="T7" fmla="*/ 17408 h 34"/>
                  <a:gd name="T8" fmla="*/ 7168 w 27"/>
                  <a:gd name="T9" fmla="*/ 16896 h 34"/>
                  <a:gd name="T10" fmla="*/ 9216 w 27"/>
                  <a:gd name="T11" fmla="*/ 14336 h 34"/>
                  <a:gd name="T12" fmla="*/ 12800 w 27"/>
                  <a:gd name="T13" fmla="*/ 12800 h 34"/>
                  <a:gd name="T14" fmla="*/ 13824 w 27"/>
                  <a:gd name="T15" fmla="*/ 6656 h 34"/>
                  <a:gd name="T16" fmla="*/ 13312 w 27"/>
                  <a:gd name="T17" fmla="*/ 4096 h 34"/>
                  <a:gd name="T18" fmla="*/ 13312 w 27"/>
                  <a:gd name="T19" fmla="*/ 2560 h 34"/>
                  <a:gd name="T20" fmla="*/ 10240 w 27"/>
                  <a:gd name="T21" fmla="*/ 0 h 34"/>
                  <a:gd name="T22" fmla="*/ 8192 w 27"/>
                  <a:gd name="T23" fmla="*/ 0 h 34"/>
                  <a:gd name="T24" fmla="*/ 0 w 27"/>
                  <a:gd name="T25" fmla="*/ 4096 h 34"/>
                  <a:gd name="T26" fmla="*/ 0 w 27"/>
                  <a:gd name="T27" fmla="*/ 9728 h 34"/>
                  <a:gd name="T28" fmla="*/ 1536 w 27"/>
                  <a:gd name="T29" fmla="*/ 10240 h 3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"/>
                  <a:gd name="T46" fmla="*/ 0 h 34"/>
                  <a:gd name="T47" fmla="*/ 27 w 27"/>
                  <a:gd name="T48" fmla="*/ 34 h 3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" h="34">
                    <a:moveTo>
                      <a:pt x="3" y="20"/>
                    </a:moveTo>
                    <a:lnTo>
                      <a:pt x="1" y="26"/>
                    </a:lnTo>
                    <a:lnTo>
                      <a:pt x="10" y="31"/>
                    </a:lnTo>
                    <a:lnTo>
                      <a:pt x="11" y="34"/>
                    </a:lnTo>
                    <a:lnTo>
                      <a:pt x="14" y="33"/>
                    </a:lnTo>
                    <a:lnTo>
                      <a:pt x="18" y="28"/>
                    </a:lnTo>
                    <a:lnTo>
                      <a:pt x="25" y="25"/>
                    </a:lnTo>
                    <a:lnTo>
                      <a:pt x="27" y="13"/>
                    </a:lnTo>
                    <a:lnTo>
                      <a:pt x="26" y="8"/>
                    </a:lnTo>
                    <a:lnTo>
                      <a:pt x="26" y="5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0" y="8"/>
                    </a:lnTo>
                    <a:lnTo>
                      <a:pt x="0" y="19"/>
                    </a:lnTo>
                    <a:lnTo>
                      <a:pt x="3" y="20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21" name="群馬県"/>
              <p:cNvSpPr>
                <a:spLocks/>
              </p:cNvSpPr>
              <p:nvPr/>
            </p:nvSpPr>
            <p:spPr bwMode="auto">
              <a:xfrm rot="1338875">
                <a:off x="3559" y="3128"/>
                <a:ext cx="320" cy="312"/>
              </a:xfrm>
              <a:custGeom>
                <a:avLst/>
                <a:gdLst>
                  <a:gd name="T0" fmla="*/ 10240 w 40"/>
                  <a:gd name="T1" fmla="*/ 1536 h 39"/>
                  <a:gd name="T2" fmla="*/ 8192 w 40"/>
                  <a:gd name="T3" fmla="*/ 1536 h 39"/>
                  <a:gd name="T4" fmla="*/ 8192 w 40"/>
                  <a:gd name="T5" fmla="*/ 3584 h 39"/>
                  <a:gd name="T6" fmla="*/ 4096 w 40"/>
                  <a:gd name="T7" fmla="*/ 6144 h 39"/>
                  <a:gd name="T8" fmla="*/ 2048 w 40"/>
                  <a:gd name="T9" fmla="*/ 6656 h 39"/>
                  <a:gd name="T10" fmla="*/ 0 w 40"/>
                  <a:gd name="T11" fmla="*/ 10752 h 39"/>
                  <a:gd name="T12" fmla="*/ 3584 w 40"/>
                  <a:gd name="T13" fmla="*/ 11776 h 39"/>
                  <a:gd name="T14" fmla="*/ 3072 w 40"/>
                  <a:gd name="T15" fmla="*/ 15872 h 39"/>
                  <a:gd name="T16" fmla="*/ 5120 w 40"/>
                  <a:gd name="T17" fmla="*/ 19968 h 39"/>
                  <a:gd name="T18" fmla="*/ 7680 w 40"/>
                  <a:gd name="T19" fmla="*/ 17920 h 39"/>
                  <a:gd name="T20" fmla="*/ 10240 w 40"/>
                  <a:gd name="T21" fmla="*/ 16896 h 39"/>
                  <a:gd name="T22" fmla="*/ 11264 w 40"/>
                  <a:gd name="T23" fmla="*/ 14336 h 39"/>
                  <a:gd name="T24" fmla="*/ 14336 w 40"/>
                  <a:gd name="T25" fmla="*/ 14336 h 39"/>
                  <a:gd name="T26" fmla="*/ 16384 w 40"/>
                  <a:gd name="T27" fmla="*/ 15872 h 39"/>
                  <a:gd name="T28" fmla="*/ 19968 w 40"/>
                  <a:gd name="T29" fmla="*/ 15360 h 39"/>
                  <a:gd name="T30" fmla="*/ 20480 w 40"/>
                  <a:gd name="T31" fmla="*/ 15360 h 39"/>
                  <a:gd name="T32" fmla="*/ 19968 w 40"/>
                  <a:gd name="T33" fmla="*/ 13824 h 39"/>
                  <a:gd name="T34" fmla="*/ 15360 w 40"/>
                  <a:gd name="T35" fmla="*/ 11264 h 39"/>
                  <a:gd name="T36" fmla="*/ 16384 w 40"/>
                  <a:gd name="T37" fmla="*/ 8192 h 39"/>
                  <a:gd name="T38" fmla="*/ 14848 w 40"/>
                  <a:gd name="T39" fmla="*/ 7680 h 39"/>
                  <a:gd name="T40" fmla="*/ 14848 w 40"/>
                  <a:gd name="T41" fmla="*/ 2048 h 39"/>
                  <a:gd name="T42" fmla="*/ 13312 w 40"/>
                  <a:gd name="T43" fmla="*/ 2048 h 39"/>
                  <a:gd name="T44" fmla="*/ 10752 w 40"/>
                  <a:gd name="T45" fmla="*/ 0 h 39"/>
                  <a:gd name="T46" fmla="*/ 10240 w 40"/>
                  <a:gd name="T47" fmla="*/ 1536 h 3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0"/>
                  <a:gd name="T73" fmla="*/ 0 h 39"/>
                  <a:gd name="T74" fmla="*/ 40 w 40"/>
                  <a:gd name="T75" fmla="*/ 39 h 3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0" h="39">
                    <a:moveTo>
                      <a:pt x="20" y="3"/>
                    </a:moveTo>
                    <a:lnTo>
                      <a:pt x="16" y="3"/>
                    </a:lnTo>
                    <a:lnTo>
                      <a:pt x="16" y="7"/>
                    </a:lnTo>
                    <a:lnTo>
                      <a:pt x="8" y="12"/>
                    </a:lnTo>
                    <a:lnTo>
                      <a:pt x="4" y="13"/>
                    </a:lnTo>
                    <a:lnTo>
                      <a:pt x="0" y="21"/>
                    </a:lnTo>
                    <a:lnTo>
                      <a:pt x="7" y="23"/>
                    </a:lnTo>
                    <a:lnTo>
                      <a:pt x="6" y="31"/>
                    </a:lnTo>
                    <a:lnTo>
                      <a:pt x="10" y="39"/>
                    </a:lnTo>
                    <a:lnTo>
                      <a:pt x="15" y="35"/>
                    </a:lnTo>
                    <a:lnTo>
                      <a:pt x="20" y="33"/>
                    </a:lnTo>
                    <a:lnTo>
                      <a:pt x="22" y="28"/>
                    </a:lnTo>
                    <a:lnTo>
                      <a:pt x="28" y="28"/>
                    </a:lnTo>
                    <a:lnTo>
                      <a:pt x="32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39" y="27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29" y="15"/>
                    </a:lnTo>
                    <a:lnTo>
                      <a:pt x="29" y="4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20" y="3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22" name="埼玉県"/>
              <p:cNvSpPr>
                <a:spLocks/>
              </p:cNvSpPr>
              <p:nvPr/>
            </p:nvSpPr>
            <p:spPr bwMode="auto">
              <a:xfrm rot="1338875">
                <a:off x="3582" y="3361"/>
                <a:ext cx="272" cy="144"/>
              </a:xfrm>
              <a:custGeom>
                <a:avLst/>
                <a:gdLst>
                  <a:gd name="T0" fmla="*/ 9216 w 34"/>
                  <a:gd name="T1" fmla="*/ 0 h 18"/>
                  <a:gd name="T2" fmla="*/ 6144 w 34"/>
                  <a:gd name="T3" fmla="*/ 0 h 18"/>
                  <a:gd name="T4" fmla="*/ 5120 w 34"/>
                  <a:gd name="T5" fmla="*/ 2560 h 18"/>
                  <a:gd name="T6" fmla="*/ 2560 w 34"/>
                  <a:gd name="T7" fmla="*/ 3584 h 18"/>
                  <a:gd name="T8" fmla="*/ 0 w 34"/>
                  <a:gd name="T9" fmla="*/ 5632 h 18"/>
                  <a:gd name="T10" fmla="*/ 512 w 34"/>
                  <a:gd name="T11" fmla="*/ 7168 h 18"/>
                  <a:gd name="T12" fmla="*/ 3072 w 34"/>
                  <a:gd name="T13" fmla="*/ 7680 h 18"/>
                  <a:gd name="T14" fmla="*/ 4096 w 34"/>
                  <a:gd name="T15" fmla="*/ 7168 h 18"/>
                  <a:gd name="T16" fmla="*/ 8192 w 34"/>
                  <a:gd name="T17" fmla="*/ 8192 h 18"/>
                  <a:gd name="T18" fmla="*/ 10240 w 34"/>
                  <a:gd name="T19" fmla="*/ 9216 h 18"/>
                  <a:gd name="T20" fmla="*/ 12288 w 34"/>
                  <a:gd name="T21" fmla="*/ 8704 h 18"/>
                  <a:gd name="T22" fmla="*/ 12800 w 34"/>
                  <a:gd name="T23" fmla="*/ 9216 h 18"/>
                  <a:gd name="T24" fmla="*/ 13824 w 34"/>
                  <a:gd name="T25" fmla="*/ 8704 h 18"/>
                  <a:gd name="T26" fmla="*/ 15872 w 34"/>
                  <a:gd name="T27" fmla="*/ 8192 h 18"/>
                  <a:gd name="T28" fmla="*/ 17408 w 34"/>
                  <a:gd name="T29" fmla="*/ 8704 h 18"/>
                  <a:gd name="T30" fmla="*/ 17408 w 34"/>
                  <a:gd name="T31" fmla="*/ 6144 h 18"/>
                  <a:gd name="T32" fmla="*/ 16384 w 34"/>
                  <a:gd name="T33" fmla="*/ 3584 h 18"/>
                  <a:gd name="T34" fmla="*/ 14848 w 34"/>
                  <a:gd name="T35" fmla="*/ 1024 h 18"/>
                  <a:gd name="T36" fmla="*/ 11264 w 34"/>
                  <a:gd name="T37" fmla="*/ 1536 h 18"/>
                  <a:gd name="T38" fmla="*/ 9216 w 34"/>
                  <a:gd name="T39" fmla="*/ 0 h 1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4"/>
                  <a:gd name="T61" fmla="*/ 0 h 18"/>
                  <a:gd name="T62" fmla="*/ 34 w 34"/>
                  <a:gd name="T63" fmla="*/ 18 h 1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4" h="18">
                    <a:moveTo>
                      <a:pt x="18" y="0"/>
                    </a:moveTo>
                    <a:lnTo>
                      <a:pt x="12" y="0"/>
                    </a:lnTo>
                    <a:lnTo>
                      <a:pt x="10" y="5"/>
                    </a:lnTo>
                    <a:lnTo>
                      <a:pt x="5" y="7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6" y="15"/>
                    </a:lnTo>
                    <a:lnTo>
                      <a:pt x="8" y="14"/>
                    </a:lnTo>
                    <a:lnTo>
                      <a:pt x="16" y="16"/>
                    </a:lnTo>
                    <a:lnTo>
                      <a:pt x="20" y="18"/>
                    </a:lnTo>
                    <a:lnTo>
                      <a:pt x="24" y="17"/>
                    </a:lnTo>
                    <a:lnTo>
                      <a:pt x="25" y="18"/>
                    </a:lnTo>
                    <a:lnTo>
                      <a:pt x="27" y="17"/>
                    </a:lnTo>
                    <a:lnTo>
                      <a:pt x="31" y="16"/>
                    </a:lnTo>
                    <a:lnTo>
                      <a:pt x="34" y="17"/>
                    </a:lnTo>
                    <a:lnTo>
                      <a:pt x="34" y="12"/>
                    </a:lnTo>
                    <a:lnTo>
                      <a:pt x="32" y="7"/>
                    </a:lnTo>
                    <a:lnTo>
                      <a:pt x="29" y="2"/>
                    </a:lnTo>
                    <a:lnTo>
                      <a:pt x="22" y="3"/>
                    </a:lnTo>
                    <a:lnTo>
                      <a:pt x="18" y="0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23" name="千葉県"/>
              <p:cNvSpPr>
                <a:spLocks/>
              </p:cNvSpPr>
              <p:nvPr/>
            </p:nvSpPr>
            <p:spPr bwMode="auto">
              <a:xfrm rot="1338875">
                <a:off x="3746" y="3497"/>
                <a:ext cx="272" cy="335"/>
              </a:xfrm>
              <a:custGeom>
                <a:avLst/>
                <a:gdLst>
                  <a:gd name="T0" fmla="*/ 12288 w 34"/>
                  <a:gd name="T1" fmla="*/ 3055 h 42"/>
                  <a:gd name="T2" fmla="*/ 7168 w 34"/>
                  <a:gd name="T3" fmla="*/ 4068 h 42"/>
                  <a:gd name="T4" fmla="*/ 3584 w 34"/>
                  <a:gd name="T5" fmla="*/ 1523 h 42"/>
                  <a:gd name="T6" fmla="*/ 2048 w 34"/>
                  <a:gd name="T7" fmla="*/ 0 h 42"/>
                  <a:gd name="T8" fmla="*/ 1024 w 34"/>
                  <a:gd name="T9" fmla="*/ 0 h 42"/>
                  <a:gd name="T10" fmla="*/ 2048 w 34"/>
                  <a:gd name="T11" fmla="*/ 2544 h 42"/>
                  <a:gd name="T12" fmla="*/ 2048 w 34"/>
                  <a:gd name="T13" fmla="*/ 5089 h 42"/>
                  <a:gd name="T14" fmla="*/ 2560 w 34"/>
                  <a:gd name="T15" fmla="*/ 7123 h 42"/>
                  <a:gd name="T16" fmla="*/ 4096 w 34"/>
                  <a:gd name="T17" fmla="*/ 7123 h 42"/>
                  <a:gd name="T18" fmla="*/ 5120 w 34"/>
                  <a:gd name="T19" fmla="*/ 9165 h 42"/>
                  <a:gd name="T20" fmla="*/ 4096 w 34"/>
                  <a:gd name="T21" fmla="*/ 10688 h 42"/>
                  <a:gd name="T22" fmla="*/ 2560 w 34"/>
                  <a:gd name="T23" fmla="*/ 11135 h 42"/>
                  <a:gd name="T24" fmla="*/ 1024 w 34"/>
                  <a:gd name="T25" fmla="*/ 13679 h 42"/>
                  <a:gd name="T26" fmla="*/ 1536 w 34"/>
                  <a:gd name="T27" fmla="*/ 15203 h 42"/>
                  <a:gd name="T28" fmla="*/ 1536 w 34"/>
                  <a:gd name="T29" fmla="*/ 19278 h 42"/>
                  <a:gd name="T30" fmla="*/ 0 w 34"/>
                  <a:gd name="T31" fmla="*/ 20291 h 42"/>
                  <a:gd name="T32" fmla="*/ 2560 w 34"/>
                  <a:gd name="T33" fmla="*/ 21312 h 42"/>
                  <a:gd name="T34" fmla="*/ 4096 w 34"/>
                  <a:gd name="T35" fmla="*/ 20802 h 42"/>
                  <a:gd name="T36" fmla="*/ 4096 w 34"/>
                  <a:gd name="T37" fmla="*/ 19278 h 42"/>
                  <a:gd name="T38" fmla="*/ 10240 w 34"/>
                  <a:gd name="T39" fmla="*/ 15713 h 42"/>
                  <a:gd name="T40" fmla="*/ 10752 w 34"/>
                  <a:gd name="T41" fmla="*/ 10178 h 42"/>
                  <a:gd name="T42" fmla="*/ 12800 w 34"/>
                  <a:gd name="T43" fmla="*/ 7123 h 42"/>
                  <a:gd name="T44" fmla="*/ 16896 w 34"/>
                  <a:gd name="T45" fmla="*/ 6110 h 42"/>
                  <a:gd name="T46" fmla="*/ 17408 w 34"/>
                  <a:gd name="T47" fmla="*/ 5089 h 42"/>
                  <a:gd name="T48" fmla="*/ 15872 w 34"/>
                  <a:gd name="T49" fmla="*/ 5089 h 42"/>
                  <a:gd name="T50" fmla="*/ 12288 w 34"/>
                  <a:gd name="T51" fmla="*/ 3055 h 4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42"/>
                  <a:gd name="T80" fmla="*/ 34 w 34"/>
                  <a:gd name="T81" fmla="*/ 42 h 4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42">
                    <a:moveTo>
                      <a:pt x="24" y="6"/>
                    </a:moveTo>
                    <a:lnTo>
                      <a:pt x="14" y="8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4" y="5"/>
                    </a:lnTo>
                    <a:lnTo>
                      <a:pt x="4" y="10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0" y="18"/>
                    </a:lnTo>
                    <a:lnTo>
                      <a:pt x="8" y="21"/>
                    </a:lnTo>
                    <a:lnTo>
                      <a:pt x="5" y="22"/>
                    </a:lnTo>
                    <a:lnTo>
                      <a:pt x="2" y="27"/>
                    </a:lnTo>
                    <a:lnTo>
                      <a:pt x="3" y="30"/>
                    </a:lnTo>
                    <a:lnTo>
                      <a:pt x="3" y="38"/>
                    </a:lnTo>
                    <a:lnTo>
                      <a:pt x="0" y="40"/>
                    </a:lnTo>
                    <a:lnTo>
                      <a:pt x="5" y="42"/>
                    </a:lnTo>
                    <a:lnTo>
                      <a:pt x="8" y="41"/>
                    </a:lnTo>
                    <a:lnTo>
                      <a:pt x="8" y="38"/>
                    </a:lnTo>
                    <a:lnTo>
                      <a:pt x="20" y="31"/>
                    </a:lnTo>
                    <a:lnTo>
                      <a:pt x="21" y="20"/>
                    </a:lnTo>
                    <a:lnTo>
                      <a:pt x="25" y="14"/>
                    </a:lnTo>
                    <a:lnTo>
                      <a:pt x="33" y="12"/>
                    </a:lnTo>
                    <a:lnTo>
                      <a:pt x="34" y="10"/>
                    </a:lnTo>
                    <a:lnTo>
                      <a:pt x="31" y="10"/>
                    </a:lnTo>
                    <a:lnTo>
                      <a:pt x="24" y="6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24" name="東京都"/>
              <p:cNvSpPr>
                <a:spLocks/>
              </p:cNvSpPr>
              <p:nvPr/>
            </p:nvSpPr>
            <p:spPr bwMode="auto">
              <a:xfrm rot="1338875">
                <a:off x="3589" y="3477"/>
                <a:ext cx="232" cy="120"/>
              </a:xfrm>
              <a:custGeom>
                <a:avLst/>
                <a:gdLst>
                  <a:gd name="T0" fmla="*/ 12800 w 29"/>
                  <a:gd name="T1" fmla="*/ 1024 h 15"/>
                  <a:gd name="T2" fmla="*/ 10752 w 29"/>
                  <a:gd name="T3" fmla="*/ 1536 h 15"/>
                  <a:gd name="T4" fmla="*/ 9728 w 29"/>
                  <a:gd name="T5" fmla="*/ 2048 h 15"/>
                  <a:gd name="T6" fmla="*/ 9216 w 29"/>
                  <a:gd name="T7" fmla="*/ 1536 h 15"/>
                  <a:gd name="T8" fmla="*/ 7168 w 29"/>
                  <a:gd name="T9" fmla="*/ 2048 h 15"/>
                  <a:gd name="T10" fmla="*/ 5120 w 29"/>
                  <a:gd name="T11" fmla="*/ 1024 h 15"/>
                  <a:gd name="T12" fmla="*/ 1024 w 29"/>
                  <a:gd name="T13" fmla="*/ 0 h 15"/>
                  <a:gd name="T14" fmla="*/ 0 w 29"/>
                  <a:gd name="T15" fmla="*/ 512 h 15"/>
                  <a:gd name="T16" fmla="*/ 3584 w 29"/>
                  <a:gd name="T17" fmla="*/ 5120 h 15"/>
                  <a:gd name="T18" fmla="*/ 7168 w 29"/>
                  <a:gd name="T19" fmla="*/ 5632 h 15"/>
                  <a:gd name="T20" fmla="*/ 8192 w 29"/>
                  <a:gd name="T21" fmla="*/ 7680 h 15"/>
                  <a:gd name="T22" fmla="*/ 8704 w 29"/>
                  <a:gd name="T23" fmla="*/ 6144 h 15"/>
                  <a:gd name="T24" fmla="*/ 8192 w 29"/>
                  <a:gd name="T25" fmla="*/ 5120 h 15"/>
                  <a:gd name="T26" fmla="*/ 10240 w 29"/>
                  <a:gd name="T27" fmla="*/ 5120 h 15"/>
                  <a:gd name="T28" fmla="*/ 12800 w 29"/>
                  <a:gd name="T29" fmla="*/ 6656 h 15"/>
                  <a:gd name="T30" fmla="*/ 12800 w 29"/>
                  <a:gd name="T31" fmla="*/ 4096 h 15"/>
                  <a:gd name="T32" fmla="*/ 14848 w 29"/>
                  <a:gd name="T33" fmla="*/ 3584 h 15"/>
                  <a:gd name="T34" fmla="*/ 14336 w 29"/>
                  <a:gd name="T35" fmla="*/ 1536 h 15"/>
                  <a:gd name="T36" fmla="*/ 12800 w 29"/>
                  <a:gd name="T37" fmla="*/ 1024 h 1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9"/>
                  <a:gd name="T58" fmla="*/ 0 h 15"/>
                  <a:gd name="T59" fmla="*/ 29 w 29"/>
                  <a:gd name="T60" fmla="*/ 15 h 1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9" h="15">
                    <a:moveTo>
                      <a:pt x="25" y="2"/>
                    </a:moveTo>
                    <a:lnTo>
                      <a:pt x="21" y="3"/>
                    </a:lnTo>
                    <a:lnTo>
                      <a:pt x="19" y="4"/>
                    </a:lnTo>
                    <a:lnTo>
                      <a:pt x="18" y="3"/>
                    </a:lnTo>
                    <a:lnTo>
                      <a:pt x="14" y="4"/>
                    </a:lnTo>
                    <a:lnTo>
                      <a:pt x="10" y="2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7" y="10"/>
                    </a:lnTo>
                    <a:lnTo>
                      <a:pt x="14" y="11"/>
                    </a:lnTo>
                    <a:lnTo>
                      <a:pt x="16" y="15"/>
                    </a:lnTo>
                    <a:lnTo>
                      <a:pt x="17" y="12"/>
                    </a:lnTo>
                    <a:lnTo>
                      <a:pt x="16" y="10"/>
                    </a:lnTo>
                    <a:lnTo>
                      <a:pt x="20" y="10"/>
                    </a:lnTo>
                    <a:lnTo>
                      <a:pt x="25" y="13"/>
                    </a:lnTo>
                    <a:lnTo>
                      <a:pt x="25" y="8"/>
                    </a:lnTo>
                    <a:lnTo>
                      <a:pt x="29" y="7"/>
                    </a:lnTo>
                    <a:lnTo>
                      <a:pt x="28" y="3"/>
                    </a:lnTo>
                    <a:lnTo>
                      <a:pt x="25" y="2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25" name="神奈川県"/>
              <p:cNvSpPr>
                <a:spLocks/>
              </p:cNvSpPr>
              <p:nvPr/>
            </p:nvSpPr>
            <p:spPr bwMode="auto">
              <a:xfrm rot="1338875">
                <a:off x="3547" y="3542"/>
                <a:ext cx="208" cy="144"/>
              </a:xfrm>
              <a:custGeom>
                <a:avLst/>
                <a:gdLst>
                  <a:gd name="T0" fmla="*/ 8704 w 26"/>
                  <a:gd name="T1" fmla="*/ 0 h 18"/>
                  <a:gd name="T2" fmla="*/ 9216 w 26"/>
                  <a:gd name="T3" fmla="*/ 1024 h 18"/>
                  <a:gd name="T4" fmla="*/ 8704 w 26"/>
                  <a:gd name="T5" fmla="*/ 2560 h 18"/>
                  <a:gd name="T6" fmla="*/ 7680 w 26"/>
                  <a:gd name="T7" fmla="*/ 512 h 18"/>
                  <a:gd name="T8" fmla="*/ 4096 w 26"/>
                  <a:gd name="T9" fmla="*/ 0 h 18"/>
                  <a:gd name="T10" fmla="*/ 3584 w 26"/>
                  <a:gd name="T11" fmla="*/ 2048 h 18"/>
                  <a:gd name="T12" fmla="*/ 1536 w 26"/>
                  <a:gd name="T13" fmla="*/ 3072 h 18"/>
                  <a:gd name="T14" fmla="*/ 0 w 26"/>
                  <a:gd name="T15" fmla="*/ 4608 h 18"/>
                  <a:gd name="T16" fmla="*/ 2560 w 26"/>
                  <a:gd name="T17" fmla="*/ 4608 h 18"/>
                  <a:gd name="T18" fmla="*/ 2560 w 26"/>
                  <a:gd name="T19" fmla="*/ 8704 h 18"/>
                  <a:gd name="T20" fmla="*/ 3584 w 26"/>
                  <a:gd name="T21" fmla="*/ 9216 h 18"/>
                  <a:gd name="T22" fmla="*/ 4096 w 26"/>
                  <a:gd name="T23" fmla="*/ 8704 h 18"/>
                  <a:gd name="T24" fmla="*/ 5120 w 26"/>
                  <a:gd name="T25" fmla="*/ 6144 h 18"/>
                  <a:gd name="T26" fmla="*/ 8704 w 26"/>
                  <a:gd name="T27" fmla="*/ 5120 h 18"/>
                  <a:gd name="T28" fmla="*/ 10752 w 26"/>
                  <a:gd name="T29" fmla="*/ 6144 h 18"/>
                  <a:gd name="T30" fmla="*/ 10752 w 26"/>
                  <a:gd name="T31" fmla="*/ 8192 h 18"/>
                  <a:gd name="T32" fmla="*/ 12288 w 26"/>
                  <a:gd name="T33" fmla="*/ 8192 h 18"/>
                  <a:gd name="T34" fmla="*/ 12800 w 26"/>
                  <a:gd name="T35" fmla="*/ 6656 h 18"/>
                  <a:gd name="T36" fmla="*/ 12288 w 26"/>
                  <a:gd name="T37" fmla="*/ 5632 h 18"/>
                  <a:gd name="T38" fmla="*/ 11264 w 26"/>
                  <a:gd name="T39" fmla="*/ 3584 h 18"/>
                  <a:gd name="T40" fmla="*/ 13312 w 26"/>
                  <a:gd name="T41" fmla="*/ 1536 h 18"/>
                  <a:gd name="T42" fmla="*/ 10752 w 26"/>
                  <a:gd name="T43" fmla="*/ 0 h 18"/>
                  <a:gd name="T44" fmla="*/ 8704 w 26"/>
                  <a:gd name="T45" fmla="*/ 0 h 1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6"/>
                  <a:gd name="T70" fmla="*/ 0 h 18"/>
                  <a:gd name="T71" fmla="*/ 26 w 26"/>
                  <a:gd name="T72" fmla="*/ 18 h 18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6" h="18">
                    <a:moveTo>
                      <a:pt x="17" y="0"/>
                    </a:moveTo>
                    <a:lnTo>
                      <a:pt x="18" y="2"/>
                    </a:lnTo>
                    <a:lnTo>
                      <a:pt x="17" y="5"/>
                    </a:lnTo>
                    <a:lnTo>
                      <a:pt x="15" y="1"/>
                    </a:lnTo>
                    <a:lnTo>
                      <a:pt x="8" y="0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5" y="17"/>
                    </a:lnTo>
                    <a:lnTo>
                      <a:pt x="7" y="18"/>
                    </a:lnTo>
                    <a:lnTo>
                      <a:pt x="8" y="17"/>
                    </a:lnTo>
                    <a:lnTo>
                      <a:pt x="10" y="12"/>
                    </a:lnTo>
                    <a:lnTo>
                      <a:pt x="17" y="10"/>
                    </a:lnTo>
                    <a:lnTo>
                      <a:pt x="21" y="12"/>
                    </a:lnTo>
                    <a:lnTo>
                      <a:pt x="21" y="16"/>
                    </a:lnTo>
                    <a:lnTo>
                      <a:pt x="24" y="16"/>
                    </a:lnTo>
                    <a:lnTo>
                      <a:pt x="25" y="13"/>
                    </a:lnTo>
                    <a:lnTo>
                      <a:pt x="24" y="11"/>
                    </a:lnTo>
                    <a:lnTo>
                      <a:pt x="22" y="7"/>
                    </a:lnTo>
                    <a:lnTo>
                      <a:pt x="26" y="3"/>
                    </a:lnTo>
                    <a:lnTo>
                      <a:pt x="21" y="0"/>
                    </a:lnTo>
                    <a:lnTo>
                      <a:pt x="17" y="0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26" name="新潟県"/>
              <p:cNvSpPr>
                <a:spLocks/>
              </p:cNvSpPr>
              <p:nvPr/>
            </p:nvSpPr>
            <p:spPr bwMode="auto">
              <a:xfrm rot="1338875">
                <a:off x="3520" y="2694"/>
                <a:ext cx="519" cy="528"/>
              </a:xfrm>
              <a:custGeom>
                <a:avLst/>
                <a:gdLst>
                  <a:gd name="T0" fmla="*/ 1533 w 65"/>
                  <a:gd name="T1" fmla="*/ 32768 h 66"/>
                  <a:gd name="T2" fmla="*/ 3569 w 65"/>
                  <a:gd name="T3" fmla="*/ 30720 h 66"/>
                  <a:gd name="T4" fmla="*/ 5102 w 65"/>
                  <a:gd name="T5" fmla="*/ 30720 h 66"/>
                  <a:gd name="T6" fmla="*/ 6124 w 65"/>
                  <a:gd name="T7" fmla="*/ 32256 h 66"/>
                  <a:gd name="T8" fmla="*/ 7649 w 65"/>
                  <a:gd name="T9" fmla="*/ 30720 h 66"/>
                  <a:gd name="T10" fmla="*/ 9693 w 65"/>
                  <a:gd name="T11" fmla="*/ 30720 h 66"/>
                  <a:gd name="T12" fmla="*/ 10204 w 65"/>
                  <a:gd name="T13" fmla="*/ 29184 h 66"/>
                  <a:gd name="T14" fmla="*/ 12751 w 65"/>
                  <a:gd name="T15" fmla="*/ 28160 h 66"/>
                  <a:gd name="T16" fmla="*/ 14788 w 65"/>
                  <a:gd name="T17" fmla="*/ 31232 h 66"/>
                  <a:gd name="T18" fmla="*/ 14788 w 65"/>
                  <a:gd name="T19" fmla="*/ 33792 h 66"/>
                  <a:gd name="T20" fmla="*/ 18804 w 65"/>
                  <a:gd name="T21" fmla="*/ 31232 h 66"/>
                  <a:gd name="T22" fmla="*/ 18804 w 65"/>
                  <a:gd name="T23" fmla="*/ 29184 h 66"/>
                  <a:gd name="T24" fmla="*/ 20848 w 65"/>
                  <a:gd name="T25" fmla="*/ 29184 h 66"/>
                  <a:gd name="T26" fmla="*/ 21359 w 65"/>
                  <a:gd name="T27" fmla="*/ 27648 h 66"/>
                  <a:gd name="T28" fmla="*/ 23906 w 65"/>
                  <a:gd name="T29" fmla="*/ 29696 h 66"/>
                  <a:gd name="T30" fmla="*/ 23906 w 65"/>
                  <a:gd name="T31" fmla="*/ 26112 h 66"/>
                  <a:gd name="T32" fmla="*/ 22884 w 65"/>
                  <a:gd name="T33" fmla="*/ 24064 h 66"/>
                  <a:gd name="T34" fmla="*/ 23395 w 65"/>
                  <a:gd name="T35" fmla="*/ 22528 h 66"/>
                  <a:gd name="T36" fmla="*/ 22884 w 65"/>
                  <a:gd name="T37" fmla="*/ 20992 h 66"/>
                  <a:gd name="T38" fmla="*/ 28497 w 65"/>
                  <a:gd name="T39" fmla="*/ 18944 h 66"/>
                  <a:gd name="T40" fmla="*/ 27986 w 65"/>
                  <a:gd name="T41" fmla="*/ 16384 h 66"/>
                  <a:gd name="T42" fmla="*/ 30541 w 65"/>
                  <a:gd name="T43" fmla="*/ 13824 h 66"/>
                  <a:gd name="T44" fmla="*/ 31052 w 65"/>
                  <a:gd name="T45" fmla="*/ 12800 h 66"/>
                  <a:gd name="T46" fmla="*/ 29008 w 65"/>
                  <a:gd name="T47" fmla="*/ 11776 h 66"/>
                  <a:gd name="T48" fmla="*/ 30030 w 65"/>
                  <a:gd name="T49" fmla="*/ 6656 h 66"/>
                  <a:gd name="T50" fmla="*/ 31555 w 65"/>
                  <a:gd name="T51" fmla="*/ 6144 h 66"/>
                  <a:gd name="T52" fmla="*/ 33088 w 65"/>
                  <a:gd name="T53" fmla="*/ 4096 h 66"/>
                  <a:gd name="T54" fmla="*/ 31555 w 65"/>
                  <a:gd name="T55" fmla="*/ 3072 h 66"/>
                  <a:gd name="T56" fmla="*/ 30030 w 65"/>
                  <a:gd name="T57" fmla="*/ 3072 h 66"/>
                  <a:gd name="T58" fmla="*/ 29519 w 65"/>
                  <a:gd name="T59" fmla="*/ 1024 h 66"/>
                  <a:gd name="T60" fmla="*/ 26461 w 65"/>
                  <a:gd name="T61" fmla="*/ 0 h 66"/>
                  <a:gd name="T62" fmla="*/ 25439 w 65"/>
                  <a:gd name="T63" fmla="*/ 6144 h 66"/>
                  <a:gd name="T64" fmla="*/ 23906 w 65"/>
                  <a:gd name="T65" fmla="*/ 8704 h 66"/>
                  <a:gd name="T66" fmla="*/ 18301 w 65"/>
                  <a:gd name="T67" fmla="*/ 11776 h 66"/>
                  <a:gd name="T68" fmla="*/ 16321 w 65"/>
                  <a:gd name="T69" fmla="*/ 13824 h 66"/>
                  <a:gd name="T70" fmla="*/ 13773 w 65"/>
                  <a:gd name="T71" fmla="*/ 18432 h 66"/>
                  <a:gd name="T72" fmla="*/ 9182 w 65"/>
                  <a:gd name="T73" fmla="*/ 24064 h 66"/>
                  <a:gd name="T74" fmla="*/ 6124 w 65"/>
                  <a:gd name="T75" fmla="*/ 24576 h 66"/>
                  <a:gd name="T76" fmla="*/ 0 w 65"/>
                  <a:gd name="T77" fmla="*/ 28160 h 66"/>
                  <a:gd name="T78" fmla="*/ 511 w 65"/>
                  <a:gd name="T79" fmla="*/ 28672 h 66"/>
                  <a:gd name="T80" fmla="*/ 1533 w 65"/>
                  <a:gd name="T81" fmla="*/ 32768 h 6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65"/>
                  <a:gd name="T124" fmla="*/ 0 h 66"/>
                  <a:gd name="T125" fmla="*/ 65 w 65"/>
                  <a:gd name="T126" fmla="*/ 66 h 6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65" h="66">
                    <a:moveTo>
                      <a:pt x="3" y="64"/>
                    </a:moveTo>
                    <a:lnTo>
                      <a:pt x="7" y="60"/>
                    </a:lnTo>
                    <a:lnTo>
                      <a:pt x="10" y="60"/>
                    </a:lnTo>
                    <a:lnTo>
                      <a:pt x="12" y="63"/>
                    </a:lnTo>
                    <a:lnTo>
                      <a:pt x="15" y="60"/>
                    </a:lnTo>
                    <a:lnTo>
                      <a:pt x="19" y="60"/>
                    </a:lnTo>
                    <a:lnTo>
                      <a:pt x="20" y="57"/>
                    </a:lnTo>
                    <a:lnTo>
                      <a:pt x="25" y="55"/>
                    </a:lnTo>
                    <a:lnTo>
                      <a:pt x="29" y="61"/>
                    </a:lnTo>
                    <a:lnTo>
                      <a:pt x="29" y="66"/>
                    </a:lnTo>
                    <a:lnTo>
                      <a:pt x="37" y="61"/>
                    </a:lnTo>
                    <a:lnTo>
                      <a:pt x="37" y="57"/>
                    </a:lnTo>
                    <a:lnTo>
                      <a:pt x="41" y="57"/>
                    </a:lnTo>
                    <a:lnTo>
                      <a:pt x="42" y="54"/>
                    </a:lnTo>
                    <a:lnTo>
                      <a:pt x="47" y="58"/>
                    </a:lnTo>
                    <a:lnTo>
                      <a:pt x="47" y="51"/>
                    </a:lnTo>
                    <a:lnTo>
                      <a:pt x="45" y="47"/>
                    </a:lnTo>
                    <a:lnTo>
                      <a:pt x="46" y="44"/>
                    </a:lnTo>
                    <a:lnTo>
                      <a:pt x="45" y="41"/>
                    </a:lnTo>
                    <a:lnTo>
                      <a:pt x="56" y="37"/>
                    </a:lnTo>
                    <a:lnTo>
                      <a:pt x="55" y="32"/>
                    </a:lnTo>
                    <a:lnTo>
                      <a:pt x="60" y="27"/>
                    </a:lnTo>
                    <a:lnTo>
                      <a:pt x="61" y="25"/>
                    </a:lnTo>
                    <a:lnTo>
                      <a:pt x="57" y="23"/>
                    </a:lnTo>
                    <a:lnTo>
                      <a:pt x="59" y="13"/>
                    </a:lnTo>
                    <a:lnTo>
                      <a:pt x="62" y="12"/>
                    </a:lnTo>
                    <a:lnTo>
                      <a:pt x="65" y="8"/>
                    </a:lnTo>
                    <a:lnTo>
                      <a:pt x="62" y="6"/>
                    </a:lnTo>
                    <a:lnTo>
                      <a:pt x="59" y="6"/>
                    </a:lnTo>
                    <a:lnTo>
                      <a:pt x="58" y="2"/>
                    </a:lnTo>
                    <a:lnTo>
                      <a:pt x="52" y="0"/>
                    </a:lnTo>
                    <a:lnTo>
                      <a:pt x="50" y="12"/>
                    </a:lnTo>
                    <a:lnTo>
                      <a:pt x="47" y="17"/>
                    </a:lnTo>
                    <a:lnTo>
                      <a:pt x="36" y="23"/>
                    </a:lnTo>
                    <a:lnTo>
                      <a:pt x="32" y="27"/>
                    </a:lnTo>
                    <a:lnTo>
                      <a:pt x="27" y="36"/>
                    </a:lnTo>
                    <a:lnTo>
                      <a:pt x="18" y="47"/>
                    </a:lnTo>
                    <a:lnTo>
                      <a:pt x="12" y="48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3" y="64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27" name="新潟県001_"/>
              <p:cNvSpPr>
                <a:spLocks/>
              </p:cNvSpPr>
              <p:nvPr/>
            </p:nvSpPr>
            <p:spPr bwMode="auto">
              <a:xfrm rot="1338875">
                <a:off x="3697" y="2724"/>
                <a:ext cx="88" cy="152"/>
              </a:xfrm>
              <a:custGeom>
                <a:avLst/>
                <a:gdLst>
                  <a:gd name="T0" fmla="*/ 0 w 11"/>
                  <a:gd name="T1" fmla="*/ 4608 h 19"/>
                  <a:gd name="T2" fmla="*/ 4096 w 11"/>
                  <a:gd name="T3" fmla="*/ 0 h 19"/>
                  <a:gd name="T4" fmla="*/ 4608 w 11"/>
                  <a:gd name="T5" fmla="*/ 512 h 19"/>
                  <a:gd name="T6" fmla="*/ 3584 w 11"/>
                  <a:gd name="T7" fmla="*/ 4096 h 19"/>
                  <a:gd name="T8" fmla="*/ 4096 w 11"/>
                  <a:gd name="T9" fmla="*/ 4608 h 19"/>
                  <a:gd name="T10" fmla="*/ 5632 w 11"/>
                  <a:gd name="T11" fmla="*/ 4096 h 19"/>
                  <a:gd name="T12" fmla="*/ 5120 w 11"/>
                  <a:gd name="T13" fmla="*/ 6656 h 19"/>
                  <a:gd name="T14" fmla="*/ 1024 w 11"/>
                  <a:gd name="T15" fmla="*/ 9728 h 19"/>
                  <a:gd name="T16" fmla="*/ 0 w 11"/>
                  <a:gd name="T17" fmla="*/ 9728 h 19"/>
                  <a:gd name="T18" fmla="*/ 2048 w 11"/>
                  <a:gd name="T19" fmla="*/ 6144 h 19"/>
                  <a:gd name="T20" fmla="*/ 512 w 11"/>
                  <a:gd name="T21" fmla="*/ 6656 h 19"/>
                  <a:gd name="T22" fmla="*/ 0 w 11"/>
                  <a:gd name="T23" fmla="*/ 4608 h 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1"/>
                  <a:gd name="T37" fmla="*/ 0 h 19"/>
                  <a:gd name="T38" fmla="*/ 11 w 11"/>
                  <a:gd name="T39" fmla="*/ 19 h 1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1" h="19">
                    <a:moveTo>
                      <a:pt x="0" y="9"/>
                    </a:moveTo>
                    <a:lnTo>
                      <a:pt x="8" y="0"/>
                    </a:lnTo>
                    <a:lnTo>
                      <a:pt x="9" y="1"/>
                    </a:lnTo>
                    <a:lnTo>
                      <a:pt x="7" y="8"/>
                    </a:lnTo>
                    <a:lnTo>
                      <a:pt x="8" y="9"/>
                    </a:lnTo>
                    <a:lnTo>
                      <a:pt x="11" y="8"/>
                    </a:lnTo>
                    <a:lnTo>
                      <a:pt x="10" y="13"/>
                    </a:lnTo>
                    <a:lnTo>
                      <a:pt x="2" y="19"/>
                    </a:lnTo>
                    <a:lnTo>
                      <a:pt x="0" y="19"/>
                    </a:lnTo>
                    <a:lnTo>
                      <a:pt x="4" y="12"/>
                    </a:lnTo>
                    <a:lnTo>
                      <a:pt x="1" y="13"/>
                    </a:lnTo>
                    <a:lnTo>
                      <a:pt x="0" y="9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28" name="富山県"/>
              <p:cNvSpPr>
                <a:spLocks/>
              </p:cNvSpPr>
              <p:nvPr/>
            </p:nvSpPr>
            <p:spPr bwMode="auto">
              <a:xfrm rot="1338875">
                <a:off x="3232" y="2979"/>
                <a:ext cx="232" cy="207"/>
              </a:xfrm>
              <a:custGeom>
                <a:avLst/>
                <a:gdLst>
                  <a:gd name="T0" fmla="*/ 0 w 29"/>
                  <a:gd name="T1" fmla="*/ 7540 h 26"/>
                  <a:gd name="T2" fmla="*/ 1024 w 29"/>
                  <a:gd name="T3" fmla="*/ 12611 h 26"/>
                  <a:gd name="T4" fmla="*/ 2048 w 29"/>
                  <a:gd name="T5" fmla="*/ 12110 h 26"/>
                  <a:gd name="T6" fmla="*/ 3072 w 29"/>
                  <a:gd name="T7" fmla="*/ 13121 h 26"/>
                  <a:gd name="T8" fmla="*/ 5120 w 29"/>
                  <a:gd name="T9" fmla="*/ 10589 h 26"/>
                  <a:gd name="T10" fmla="*/ 7168 w 29"/>
                  <a:gd name="T11" fmla="*/ 10079 h 26"/>
                  <a:gd name="T12" fmla="*/ 12288 w 29"/>
                  <a:gd name="T13" fmla="*/ 10589 h 26"/>
                  <a:gd name="T14" fmla="*/ 14848 w 29"/>
                  <a:gd name="T15" fmla="*/ 7038 h 26"/>
                  <a:gd name="T16" fmla="*/ 14848 w 29"/>
                  <a:gd name="T17" fmla="*/ 4562 h 26"/>
                  <a:gd name="T18" fmla="*/ 13824 w 29"/>
                  <a:gd name="T19" fmla="*/ 510 h 26"/>
                  <a:gd name="T20" fmla="*/ 13312 w 29"/>
                  <a:gd name="T21" fmla="*/ 0 h 26"/>
                  <a:gd name="T22" fmla="*/ 9728 w 29"/>
                  <a:gd name="T23" fmla="*/ 1011 h 26"/>
                  <a:gd name="T24" fmla="*/ 7680 w 29"/>
                  <a:gd name="T25" fmla="*/ 3551 h 26"/>
                  <a:gd name="T26" fmla="*/ 3584 w 29"/>
                  <a:gd name="T27" fmla="*/ 3041 h 26"/>
                  <a:gd name="T28" fmla="*/ 4096 w 29"/>
                  <a:gd name="T29" fmla="*/ 510 h 26"/>
                  <a:gd name="T30" fmla="*/ 1536 w 29"/>
                  <a:gd name="T31" fmla="*/ 2030 h 26"/>
                  <a:gd name="T32" fmla="*/ 0 w 29"/>
                  <a:gd name="T33" fmla="*/ 7540 h 2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9"/>
                  <a:gd name="T52" fmla="*/ 0 h 26"/>
                  <a:gd name="T53" fmla="*/ 29 w 29"/>
                  <a:gd name="T54" fmla="*/ 26 h 2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9" h="26">
                    <a:moveTo>
                      <a:pt x="0" y="15"/>
                    </a:moveTo>
                    <a:lnTo>
                      <a:pt x="2" y="25"/>
                    </a:lnTo>
                    <a:lnTo>
                      <a:pt x="4" y="24"/>
                    </a:lnTo>
                    <a:lnTo>
                      <a:pt x="6" y="26"/>
                    </a:lnTo>
                    <a:lnTo>
                      <a:pt x="10" y="21"/>
                    </a:lnTo>
                    <a:lnTo>
                      <a:pt x="14" y="20"/>
                    </a:lnTo>
                    <a:lnTo>
                      <a:pt x="24" y="21"/>
                    </a:lnTo>
                    <a:lnTo>
                      <a:pt x="29" y="14"/>
                    </a:lnTo>
                    <a:lnTo>
                      <a:pt x="29" y="9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19" y="2"/>
                    </a:lnTo>
                    <a:lnTo>
                      <a:pt x="15" y="7"/>
                    </a:lnTo>
                    <a:lnTo>
                      <a:pt x="7" y="6"/>
                    </a:lnTo>
                    <a:lnTo>
                      <a:pt x="8" y="1"/>
                    </a:lnTo>
                    <a:lnTo>
                      <a:pt x="3" y="4"/>
                    </a:lnTo>
                    <a:lnTo>
                      <a:pt x="0" y="15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29" name="石川県"/>
              <p:cNvSpPr>
                <a:spLocks/>
              </p:cNvSpPr>
              <p:nvPr/>
            </p:nvSpPr>
            <p:spPr bwMode="auto">
              <a:xfrm rot="1338875">
                <a:off x="3130" y="2789"/>
                <a:ext cx="264" cy="415"/>
              </a:xfrm>
              <a:custGeom>
                <a:avLst/>
                <a:gdLst>
                  <a:gd name="T0" fmla="*/ 8192 w 33"/>
                  <a:gd name="T1" fmla="*/ 26432 h 52"/>
                  <a:gd name="T2" fmla="*/ 9216 w 33"/>
                  <a:gd name="T3" fmla="*/ 23376 h 52"/>
                  <a:gd name="T4" fmla="*/ 9216 w 33"/>
                  <a:gd name="T5" fmla="*/ 22354 h 52"/>
                  <a:gd name="T6" fmla="*/ 8192 w 33"/>
                  <a:gd name="T7" fmla="*/ 17262 h 52"/>
                  <a:gd name="T8" fmla="*/ 9728 w 33"/>
                  <a:gd name="T9" fmla="*/ 11716 h 52"/>
                  <a:gd name="T10" fmla="*/ 12288 w 33"/>
                  <a:gd name="T11" fmla="*/ 10191 h 52"/>
                  <a:gd name="T12" fmla="*/ 12800 w 33"/>
                  <a:gd name="T13" fmla="*/ 8156 h 52"/>
                  <a:gd name="T14" fmla="*/ 10752 w 33"/>
                  <a:gd name="T15" fmla="*/ 7646 h 52"/>
                  <a:gd name="T16" fmla="*/ 10240 w 33"/>
                  <a:gd name="T17" fmla="*/ 6113 h 52"/>
                  <a:gd name="T18" fmla="*/ 12288 w 33"/>
                  <a:gd name="T19" fmla="*/ 5603 h 52"/>
                  <a:gd name="T20" fmla="*/ 16896 w 33"/>
                  <a:gd name="T21" fmla="*/ 1532 h 52"/>
                  <a:gd name="T22" fmla="*/ 16384 w 33"/>
                  <a:gd name="T23" fmla="*/ 0 h 52"/>
                  <a:gd name="T24" fmla="*/ 13824 w 33"/>
                  <a:gd name="T25" fmla="*/ 0 h 52"/>
                  <a:gd name="T26" fmla="*/ 7168 w 33"/>
                  <a:gd name="T27" fmla="*/ 3057 h 52"/>
                  <a:gd name="T28" fmla="*/ 6144 w 33"/>
                  <a:gd name="T29" fmla="*/ 7646 h 52"/>
                  <a:gd name="T30" fmla="*/ 7168 w 33"/>
                  <a:gd name="T31" fmla="*/ 12737 h 52"/>
                  <a:gd name="T32" fmla="*/ 0 w 33"/>
                  <a:gd name="T33" fmla="*/ 21843 h 52"/>
                  <a:gd name="T34" fmla="*/ 3584 w 33"/>
                  <a:gd name="T35" fmla="*/ 25411 h 52"/>
                  <a:gd name="T36" fmla="*/ 8192 w 33"/>
                  <a:gd name="T37" fmla="*/ 26432 h 5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3"/>
                  <a:gd name="T58" fmla="*/ 0 h 52"/>
                  <a:gd name="T59" fmla="*/ 33 w 33"/>
                  <a:gd name="T60" fmla="*/ 52 h 5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3" h="52">
                    <a:moveTo>
                      <a:pt x="16" y="52"/>
                    </a:moveTo>
                    <a:lnTo>
                      <a:pt x="18" y="46"/>
                    </a:lnTo>
                    <a:lnTo>
                      <a:pt x="18" y="44"/>
                    </a:lnTo>
                    <a:lnTo>
                      <a:pt x="16" y="34"/>
                    </a:lnTo>
                    <a:lnTo>
                      <a:pt x="19" y="23"/>
                    </a:lnTo>
                    <a:lnTo>
                      <a:pt x="24" y="20"/>
                    </a:lnTo>
                    <a:lnTo>
                      <a:pt x="25" y="16"/>
                    </a:lnTo>
                    <a:lnTo>
                      <a:pt x="21" y="15"/>
                    </a:lnTo>
                    <a:lnTo>
                      <a:pt x="20" y="12"/>
                    </a:lnTo>
                    <a:lnTo>
                      <a:pt x="24" y="11"/>
                    </a:lnTo>
                    <a:lnTo>
                      <a:pt x="33" y="3"/>
                    </a:lnTo>
                    <a:lnTo>
                      <a:pt x="32" y="0"/>
                    </a:lnTo>
                    <a:lnTo>
                      <a:pt x="27" y="0"/>
                    </a:lnTo>
                    <a:lnTo>
                      <a:pt x="14" y="6"/>
                    </a:lnTo>
                    <a:lnTo>
                      <a:pt x="12" y="15"/>
                    </a:lnTo>
                    <a:lnTo>
                      <a:pt x="14" y="25"/>
                    </a:lnTo>
                    <a:lnTo>
                      <a:pt x="0" y="43"/>
                    </a:lnTo>
                    <a:lnTo>
                      <a:pt x="7" y="50"/>
                    </a:lnTo>
                    <a:lnTo>
                      <a:pt x="16" y="52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30" name="福井県"/>
              <p:cNvSpPr>
                <a:spLocks/>
              </p:cNvSpPr>
              <p:nvPr/>
            </p:nvSpPr>
            <p:spPr bwMode="auto">
              <a:xfrm rot="1338875">
                <a:off x="2846" y="3053"/>
                <a:ext cx="336" cy="272"/>
              </a:xfrm>
              <a:custGeom>
                <a:avLst/>
                <a:gdLst>
                  <a:gd name="T0" fmla="*/ 1024 w 42"/>
                  <a:gd name="T1" fmla="*/ 17408 h 34"/>
                  <a:gd name="T2" fmla="*/ 4608 w 42"/>
                  <a:gd name="T3" fmla="*/ 17408 h 34"/>
                  <a:gd name="T4" fmla="*/ 5632 w 42"/>
                  <a:gd name="T5" fmla="*/ 16384 h 34"/>
                  <a:gd name="T6" fmla="*/ 6656 w 42"/>
                  <a:gd name="T7" fmla="*/ 16384 h 34"/>
                  <a:gd name="T8" fmla="*/ 7680 w 42"/>
                  <a:gd name="T9" fmla="*/ 14848 h 34"/>
                  <a:gd name="T10" fmla="*/ 8192 w 42"/>
                  <a:gd name="T11" fmla="*/ 15872 h 34"/>
                  <a:gd name="T12" fmla="*/ 11264 w 42"/>
                  <a:gd name="T13" fmla="*/ 14336 h 34"/>
                  <a:gd name="T14" fmla="*/ 11264 w 42"/>
                  <a:gd name="T15" fmla="*/ 12288 h 34"/>
                  <a:gd name="T16" fmla="*/ 13312 w 42"/>
                  <a:gd name="T17" fmla="*/ 13312 h 34"/>
                  <a:gd name="T18" fmla="*/ 14336 w 42"/>
                  <a:gd name="T19" fmla="*/ 11264 h 34"/>
                  <a:gd name="T20" fmla="*/ 16896 w 42"/>
                  <a:gd name="T21" fmla="*/ 11776 h 34"/>
                  <a:gd name="T22" fmla="*/ 20992 w 42"/>
                  <a:gd name="T23" fmla="*/ 10240 h 34"/>
                  <a:gd name="T24" fmla="*/ 21504 w 42"/>
                  <a:gd name="T25" fmla="*/ 8192 h 34"/>
                  <a:gd name="T26" fmla="*/ 20480 w 42"/>
                  <a:gd name="T27" fmla="*/ 6144 h 34"/>
                  <a:gd name="T28" fmla="*/ 20480 w 42"/>
                  <a:gd name="T29" fmla="*/ 4608 h 34"/>
                  <a:gd name="T30" fmla="*/ 15872 w 42"/>
                  <a:gd name="T31" fmla="*/ 3584 h 34"/>
                  <a:gd name="T32" fmla="*/ 12288 w 42"/>
                  <a:gd name="T33" fmla="*/ 0 h 34"/>
                  <a:gd name="T34" fmla="*/ 7168 w 42"/>
                  <a:gd name="T35" fmla="*/ 6144 h 34"/>
                  <a:gd name="T36" fmla="*/ 10240 w 42"/>
                  <a:gd name="T37" fmla="*/ 12288 h 34"/>
                  <a:gd name="T38" fmla="*/ 7680 w 42"/>
                  <a:gd name="T39" fmla="*/ 10240 h 34"/>
                  <a:gd name="T40" fmla="*/ 6144 w 42"/>
                  <a:gd name="T41" fmla="*/ 13824 h 34"/>
                  <a:gd name="T42" fmla="*/ 3584 w 42"/>
                  <a:gd name="T43" fmla="*/ 14848 h 34"/>
                  <a:gd name="T44" fmla="*/ 1024 w 42"/>
                  <a:gd name="T45" fmla="*/ 14848 h 34"/>
                  <a:gd name="T46" fmla="*/ 512 w 42"/>
                  <a:gd name="T47" fmla="*/ 14336 h 34"/>
                  <a:gd name="T48" fmla="*/ 0 w 42"/>
                  <a:gd name="T49" fmla="*/ 15360 h 34"/>
                  <a:gd name="T50" fmla="*/ 1024 w 42"/>
                  <a:gd name="T51" fmla="*/ 17408 h 3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2"/>
                  <a:gd name="T79" fmla="*/ 0 h 34"/>
                  <a:gd name="T80" fmla="*/ 42 w 42"/>
                  <a:gd name="T81" fmla="*/ 34 h 3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2" h="34">
                    <a:moveTo>
                      <a:pt x="2" y="34"/>
                    </a:moveTo>
                    <a:lnTo>
                      <a:pt x="9" y="34"/>
                    </a:lnTo>
                    <a:lnTo>
                      <a:pt x="11" y="32"/>
                    </a:lnTo>
                    <a:lnTo>
                      <a:pt x="13" y="32"/>
                    </a:lnTo>
                    <a:lnTo>
                      <a:pt x="15" y="29"/>
                    </a:lnTo>
                    <a:lnTo>
                      <a:pt x="16" y="31"/>
                    </a:lnTo>
                    <a:lnTo>
                      <a:pt x="22" y="28"/>
                    </a:lnTo>
                    <a:lnTo>
                      <a:pt x="22" y="24"/>
                    </a:lnTo>
                    <a:lnTo>
                      <a:pt x="26" y="26"/>
                    </a:lnTo>
                    <a:lnTo>
                      <a:pt x="28" y="22"/>
                    </a:lnTo>
                    <a:lnTo>
                      <a:pt x="33" y="23"/>
                    </a:lnTo>
                    <a:lnTo>
                      <a:pt x="41" y="20"/>
                    </a:lnTo>
                    <a:lnTo>
                      <a:pt x="42" y="16"/>
                    </a:lnTo>
                    <a:lnTo>
                      <a:pt x="40" y="12"/>
                    </a:lnTo>
                    <a:lnTo>
                      <a:pt x="40" y="9"/>
                    </a:lnTo>
                    <a:lnTo>
                      <a:pt x="31" y="7"/>
                    </a:lnTo>
                    <a:lnTo>
                      <a:pt x="24" y="0"/>
                    </a:lnTo>
                    <a:lnTo>
                      <a:pt x="14" y="12"/>
                    </a:lnTo>
                    <a:lnTo>
                      <a:pt x="20" y="24"/>
                    </a:lnTo>
                    <a:lnTo>
                      <a:pt x="15" y="20"/>
                    </a:lnTo>
                    <a:lnTo>
                      <a:pt x="12" y="27"/>
                    </a:lnTo>
                    <a:lnTo>
                      <a:pt x="7" y="29"/>
                    </a:lnTo>
                    <a:lnTo>
                      <a:pt x="2" y="29"/>
                    </a:lnTo>
                    <a:lnTo>
                      <a:pt x="1" y="28"/>
                    </a:lnTo>
                    <a:lnTo>
                      <a:pt x="0" y="30"/>
                    </a:lnTo>
                    <a:lnTo>
                      <a:pt x="2" y="34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31" name="山梨県"/>
              <p:cNvSpPr>
                <a:spLocks/>
              </p:cNvSpPr>
              <p:nvPr/>
            </p:nvSpPr>
            <p:spPr bwMode="auto">
              <a:xfrm rot="1338875">
                <a:off x="3422" y="3385"/>
                <a:ext cx="224" cy="232"/>
              </a:xfrm>
              <a:custGeom>
                <a:avLst/>
                <a:gdLst>
                  <a:gd name="T0" fmla="*/ 5632 w 28"/>
                  <a:gd name="T1" fmla="*/ 1024 h 29"/>
                  <a:gd name="T2" fmla="*/ 4096 w 28"/>
                  <a:gd name="T3" fmla="*/ 1024 h 29"/>
                  <a:gd name="T4" fmla="*/ 3072 w 28"/>
                  <a:gd name="T5" fmla="*/ 0 h 29"/>
                  <a:gd name="T6" fmla="*/ 2048 w 28"/>
                  <a:gd name="T7" fmla="*/ 1536 h 29"/>
                  <a:gd name="T8" fmla="*/ 1024 w 28"/>
                  <a:gd name="T9" fmla="*/ 1536 h 29"/>
                  <a:gd name="T10" fmla="*/ 0 w 28"/>
                  <a:gd name="T11" fmla="*/ 4608 h 29"/>
                  <a:gd name="T12" fmla="*/ 512 w 28"/>
                  <a:gd name="T13" fmla="*/ 6656 h 29"/>
                  <a:gd name="T14" fmla="*/ 1024 w 28"/>
                  <a:gd name="T15" fmla="*/ 9216 h 29"/>
                  <a:gd name="T16" fmla="*/ 1024 w 28"/>
                  <a:gd name="T17" fmla="*/ 11776 h 29"/>
                  <a:gd name="T18" fmla="*/ 2048 w 28"/>
                  <a:gd name="T19" fmla="*/ 12800 h 29"/>
                  <a:gd name="T20" fmla="*/ 4096 w 28"/>
                  <a:gd name="T21" fmla="*/ 14848 h 29"/>
                  <a:gd name="T22" fmla="*/ 5120 w 28"/>
                  <a:gd name="T23" fmla="*/ 13824 h 29"/>
                  <a:gd name="T24" fmla="*/ 5632 w 28"/>
                  <a:gd name="T25" fmla="*/ 10752 h 29"/>
                  <a:gd name="T26" fmla="*/ 8192 w 28"/>
                  <a:gd name="T27" fmla="*/ 11776 h 29"/>
                  <a:gd name="T28" fmla="*/ 10240 w 28"/>
                  <a:gd name="T29" fmla="*/ 11264 h 29"/>
                  <a:gd name="T30" fmla="*/ 11776 w 28"/>
                  <a:gd name="T31" fmla="*/ 9728 h 29"/>
                  <a:gd name="T32" fmla="*/ 13824 w 28"/>
                  <a:gd name="T33" fmla="*/ 8704 h 29"/>
                  <a:gd name="T34" fmla="*/ 14336 w 28"/>
                  <a:gd name="T35" fmla="*/ 6656 h 29"/>
                  <a:gd name="T36" fmla="*/ 10752 w 28"/>
                  <a:gd name="T37" fmla="*/ 2048 h 29"/>
                  <a:gd name="T38" fmla="*/ 8192 w 28"/>
                  <a:gd name="T39" fmla="*/ 1536 h 29"/>
                  <a:gd name="T40" fmla="*/ 5632 w 28"/>
                  <a:gd name="T41" fmla="*/ 1024 h 2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8"/>
                  <a:gd name="T64" fmla="*/ 0 h 29"/>
                  <a:gd name="T65" fmla="*/ 28 w 28"/>
                  <a:gd name="T66" fmla="*/ 29 h 2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8" h="29">
                    <a:moveTo>
                      <a:pt x="11" y="2"/>
                    </a:moveTo>
                    <a:lnTo>
                      <a:pt x="8" y="2"/>
                    </a:lnTo>
                    <a:lnTo>
                      <a:pt x="6" y="0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9"/>
                    </a:lnTo>
                    <a:lnTo>
                      <a:pt x="1" y="13"/>
                    </a:lnTo>
                    <a:lnTo>
                      <a:pt x="2" y="18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8" y="29"/>
                    </a:lnTo>
                    <a:lnTo>
                      <a:pt x="10" y="27"/>
                    </a:lnTo>
                    <a:lnTo>
                      <a:pt x="11" y="21"/>
                    </a:lnTo>
                    <a:lnTo>
                      <a:pt x="16" y="23"/>
                    </a:lnTo>
                    <a:lnTo>
                      <a:pt x="20" y="22"/>
                    </a:lnTo>
                    <a:lnTo>
                      <a:pt x="23" y="19"/>
                    </a:lnTo>
                    <a:lnTo>
                      <a:pt x="27" y="17"/>
                    </a:lnTo>
                    <a:lnTo>
                      <a:pt x="28" y="13"/>
                    </a:lnTo>
                    <a:lnTo>
                      <a:pt x="21" y="4"/>
                    </a:lnTo>
                    <a:lnTo>
                      <a:pt x="16" y="3"/>
                    </a:lnTo>
                    <a:lnTo>
                      <a:pt x="11" y="2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32" name="長野県"/>
              <p:cNvSpPr>
                <a:spLocks/>
              </p:cNvSpPr>
              <p:nvPr/>
            </p:nvSpPr>
            <p:spPr bwMode="auto">
              <a:xfrm rot="1338875">
                <a:off x="3299" y="3038"/>
                <a:ext cx="320" cy="536"/>
              </a:xfrm>
              <a:custGeom>
                <a:avLst/>
                <a:gdLst>
                  <a:gd name="T0" fmla="*/ 13312 w 40"/>
                  <a:gd name="T1" fmla="*/ 20992 h 67"/>
                  <a:gd name="T2" fmla="*/ 14336 w 40"/>
                  <a:gd name="T3" fmla="*/ 20992 h 67"/>
                  <a:gd name="T4" fmla="*/ 15360 w 40"/>
                  <a:gd name="T5" fmla="*/ 19456 h 67"/>
                  <a:gd name="T6" fmla="*/ 16384 w 40"/>
                  <a:gd name="T7" fmla="*/ 20480 h 67"/>
                  <a:gd name="T8" fmla="*/ 17920 w 40"/>
                  <a:gd name="T9" fmla="*/ 20480 h 67"/>
                  <a:gd name="T10" fmla="*/ 20480 w 40"/>
                  <a:gd name="T11" fmla="*/ 20992 h 67"/>
                  <a:gd name="T12" fmla="*/ 19968 w 40"/>
                  <a:gd name="T13" fmla="*/ 19456 h 67"/>
                  <a:gd name="T14" fmla="*/ 17920 w 40"/>
                  <a:gd name="T15" fmla="*/ 15360 h 67"/>
                  <a:gd name="T16" fmla="*/ 18432 w 40"/>
                  <a:gd name="T17" fmla="*/ 11264 h 67"/>
                  <a:gd name="T18" fmla="*/ 14848 w 40"/>
                  <a:gd name="T19" fmla="*/ 10240 h 67"/>
                  <a:gd name="T20" fmla="*/ 16896 w 40"/>
                  <a:gd name="T21" fmla="*/ 6144 h 67"/>
                  <a:gd name="T22" fmla="*/ 18944 w 40"/>
                  <a:gd name="T23" fmla="*/ 5632 h 67"/>
                  <a:gd name="T24" fmla="*/ 18944 w 40"/>
                  <a:gd name="T25" fmla="*/ 3072 h 67"/>
                  <a:gd name="T26" fmla="*/ 16896 w 40"/>
                  <a:gd name="T27" fmla="*/ 0 h 67"/>
                  <a:gd name="T28" fmla="*/ 14336 w 40"/>
                  <a:gd name="T29" fmla="*/ 1024 h 67"/>
                  <a:gd name="T30" fmla="*/ 13824 w 40"/>
                  <a:gd name="T31" fmla="*/ 2560 h 67"/>
                  <a:gd name="T32" fmla="*/ 11776 w 40"/>
                  <a:gd name="T33" fmla="*/ 2560 h 67"/>
                  <a:gd name="T34" fmla="*/ 10240 w 40"/>
                  <a:gd name="T35" fmla="*/ 4096 h 67"/>
                  <a:gd name="T36" fmla="*/ 9216 w 40"/>
                  <a:gd name="T37" fmla="*/ 2560 h 67"/>
                  <a:gd name="T38" fmla="*/ 7680 w 40"/>
                  <a:gd name="T39" fmla="*/ 2560 h 67"/>
                  <a:gd name="T40" fmla="*/ 5632 w 40"/>
                  <a:gd name="T41" fmla="*/ 4608 h 67"/>
                  <a:gd name="T42" fmla="*/ 5632 w 40"/>
                  <a:gd name="T43" fmla="*/ 7168 h 67"/>
                  <a:gd name="T44" fmla="*/ 3072 w 40"/>
                  <a:gd name="T45" fmla="*/ 10752 h 67"/>
                  <a:gd name="T46" fmla="*/ 3584 w 40"/>
                  <a:gd name="T47" fmla="*/ 12288 h 67"/>
                  <a:gd name="T48" fmla="*/ 3072 w 40"/>
                  <a:gd name="T49" fmla="*/ 14848 h 67"/>
                  <a:gd name="T50" fmla="*/ 3584 w 40"/>
                  <a:gd name="T51" fmla="*/ 16896 h 67"/>
                  <a:gd name="T52" fmla="*/ 2560 w 40"/>
                  <a:gd name="T53" fmla="*/ 19968 h 67"/>
                  <a:gd name="T54" fmla="*/ 512 w 40"/>
                  <a:gd name="T55" fmla="*/ 20992 h 67"/>
                  <a:gd name="T56" fmla="*/ 0 w 40"/>
                  <a:gd name="T57" fmla="*/ 22528 h 67"/>
                  <a:gd name="T58" fmla="*/ 2048 w 40"/>
                  <a:gd name="T59" fmla="*/ 23552 h 67"/>
                  <a:gd name="T60" fmla="*/ 3584 w 40"/>
                  <a:gd name="T61" fmla="*/ 28160 h 67"/>
                  <a:gd name="T62" fmla="*/ 3072 w 40"/>
                  <a:gd name="T63" fmla="*/ 32768 h 67"/>
                  <a:gd name="T64" fmla="*/ 3584 w 40"/>
                  <a:gd name="T65" fmla="*/ 34304 h 67"/>
                  <a:gd name="T66" fmla="*/ 5120 w 40"/>
                  <a:gd name="T67" fmla="*/ 33280 h 67"/>
                  <a:gd name="T68" fmla="*/ 6144 w 40"/>
                  <a:gd name="T69" fmla="*/ 33792 h 67"/>
                  <a:gd name="T70" fmla="*/ 10752 w 40"/>
                  <a:gd name="T71" fmla="*/ 30720 h 67"/>
                  <a:gd name="T72" fmla="*/ 11776 w 40"/>
                  <a:gd name="T73" fmla="*/ 27136 h 67"/>
                  <a:gd name="T74" fmla="*/ 12800 w 40"/>
                  <a:gd name="T75" fmla="*/ 26112 h 67"/>
                  <a:gd name="T76" fmla="*/ 12288 w 40"/>
                  <a:gd name="T77" fmla="*/ 24064 h 67"/>
                  <a:gd name="T78" fmla="*/ 13312 w 40"/>
                  <a:gd name="T79" fmla="*/ 20992 h 6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0"/>
                  <a:gd name="T121" fmla="*/ 0 h 67"/>
                  <a:gd name="T122" fmla="*/ 40 w 40"/>
                  <a:gd name="T123" fmla="*/ 67 h 6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0" h="67">
                    <a:moveTo>
                      <a:pt x="26" y="41"/>
                    </a:moveTo>
                    <a:lnTo>
                      <a:pt x="28" y="41"/>
                    </a:lnTo>
                    <a:lnTo>
                      <a:pt x="30" y="38"/>
                    </a:lnTo>
                    <a:lnTo>
                      <a:pt x="32" y="40"/>
                    </a:lnTo>
                    <a:lnTo>
                      <a:pt x="35" y="40"/>
                    </a:lnTo>
                    <a:lnTo>
                      <a:pt x="40" y="41"/>
                    </a:lnTo>
                    <a:lnTo>
                      <a:pt x="39" y="38"/>
                    </a:lnTo>
                    <a:lnTo>
                      <a:pt x="35" y="30"/>
                    </a:lnTo>
                    <a:lnTo>
                      <a:pt x="36" y="22"/>
                    </a:lnTo>
                    <a:lnTo>
                      <a:pt x="29" y="20"/>
                    </a:lnTo>
                    <a:lnTo>
                      <a:pt x="33" y="12"/>
                    </a:lnTo>
                    <a:lnTo>
                      <a:pt x="37" y="11"/>
                    </a:lnTo>
                    <a:lnTo>
                      <a:pt x="37" y="6"/>
                    </a:lnTo>
                    <a:lnTo>
                      <a:pt x="33" y="0"/>
                    </a:lnTo>
                    <a:lnTo>
                      <a:pt x="28" y="2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20" y="8"/>
                    </a:lnTo>
                    <a:lnTo>
                      <a:pt x="18" y="5"/>
                    </a:lnTo>
                    <a:lnTo>
                      <a:pt x="15" y="5"/>
                    </a:lnTo>
                    <a:lnTo>
                      <a:pt x="11" y="9"/>
                    </a:lnTo>
                    <a:lnTo>
                      <a:pt x="11" y="14"/>
                    </a:lnTo>
                    <a:lnTo>
                      <a:pt x="6" y="21"/>
                    </a:lnTo>
                    <a:lnTo>
                      <a:pt x="7" y="24"/>
                    </a:lnTo>
                    <a:lnTo>
                      <a:pt x="6" y="29"/>
                    </a:lnTo>
                    <a:lnTo>
                      <a:pt x="7" y="33"/>
                    </a:lnTo>
                    <a:lnTo>
                      <a:pt x="5" y="39"/>
                    </a:lnTo>
                    <a:lnTo>
                      <a:pt x="1" y="41"/>
                    </a:lnTo>
                    <a:lnTo>
                      <a:pt x="0" y="44"/>
                    </a:lnTo>
                    <a:lnTo>
                      <a:pt x="4" y="46"/>
                    </a:lnTo>
                    <a:lnTo>
                      <a:pt x="7" y="55"/>
                    </a:lnTo>
                    <a:lnTo>
                      <a:pt x="6" y="64"/>
                    </a:lnTo>
                    <a:lnTo>
                      <a:pt x="7" y="67"/>
                    </a:lnTo>
                    <a:lnTo>
                      <a:pt x="10" y="65"/>
                    </a:lnTo>
                    <a:lnTo>
                      <a:pt x="12" y="66"/>
                    </a:lnTo>
                    <a:lnTo>
                      <a:pt x="21" y="60"/>
                    </a:lnTo>
                    <a:lnTo>
                      <a:pt x="23" y="53"/>
                    </a:lnTo>
                    <a:lnTo>
                      <a:pt x="25" y="51"/>
                    </a:lnTo>
                    <a:lnTo>
                      <a:pt x="24" y="47"/>
                    </a:lnTo>
                    <a:lnTo>
                      <a:pt x="26" y="41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33" name="岐阜県"/>
              <p:cNvSpPr>
                <a:spLocks/>
              </p:cNvSpPr>
              <p:nvPr/>
            </p:nvSpPr>
            <p:spPr bwMode="auto">
              <a:xfrm rot="1338875">
                <a:off x="3032" y="3094"/>
                <a:ext cx="312" cy="376"/>
              </a:xfrm>
              <a:custGeom>
                <a:avLst/>
                <a:gdLst>
                  <a:gd name="T0" fmla="*/ 18432 w 39"/>
                  <a:gd name="T1" fmla="*/ 13312 h 47"/>
                  <a:gd name="T2" fmla="*/ 16384 w 39"/>
                  <a:gd name="T3" fmla="*/ 12288 h 47"/>
                  <a:gd name="T4" fmla="*/ 16896 w 39"/>
                  <a:gd name="T5" fmla="*/ 10752 h 47"/>
                  <a:gd name="T6" fmla="*/ 18944 w 39"/>
                  <a:gd name="T7" fmla="*/ 9728 h 47"/>
                  <a:gd name="T8" fmla="*/ 19968 w 39"/>
                  <a:gd name="T9" fmla="*/ 6656 h 47"/>
                  <a:gd name="T10" fmla="*/ 19456 w 39"/>
                  <a:gd name="T11" fmla="*/ 4608 h 47"/>
                  <a:gd name="T12" fmla="*/ 19968 w 39"/>
                  <a:gd name="T13" fmla="*/ 2048 h 47"/>
                  <a:gd name="T14" fmla="*/ 19456 w 39"/>
                  <a:gd name="T15" fmla="*/ 512 h 47"/>
                  <a:gd name="T16" fmla="*/ 14336 w 39"/>
                  <a:gd name="T17" fmla="*/ 0 h 47"/>
                  <a:gd name="T18" fmla="*/ 12288 w 39"/>
                  <a:gd name="T19" fmla="*/ 512 h 47"/>
                  <a:gd name="T20" fmla="*/ 10240 w 39"/>
                  <a:gd name="T21" fmla="*/ 3072 h 47"/>
                  <a:gd name="T22" fmla="*/ 9216 w 39"/>
                  <a:gd name="T23" fmla="*/ 2048 h 47"/>
                  <a:gd name="T24" fmla="*/ 8192 w 39"/>
                  <a:gd name="T25" fmla="*/ 2560 h 47"/>
                  <a:gd name="T26" fmla="*/ 8192 w 39"/>
                  <a:gd name="T27" fmla="*/ 3584 h 47"/>
                  <a:gd name="T28" fmla="*/ 7168 w 39"/>
                  <a:gd name="T29" fmla="*/ 6656 h 47"/>
                  <a:gd name="T30" fmla="*/ 7168 w 39"/>
                  <a:gd name="T31" fmla="*/ 8192 h 47"/>
                  <a:gd name="T32" fmla="*/ 8192 w 39"/>
                  <a:gd name="T33" fmla="*/ 10240 h 47"/>
                  <a:gd name="T34" fmla="*/ 7680 w 39"/>
                  <a:gd name="T35" fmla="*/ 12288 h 47"/>
                  <a:gd name="T36" fmla="*/ 3584 w 39"/>
                  <a:gd name="T37" fmla="*/ 13824 h 47"/>
                  <a:gd name="T38" fmla="*/ 1024 w 39"/>
                  <a:gd name="T39" fmla="*/ 13312 h 47"/>
                  <a:gd name="T40" fmla="*/ 0 w 39"/>
                  <a:gd name="T41" fmla="*/ 15360 h 47"/>
                  <a:gd name="T42" fmla="*/ 1024 w 39"/>
                  <a:gd name="T43" fmla="*/ 18432 h 47"/>
                  <a:gd name="T44" fmla="*/ 1024 w 39"/>
                  <a:gd name="T45" fmla="*/ 22528 h 47"/>
                  <a:gd name="T46" fmla="*/ 1536 w 39"/>
                  <a:gd name="T47" fmla="*/ 23040 h 47"/>
                  <a:gd name="T48" fmla="*/ 3072 w 39"/>
                  <a:gd name="T49" fmla="*/ 22528 h 47"/>
                  <a:gd name="T50" fmla="*/ 5632 w 39"/>
                  <a:gd name="T51" fmla="*/ 24064 h 47"/>
                  <a:gd name="T52" fmla="*/ 6656 w 39"/>
                  <a:gd name="T53" fmla="*/ 22016 h 47"/>
                  <a:gd name="T54" fmla="*/ 8192 w 39"/>
                  <a:gd name="T55" fmla="*/ 20480 h 47"/>
                  <a:gd name="T56" fmla="*/ 12288 w 39"/>
                  <a:gd name="T57" fmla="*/ 23040 h 47"/>
                  <a:gd name="T58" fmla="*/ 15360 w 39"/>
                  <a:gd name="T59" fmla="*/ 22528 h 47"/>
                  <a:gd name="T60" fmla="*/ 17408 w 39"/>
                  <a:gd name="T61" fmla="*/ 23552 h 47"/>
                  <a:gd name="T62" fmla="*/ 19456 w 39"/>
                  <a:gd name="T63" fmla="*/ 22528 h 47"/>
                  <a:gd name="T64" fmla="*/ 19968 w 39"/>
                  <a:gd name="T65" fmla="*/ 17920 h 47"/>
                  <a:gd name="T66" fmla="*/ 18432 w 39"/>
                  <a:gd name="T67" fmla="*/ 13312 h 4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9"/>
                  <a:gd name="T103" fmla="*/ 0 h 47"/>
                  <a:gd name="T104" fmla="*/ 39 w 39"/>
                  <a:gd name="T105" fmla="*/ 47 h 4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9" h="47">
                    <a:moveTo>
                      <a:pt x="36" y="26"/>
                    </a:moveTo>
                    <a:lnTo>
                      <a:pt x="32" y="24"/>
                    </a:lnTo>
                    <a:lnTo>
                      <a:pt x="33" y="21"/>
                    </a:lnTo>
                    <a:lnTo>
                      <a:pt x="37" y="19"/>
                    </a:lnTo>
                    <a:lnTo>
                      <a:pt x="39" y="13"/>
                    </a:lnTo>
                    <a:lnTo>
                      <a:pt x="38" y="9"/>
                    </a:lnTo>
                    <a:lnTo>
                      <a:pt x="39" y="4"/>
                    </a:lnTo>
                    <a:lnTo>
                      <a:pt x="38" y="1"/>
                    </a:lnTo>
                    <a:lnTo>
                      <a:pt x="28" y="0"/>
                    </a:lnTo>
                    <a:lnTo>
                      <a:pt x="24" y="1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6" y="5"/>
                    </a:lnTo>
                    <a:lnTo>
                      <a:pt x="16" y="7"/>
                    </a:lnTo>
                    <a:lnTo>
                      <a:pt x="14" y="13"/>
                    </a:lnTo>
                    <a:lnTo>
                      <a:pt x="14" y="16"/>
                    </a:lnTo>
                    <a:lnTo>
                      <a:pt x="16" y="20"/>
                    </a:lnTo>
                    <a:lnTo>
                      <a:pt x="15" y="24"/>
                    </a:lnTo>
                    <a:lnTo>
                      <a:pt x="7" y="27"/>
                    </a:lnTo>
                    <a:lnTo>
                      <a:pt x="2" y="26"/>
                    </a:lnTo>
                    <a:lnTo>
                      <a:pt x="0" y="30"/>
                    </a:lnTo>
                    <a:lnTo>
                      <a:pt x="2" y="36"/>
                    </a:lnTo>
                    <a:lnTo>
                      <a:pt x="2" y="44"/>
                    </a:lnTo>
                    <a:lnTo>
                      <a:pt x="3" y="45"/>
                    </a:lnTo>
                    <a:lnTo>
                      <a:pt x="6" y="44"/>
                    </a:lnTo>
                    <a:lnTo>
                      <a:pt x="11" y="47"/>
                    </a:lnTo>
                    <a:lnTo>
                      <a:pt x="13" y="43"/>
                    </a:lnTo>
                    <a:lnTo>
                      <a:pt x="16" y="40"/>
                    </a:lnTo>
                    <a:lnTo>
                      <a:pt x="24" y="45"/>
                    </a:lnTo>
                    <a:lnTo>
                      <a:pt x="30" y="44"/>
                    </a:lnTo>
                    <a:lnTo>
                      <a:pt x="34" y="46"/>
                    </a:lnTo>
                    <a:lnTo>
                      <a:pt x="38" y="44"/>
                    </a:lnTo>
                    <a:lnTo>
                      <a:pt x="39" y="35"/>
                    </a:lnTo>
                    <a:lnTo>
                      <a:pt x="36" y="26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34" name="静岡県"/>
              <p:cNvSpPr>
                <a:spLocks/>
              </p:cNvSpPr>
              <p:nvPr/>
            </p:nvSpPr>
            <p:spPr bwMode="auto">
              <a:xfrm rot="1338875">
                <a:off x="3195" y="3444"/>
                <a:ext cx="408" cy="288"/>
              </a:xfrm>
              <a:custGeom>
                <a:avLst/>
                <a:gdLst>
                  <a:gd name="T0" fmla="*/ 24576 w 51"/>
                  <a:gd name="T1" fmla="*/ 4608 h 36"/>
                  <a:gd name="T2" fmla="*/ 22016 w 51"/>
                  <a:gd name="T3" fmla="*/ 4608 h 36"/>
                  <a:gd name="T4" fmla="*/ 19968 w 51"/>
                  <a:gd name="T5" fmla="*/ 5120 h 36"/>
                  <a:gd name="T6" fmla="*/ 17408 w 51"/>
                  <a:gd name="T7" fmla="*/ 4096 h 36"/>
                  <a:gd name="T8" fmla="*/ 16896 w 51"/>
                  <a:gd name="T9" fmla="*/ 7168 h 36"/>
                  <a:gd name="T10" fmla="*/ 15872 w 51"/>
                  <a:gd name="T11" fmla="*/ 8192 h 36"/>
                  <a:gd name="T12" fmla="*/ 13824 w 51"/>
                  <a:gd name="T13" fmla="*/ 6144 h 36"/>
                  <a:gd name="T14" fmla="*/ 12800 w 51"/>
                  <a:gd name="T15" fmla="*/ 5120 h 36"/>
                  <a:gd name="T16" fmla="*/ 12800 w 51"/>
                  <a:gd name="T17" fmla="*/ 2560 h 36"/>
                  <a:gd name="T18" fmla="*/ 12288 w 51"/>
                  <a:gd name="T19" fmla="*/ 0 h 36"/>
                  <a:gd name="T20" fmla="*/ 11264 w 51"/>
                  <a:gd name="T21" fmla="*/ 1024 h 36"/>
                  <a:gd name="T22" fmla="*/ 10240 w 51"/>
                  <a:gd name="T23" fmla="*/ 4608 h 36"/>
                  <a:gd name="T24" fmla="*/ 5632 w 51"/>
                  <a:gd name="T25" fmla="*/ 7680 h 36"/>
                  <a:gd name="T26" fmla="*/ 4608 w 51"/>
                  <a:gd name="T27" fmla="*/ 12288 h 36"/>
                  <a:gd name="T28" fmla="*/ 1024 w 51"/>
                  <a:gd name="T29" fmla="*/ 14848 h 36"/>
                  <a:gd name="T30" fmla="*/ 0 w 51"/>
                  <a:gd name="T31" fmla="*/ 17408 h 36"/>
                  <a:gd name="T32" fmla="*/ 1536 w 51"/>
                  <a:gd name="T33" fmla="*/ 16896 h 36"/>
                  <a:gd name="T34" fmla="*/ 1536 w 51"/>
                  <a:gd name="T35" fmla="*/ 15872 h 36"/>
                  <a:gd name="T36" fmla="*/ 2560 w 51"/>
                  <a:gd name="T37" fmla="*/ 15872 h 36"/>
                  <a:gd name="T38" fmla="*/ 2560 w 51"/>
                  <a:gd name="T39" fmla="*/ 16896 h 36"/>
                  <a:gd name="T40" fmla="*/ 12288 w 51"/>
                  <a:gd name="T41" fmla="*/ 18432 h 36"/>
                  <a:gd name="T42" fmla="*/ 12800 w 51"/>
                  <a:gd name="T43" fmla="*/ 15360 h 36"/>
                  <a:gd name="T44" fmla="*/ 14848 w 51"/>
                  <a:gd name="T45" fmla="*/ 11776 h 36"/>
                  <a:gd name="T46" fmla="*/ 15872 w 51"/>
                  <a:gd name="T47" fmla="*/ 11776 h 36"/>
                  <a:gd name="T48" fmla="*/ 17920 w 51"/>
                  <a:gd name="T49" fmla="*/ 9216 h 36"/>
                  <a:gd name="T50" fmla="*/ 19456 w 51"/>
                  <a:gd name="T51" fmla="*/ 8704 h 36"/>
                  <a:gd name="T52" fmla="*/ 21504 w 51"/>
                  <a:gd name="T53" fmla="*/ 9728 h 36"/>
                  <a:gd name="T54" fmla="*/ 19456 w 51"/>
                  <a:gd name="T55" fmla="*/ 10752 h 36"/>
                  <a:gd name="T56" fmla="*/ 19456 w 51"/>
                  <a:gd name="T57" fmla="*/ 16384 h 36"/>
                  <a:gd name="T58" fmla="*/ 20992 w 51"/>
                  <a:gd name="T59" fmla="*/ 18432 h 36"/>
                  <a:gd name="T60" fmla="*/ 23552 w 51"/>
                  <a:gd name="T61" fmla="*/ 16896 h 36"/>
                  <a:gd name="T62" fmla="*/ 26112 w 51"/>
                  <a:gd name="T63" fmla="*/ 12800 h 36"/>
                  <a:gd name="T64" fmla="*/ 25600 w 51"/>
                  <a:gd name="T65" fmla="*/ 9216 h 36"/>
                  <a:gd name="T66" fmla="*/ 24576 w 51"/>
                  <a:gd name="T67" fmla="*/ 8704 h 36"/>
                  <a:gd name="T68" fmla="*/ 24576 w 51"/>
                  <a:gd name="T69" fmla="*/ 4608 h 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51"/>
                  <a:gd name="T106" fmla="*/ 0 h 36"/>
                  <a:gd name="T107" fmla="*/ 51 w 51"/>
                  <a:gd name="T108" fmla="*/ 36 h 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51" h="36">
                    <a:moveTo>
                      <a:pt x="48" y="9"/>
                    </a:moveTo>
                    <a:lnTo>
                      <a:pt x="43" y="9"/>
                    </a:lnTo>
                    <a:lnTo>
                      <a:pt x="39" y="10"/>
                    </a:lnTo>
                    <a:lnTo>
                      <a:pt x="34" y="8"/>
                    </a:lnTo>
                    <a:lnTo>
                      <a:pt x="33" y="14"/>
                    </a:lnTo>
                    <a:lnTo>
                      <a:pt x="31" y="16"/>
                    </a:lnTo>
                    <a:lnTo>
                      <a:pt x="27" y="12"/>
                    </a:lnTo>
                    <a:lnTo>
                      <a:pt x="25" y="10"/>
                    </a:lnTo>
                    <a:lnTo>
                      <a:pt x="25" y="5"/>
                    </a:lnTo>
                    <a:lnTo>
                      <a:pt x="24" y="0"/>
                    </a:lnTo>
                    <a:lnTo>
                      <a:pt x="22" y="2"/>
                    </a:lnTo>
                    <a:lnTo>
                      <a:pt x="20" y="9"/>
                    </a:lnTo>
                    <a:lnTo>
                      <a:pt x="11" y="15"/>
                    </a:lnTo>
                    <a:lnTo>
                      <a:pt x="9" y="24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3" y="33"/>
                    </a:lnTo>
                    <a:lnTo>
                      <a:pt x="3" y="31"/>
                    </a:lnTo>
                    <a:lnTo>
                      <a:pt x="5" y="31"/>
                    </a:lnTo>
                    <a:lnTo>
                      <a:pt x="5" y="33"/>
                    </a:lnTo>
                    <a:lnTo>
                      <a:pt x="24" y="36"/>
                    </a:lnTo>
                    <a:lnTo>
                      <a:pt x="25" y="30"/>
                    </a:lnTo>
                    <a:lnTo>
                      <a:pt x="29" y="23"/>
                    </a:lnTo>
                    <a:lnTo>
                      <a:pt x="31" y="23"/>
                    </a:lnTo>
                    <a:lnTo>
                      <a:pt x="35" y="18"/>
                    </a:lnTo>
                    <a:lnTo>
                      <a:pt x="38" y="17"/>
                    </a:lnTo>
                    <a:lnTo>
                      <a:pt x="42" y="19"/>
                    </a:lnTo>
                    <a:lnTo>
                      <a:pt x="38" y="21"/>
                    </a:lnTo>
                    <a:lnTo>
                      <a:pt x="38" y="32"/>
                    </a:lnTo>
                    <a:lnTo>
                      <a:pt x="41" y="36"/>
                    </a:lnTo>
                    <a:lnTo>
                      <a:pt x="46" y="33"/>
                    </a:lnTo>
                    <a:lnTo>
                      <a:pt x="51" y="25"/>
                    </a:lnTo>
                    <a:lnTo>
                      <a:pt x="50" y="18"/>
                    </a:lnTo>
                    <a:lnTo>
                      <a:pt x="48" y="17"/>
                    </a:lnTo>
                    <a:lnTo>
                      <a:pt x="48" y="9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35" name="愛知県"/>
              <p:cNvSpPr>
                <a:spLocks/>
              </p:cNvSpPr>
              <p:nvPr/>
            </p:nvSpPr>
            <p:spPr bwMode="auto">
              <a:xfrm rot="1338875">
                <a:off x="3022" y="3420"/>
                <a:ext cx="264" cy="224"/>
              </a:xfrm>
              <a:custGeom>
                <a:avLst/>
                <a:gdLst>
                  <a:gd name="T0" fmla="*/ 15872 w 33"/>
                  <a:gd name="T1" fmla="*/ 7680 h 28"/>
                  <a:gd name="T2" fmla="*/ 16896 w 33"/>
                  <a:gd name="T3" fmla="*/ 3072 h 28"/>
                  <a:gd name="T4" fmla="*/ 15872 w 33"/>
                  <a:gd name="T5" fmla="*/ 2560 h 28"/>
                  <a:gd name="T6" fmla="*/ 14336 w 33"/>
                  <a:gd name="T7" fmla="*/ 3584 h 28"/>
                  <a:gd name="T8" fmla="*/ 13824 w 33"/>
                  <a:gd name="T9" fmla="*/ 2048 h 28"/>
                  <a:gd name="T10" fmla="*/ 11776 w 33"/>
                  <a:gd name="T11" fmla="*/ 3072 h 28"/>
                  <a:gd name="T12" fmla="*/ 9728 w 33"/>
                  <a:gd name="T13" fmla="*/ 2048 h 28"/>
                  <a:gd name="T14" fmla="*/ 6656 w 33"/>
                  <a:gd name="T15" fmla="*/ 2560 h 28"/>
                  <a:gd name="T16" fmla="*/ 2560 w 33"/>
                  <a:gd name="T17" fmla="*/ 0 h 28"/>
                  <a:gd name="T18" fmla="*/ 1024 w 33"/>
                  <a:gd name="T19" fmla="*/ 1536 h 28"/>
                  <a:gd name="T20" fmla="*/ 0 w 33"/>
                  <a:gd name="T21" fmla="*/ 3584 h 28"/>
                  <a:gd name="T22" fmla="*/ 1024 w 33"/>
                  <a:gd name="T23" fmla="*/ 5632 h 28"/>
                  <a:gd name="T24" fmla="*/ 2560 w 33"/>
                  <a:gd name="T25" fmla="*/ 5120 h 28"/>
                  <a:gd name="T26" fmla="*/ 1024 w 33"/>
                  <a:gd name="T27" fmla="*/ 7680 h 28"/>
                  <a:gd name="T28" fmla="*/ 2048 w 33"/>
                  <a:gd name="T29" fmla="*/ 11264 h 28"/>
                  <a:gd name="T30" fmla="*/ 3584 w 33"/>
                  <a:gd name="T31" fmla="*/ 12288 h 28"/>
                  <a:gd name="T32" fmla="*/ 3584 w 33"/>
                  <a:gd name="T33" fmla="*/ 11776 h 28"/>
                  <a:gd name="T34" fmla="*/ 3072 w 33"/>
                  <a:gd name="T35" fmla="*/ 9728 h 28"/>
                  <a:gd name="T36" fmla="*/ 3584 w 33"/>
                  <a:gd name="T37" fmla="*/ 8192 h 28"/>
                  <a:gd name="T38" fmla="*/ 4096 w 33"/>
                  <a:gd name="T39" fmla="*/ 10240 h 28"/>
                  <a:gd name="T40" fmla="*/ 6144 w 33"/>
                  <a:gd name="T41" fmla="*/ 10752 h 28"/>
                  <a:gd name="T42" fmla="*/ 7680 w 33"/>
                  <a:gd name="T43" fmla="*/ 10240 h 28"/>
                  <a:gd name="T44" fmla="*/ 8704 w 33"/>
                  <a:gd name="T45" fmla="*/ 11264 h 28"/>
                  <a:gd name="T46" fmla="*/ 5120 w 33"/>
                  <a:gd name="T47" fmla="*/ 12800 h 28"/>
                  <a:gd name="T48" fmla="*/ 4608 w 33"/>
                  <a:gd name="T49" fmla="*/ 14336 h 28"/>
                  <a:gd name="T50" fmla="*/ 11264 w 33"/>
                  <a:gd name="T51" fmla="*/ 12800 h 28"/>
                  <a:gd name="T52" fmla="*/ 12288 w 33"/>
                  <a:gd name="T53" fmla="*/ 10240 h 28"/>
                  <a:gd name="T54" fmla="*/ 15872 w 33"/>
                  <a:gd name="T55" fmla="*/ 7680 h 2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33"/>
                  <a:gd name="T85" fmla="*/ 0 h 28"/>
                  <a:gd name="T86" fmla="*/ 33 w 33"/>
                  <a:gd name="T87" fmla="*/ 28 h 2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33" h="28">
                    <a:moveTo>
                      <a:pt x="31" y="15"/>
                    </a:moveTo>
                    <a:lnTo>
                      <a:pt x="33" y="6"/>
                    </a:lnTo>
                    <a:lnTo>
                      <a:pt x="31" y="5"/>
                    </a:lnTo>
                    <a:lnTo>
                      <a:pt x="28" y="7"/>
                    </a:lnTo>
                    <a:lnTo>
                      <a:pt x="27" y="4"/>
                    </a:lnTo>
                    <a:lnTo>
                      <a:pt x="23" y="6"/>
                    </a:lnTo>
                    <a:lnTo>
                      <a:pt x="19" y="4"/>
                    </a:lnTo>
                    <a:lnTo>
                      <a:pt x="13" y="5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5" y="10"/>
                    </a:lnTo>
                    <a:lnTo>
                      <a:pt x="2" y="15"/>
                    </a:lnTo>
                    <a:lnTo>
                      <a:pt x="4" y="22"/>
                    </a:lnTo>
                    <a:lnTo>
                      <a:pt x="7" y="24"/>
                    </a:lnTo>
                    <a:lnTo>
                      <a:pt x="7" y="23"/>
                    </a:lnTo>
                    <a:lnTo>
                      <a:pt x="6" y="19"/>
                    </a:lnTo>
                    <a:lnTo>
                      <a:pt x="7" y="16"/>
                    </a:lnTo>
                    <a:lnTo>
                      <a:pt x="8" y="20"/>
                    </a:lnTo>
                    <a:lnTo>
                      <a:pt x="12" y="21"/>
                    </a:lnTo>
                    <a:lnTo>
                      <a:pt x="15" y="20"/>
                    </a:lnTo>
                    <a:lnTo>
                      <a:pt x="17" y="22"/>
                    </a:lnTo>
                    <a:lnTo>
                      <a:pt x="10" y="25"/>
                    </a:lnTo>
                    <a:lnTo>
                      <a:pt x="9" y="28"/>
                    </a:lnTo>
                    <a:lnTo>
                      <a:pt x="22" y="25"/>
                    </a:lnTo>
                    <a:lnTo>
                      <a:pt x="24" y="20"/>
                    </a:lnTo>
                    <a:lnTo>
                      <a:pt x="31" y="15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36" name="三重県"/>
              <p:cNvSpPr>
                <a:spLocks/>
              </p:cNvSpPr>
              <p:nvPr/>
            </p:nvSpPr>
            <p:spPr bwMode="auto">
              <a:xfrm rot="1338875">
                <a:off x="2777" y="3361"/>
                <a:ext cx="256" cy="439"/>
              </a:xfrm>
              <a:custGeom>
                <a:avLst/>
                <a:gdLst>
                  <a:gd name="T0" fmla="*/ 11264 w 32"/>
                  <a:gd name="T1" fmla="*/ 11725 h 55"/>
                  <a:gd name="T2" fmla="*/ 10752 w 32"/>
                  <a:gd name="T3" fmla="*/ 8668 h 55"/>
                  <a:gd name="T4" fmla="*/ 12288 w 32"/>
                  <a:gd name="T5" fmla="*/ 7136 h 55"/>
                  <a:gd name="T6" fmla="*/ 12800 w 32"/>
                  <a:gd name="T7" fmla="*/ 4079 h 55"/>
                  <a:gd name="T8" fmla="*/ 14336 w 32"/>
                  <a:gd name="T9" fmla="*/ 3568 h 55"/>
                  <a:gd name="T10" fmla="*/ 13312 w 32"/>
                  <a:gd name="T11" fmla="*/ 1533 h 55"/>
                  <a:gd name="T12" fmla="*/ 10752 w 32"/>
                  <a:gd name="T13" fmla="*/ 0 h 55"/>
                  <a:gd name="T14" fmla="*/ 9216 w 32"/>
                  <a:gd name="T15" fmla="*/ 511 h 55"/>
                  <a:gd name="T16" fmla="*/ 9216 w 32"/>
                  <a:gd name="T17" fmla="*/ 2546 h 55"/>
                  <a:gd name="T18" fmla="*/ 8192 w 32"/>
                  <a:gd name="T19" fmla="*/ 6625 h 55"/>
                  <a:gd name="T20" fmla="*/ 4608 w 32"/>
                  <a:gd name="T21" fmla="*/ 6625 h 55"/>
                  <a:gd name="T22" fmla="*/ 4096 w 32"/>
                  <a:gd name="T23" fmla="*/ 7647 h 55"/>
                  <a:gd name="T24" fmla="*/ 4096 w 32"/>
                  <a:gd name="T25" fmla="*/ 9682 h 55"/>
                  <a:gd name="T26" fmla="*/ 4608 w 32"/>
                  <a:gd name="T27" fmla="*/ 11214 h 55"/>
                  <a:gd name="T28" fmla="*/ 4608 w 32"/>
                  <a:gd name="T29" fmla="*/ 13250 h 55"/>
                  <a:gd name="T30" fmla="*/ 6656 w 32"/>
                  <a:gd name="T31" fmla="*/ 13761 h 55"/>
                  <a:gd name="T32" fmla="*/ 5632 w 32"/>
                  <a:gd name="T33" fmla="*/ 15229 h 55"/>
                  <a:gd name="T34" fmla="*/ 4608 w 32"/>
                  <a:gd name="T35" fmla="*/ 15229 h 55"/>
                  <a:gd name="T36" fmla="*/ 5120 w 32"/>
                  <a:gd name="T37" fmla="*/ 21343 h 55"/>
                  <a:gd name="T38" fmla="*/ 1536 w 32"/>
                  <a:gd name="T39" fmla="*/ 22868 h 55"/>
                  <a:gd name="T40" fmla="*/ 0 w 32"/>
                  <a:gd name="T41" fmla="*/ 25933 h 55"/>
                  <a:gd name="T42" fmla="*/ 2048 w 32"/>
                  <a:gd name="T43" fmla="*/ 27968 h 55"/>
                  <a:gd name="T44" fmla="*/ 2048 w 32"/>
                  <a:gd name="T45" fmla="*/ 27968 h 55"/>
                  <a:gd name="T46" fmla="*/ 3584 w 32"/>
                  <a:gd name="T47" fmla="*/ 24911 h 55"/>
                  <a:gd name="T48" fmla="*/ 6144 w 32"/>
                  <a:gd name="T49" fmla="*/ 23379 h 55"/>
                  <a:gd name="T50" fmla="*/ 6656 w 32"/>
                  <a:gd name="T51" fmla="*/ 19811 h 55"/>
                  <a:gd name="T52" fmla="*/ 10752 w 32"/>
                  <a:gd name="T53" fmla="*/ 17265 h 55"/>
                  <a:gd name="T54" fmla="*/ 14848 w 32"/>
                  <a:gd name="T55" fmla="*/ 18286 h 55"/>
                  <a:gd name="T56" fmla="*/ 16384 w 32"/>
                  <a:gd name="T57" fmla="*/ 14208 h 55"/>
                  <a:gd name="T58" fmla="*/ 11264 w 32"/>
                  <a:gd name="T59" fmla="*/ 11725 h 55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2"/>
                  <a:gd name="T91" fmla="*/ 0 h 55"/>
                  <a:gd name="T92" fmla="*/ 32 w 32"/>
                  <a:gd name="T93" fmla="*/ 55 h 55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2" h="55">
                    <a:moveTo>
                      <a:pt x="22" y="23"/>
                    </a:moveTo>
                    <a:lnTo>
                      <a:pt x="21" y="17"/>
                    </a:lnTo>
                    <a:lnTo>
                      <a:pt x="24" y="14"/>
                    </a:lnTo>
                    <a:lnTo>
                      <a:pt x="25" y="8"/>
                    </a:lnTo>
                    <a:lnTo>
                      <a:pt x="28" y="7"/>
                    </a:lnTo>
                    <a:lnTo>
                      <a:pt x="26" y="3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8" y="5"/>
                    </a:lnTo>
                    <a:lnTo>
                      <a:pt x="16" y="13"/>
                    </a:lnTo>
                    <a:lnTo>
                      <a:pt x="9" y="13"/>
                    </a:lnTo>
                    <a:lnTo>
                      <a:pt x="8" y="15"/>
                    </a:lnTo>
                    <a:lnTo>
                      <a:pt x="8" y="19"/>
                    </a:lnTo>
                    <a:lnTo>
                      <a:pt x="9" y="22"/>
                    </a:lnTo>
                    <a:lnTo>
                      <a:pt x="9" y="26"/>
                    </a:lnTo>
                    <a:lnTo>
                      <a:pt x="13" y="27"/>
                    </a:lnTo>
                    <a:lnTo>
                      <a:pt x="11" y="30"/>
                    </a:lnTo>
                    <a:lnTo>
                      <a:pt x="9" y="30"/>
                    </a:lnTo>
                    <a:lnTo>
                      <a:pt x="10" y="42"/>
                    </a:lnTo>
                    <a:lnTo>
                      <a:pt x="3" y="45"/>
                    </a:lnTo>
                    <a:lnTo>
                      <a:pt x="0" y="51"/>
                    </a:lnTo>
                    <a:lnTo>
                      <a:pt x="4" y="55"/>
                    </a:lnTo>
                    <a:lnTo>
                      <a:pt x="7" y="49"/>
                    </a:lnTo>
                    <a:lnTo>
                      <a:pt x="12" y="46"/>
                    </a:lnTo>
                    <a:lnTo>
                      <a:pt x="13" y="39"/>
                    </a:lnTo>
                    <a:lnTo>
                      <a:pt x="21" y="34"/>
                    </a:lnTo>
                    <a:lnTo>
                      <a:pt x="29" y="36"/>
                    </a:lnTo>
                    <a:lnTo>
                      <a:pt x="32" y="28"/>
                    </a:lnTo>
                    <a:lnTo>
                      <a:pt x="22" y="23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37" name="滋賀県"/>
              <p:cNvSpPr>
                <a:spLocks/>
              </p:cNvSpPr>
              <p:nvPr/>
            </p:nvSpPr>
            <p:spPr bwMode="auto">
              <a:xfrm rot="1338875">
                <a:off x="2852" y="3226"/>
                <a:ext cx="160" cy="247"/>
              </a:xfrm>
              <a:custGeom>
                <a:avLst/>
                <a:gdLst>
                  <a:gd name="T0" fmla="*/ 9728 w 20"/>
                  <a:gd name="T1" fmla="*/ 4064 h 31"/>
                  <a:gd name="T2" fmla="*/ 8704 w 20"/>
                  <a:gd name="T3" fmla="*/ 1012 h 31"/>
                  <a:gd name="T4" fmla="*/ 6656 w 20"/>
                  <a:gd name="T5" fmla="*/ 0 h 31"/>
                  <a:gd name="T6" fmla="*/ 6656 w 20"/>
                  <a:gd name="T7" fmla="*/ 2032 h 31"/>
                  <a:gd name="T8" fmla="*/ 3584 w 20"/>
                  <a:gd name="T9" fmla="*/ 3554 h 31"/>
                  <a:gd name="T10" fmla="*/ 3072 w 20"/>
                  <a:gd name="T11" fmla="*/ 2542 h 31"/>
                  <a:gd name="T12" fmla="*/ 2048 w 20"/>
                  <a:gd name="T13" fmla="*/ 4064 h 31"/>
                  <a:gd name="T14" fmla="*/ 1024 w 20"/>
                  <a:gd name="T15" fmla="*/ 4064 h 31"/>
                  <a:gd name="T16" fmla="*/ 0 w 20"/>
                  <a:gd name="T17" fmla="*/ 5075 h 31"/>
                  <a:gd name="T18" fmla="*/ 1536 w 20"/>
                  <a:gd name="T19" fmla="*/ 7107 h 31"/>
                  <a:gd name="T20" fmla="*/ 2048 w 20"/>
                  <a:gd name="T21" fmla="*/ 11617 h 31"/>
                  <a:gd name="T22" fmla="*/ 3072 w 20"/>
                  <a:gd name="T23" fmla="*/ 12637 h 31"/>
                  <a:gd name="T24" fmla="*/ 3584 w 20"/>
                  <a:gd name="T25" fmla="*/ 14669 h 31"/>
                  <a:gd name="T26" fmla="*/ 5120 w 20"/>
                  <a:gd name="T27" fmla="*/ 15681 h 31"/>
                  <a:gd name="T28" fmla="*/ 5632 w 20"/>
                  <a:gd name="T29" fmla="*/ 14669 h 31"/>
                  <a:gd name="T30" fmla="*/ 9216 w 20"/>
                  <a:gd name="T31" fmla="*/ 14669 h 31"/>
                  <a:gd name="T32" fmla="*/ 10240 w 20"/>
                  <a:gd name="T33" fmla="*/ 10605 h 31"/>
                  <a:gd name="T34" fmla="*/ 10240 w 20"/>
                  <a:gd name="T35" fmla="*/ 8573 h 31"/>
                  <a:gd name="T36" fmla="*/ 9728 w 20"/>
                  <a:gd name="T37" fmla="*/ 8063 h 31"/>
                  <a:gd name="T38" fmla="*/ 9728 w 20"/>
                  <a:gd name="T39" fmla="*/ 4064 h 3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0"/>
                  <a:gd name="T61" fmla="*/ 0 h 31"/>
                  <a:gd name="T62" fmla="*/ 20 w 20"/>
                  <a:gd name="T63" fmla="*/ 31 h 3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0" h="31">
                    <a:moveTo>
                      <a:pt x="19" y="8"/>
                    </a:moveTo>
                    <a:lnTo>
                      <a:pt x="17" y="2"/>
                    </a:lnTo>
                    <a:lnTo>
                      <a:pt x="13" y="0"/>
                    </a:lnTo>
                    <a:lnTo>
                      <a:pt x="13" y="4"/>
                    </a:lnTo>
                    <a:lnTo>
                      <a:pt x="7" y="7"/>
                    </a:lnTo>
                    <a:lnTo>
                      <a:pt x="6" y="5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3" y="14"/>
                    </a:lnTo>
                    <a:lnTo>
                      <a:pt x="4" y="23"/>
                    </a:lnTo>
                    <a:lnTo>
                      <a:pt x="6" y="25"/>
                    </a:lnTo>
                    <a:lnTo>
                      <a:pt x="7" y="29"/>
                    </a:lnTo>
                    <a:lnTo>
                      <a:pt x="10" y="31"/>
                    </a:lnTo>
                    <a:lnTo>
                      <a:pt x="11" y="29"/>
                    </a:lnTo>
                    <a:lnTo>
                      <a:pt x="18" y="29"/>
                    </a:lnTo>
                    <a:lnTo>
                      <a:pt x="20" y="21"/>
                    </a:lnTo>
                    <a:lnTo>
                      <a:pt x="20" y="17"/>
                    </a:lnTo>
                    <a:lnTo>
                      <a:pt x="19" y="16"/>
                    </a:lnTo>
                    <a:lnTo>
                      <a:pt x="19" y="8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38" name="京都府"/>
              <p:cNvSpPr>
                <a:spLocks/>
              </p:cNvSpPr>
              <p:nvPr/>
            </p:nvSpPr>
            <p:spPr bwMode="auto">
              <a:xfrm rot="1338875">
                <a:off x="2647" y="3120"/>
                <a:ext cx="296" cy="344"/>
              </a:xfrm>
              <a:custGeom>
                <a:avLst/>
                <a:gdLst>
                  <a:gd name="T0" fmla="*/ 2560 w 37"/>
                  <a:gd name="T1" fmla="*/ 4608 h 43"/>
                  <a:gd name="T2" fmla="*/ 2560 w 37"/>
                  <a:gd name="T3" fmla="*/ 6656 h 43"/>
                  <a:gd name="T4" fmla="*/ 1024 w 37"/>
                  <a:gd name="T5" fmla="*/ 6656 h 43"/>
                  <a:gd name="T6" fmla="*/ 1024 w 37"/>
                  <a:gd name="T7" fmla="*/ 8704 h 43"/>
                  <a:gd name="T8" fmla="*/ 4096 w 37"/>
                  <a:gd name="T9" fmla="*/ 10240 h 43"/>
                  <a:gd name="T10" fmla="*/ 4608 w 37"/>
                  <a:gd name="T11" fmla="*/ 11776 h 43"/>
                  <a:gd name="T12" fmla="*/ 7168 w 37"/>
                  <a:gd name="T13" fmla="*/ 12288 h 43"/>
                  <a:gd name="T14" fmla="*/ 6656 w 37"/>
                  <a:gd name="T15" fmla="*/ 14336 h 43"/>
                  <a:gd name="T16" fmla="*/ 9216 w 37"/>
                  <a:gd name="T17" fmla="*/ 15872 h 43"/>
                  <a:gd name="T18" fmla="*/ 9728 w 37"/>
                  <a:gd name="T19" fmla="*/ 17408 h 43"/>
                  <a:gd name="T20" fmla="*/ 10752 w 37"/>
                  <a:gd name="T21" fmla="*/ 16896 h 43"/>
                  <a:gd name="T22" fmla="*/ 12800 w 37"/>
                  <a:gd name="T23" fmla="*/ 19968 h 43"/>
                  <a:gd name="T24" fmla="*/ 12288 w 37"/>
                  <a:gd name="T25" fmla="*/ 20480 h 43"/>
                  <a:gd name="T26" fmla="*/ 12800 w 37"/>
                  <a:gd name="T27" fmla="*/ 21504 h 43"/>
                  <a:gd name="T28" fmla="*/ 15872 w 37"/>
                  <a:gd name="T29" fmla="*/ 22016 h 43"/>
                  <a:gd name="T30" fmla="*/ 16384 w 37"/>
                  <a:gd name="T31" fmla="*/ 20992 h 43"/>
                  <a:gd name="T32" fmla="*/ 18944 w 37"/>
                  <a:gd name="T33" fmla="*/ 20992 h 43"/>
                  <a:gd name="T34" fmla="*/ 18944 w 37"/>
                  <a:gd name="T35" fmla="*/ 18944 h 43"/>
                  <a:gd name="T36" fmla="*/ 17408 w 37"/>
                  <a:gd name="T37" fmla="*/ 17920 h 43"/>
                  <a:gd name="T38" fmla="*/ 16896 w 37"/>
                  <a:gd name="T39" fmla="*/ 15872 h 43"/>
                  <a:gd name="T40" fmla="*/ 15872 w 37"/>
                  <a:gd name="T41" fmla="*/ 14848 h 43"/>
                  <a:gd name="T42" fmla="*/ 15360 w 37"/>
                  <a:gd name="T43" fmla="*/ 10240 h 43"/>
                  <a:gd name="T44" fmla="*/ 13824 w 37"/>
                  <a:gd name="T45" fmla="*/ 8192 h 43"/>
                  <a:gd name="T46" fmla="*/ 10240 w 37"/>
                  <a:gd name="T47" fmla="*/ 8192 h 43"/>
                  <a:gd name="T48" fmla="*/ 9216 w 37"/>
                  <a:gd name="T49" fmla="*/ 6144 h 43"/>
                  <a:gd name="T50" fmla="*/ 9728 w 37"/>
                  <a:gd name="T51" fmla="*/ 5120 h 43"/>
                  <a:gd name="T52" fmla="*/ 9216 w 37"/>
                  <a:gd name="T53" fmla="*/ 3584 h 43"/>
                  <a:gd name="T54" fmla="*/ 7168 w 37"/>
                  <a:gd name="T55" fmla="*/ 5632 h 43"/>
                  <a:gd name="T56" fmla="*/ 6144 w 37"/>
                  <a:gd name="T57" fmla="*/ 4096 h 43"/>
                  <a:gd name="T58" fmla="*/ 7168 w 37"/>
                  <a:gd name="T59" fmla="*/ 2048 h 43"/>
                  <a:gd name="T60" fmla="*/ 5120 w 37"/>
                  <a:gd name="T61" fmla="*/ 0 h 43"/>
                  <a:gd name="T62" fmla="*/ 0 w 37"/>
                  <a:gd name="T63" fmla="*/ 2560 h 43"/>
                  <a:gd name="T64" fmla="*/ 1024 w 37"/>
                  <a:gd name="T65" fmla="*/ 5120 h 43"/>
                  <a:gd name="T66" fmla="*/ 2560 w 37"/>
                  <a:gd name="T67" fmla="*/ 4608 h 4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7"/>
                  <a:gd name="T103" fmla="*/ 0 h 43"/>
                  <a:gd name="T104" fmla="*/ 37 w 37"/>
                  <a:gd name="T105" fmla="*/ 43 h 4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7" h="43">
                    <a:moveTo>
                      <a:pt x="5" y="9"/>
                    </a:moveTo>
                    <a:lnTo>
                      <a:pt x="5" y="13"/>
                    </a:lnTo>
                    <a:lnTo>
                      <a:pt x="2" y="13"/>
                    </a:lnTo>
                    <a:lnTo>
                      <a:pt x="2" y="17"/>
                    </a:lnTo>
                    <a:lnTo>
                      <a:pt x="8" y="20"/>
                    </a:lnTo>
                    <a:lnTo>
                      <a:pt x="9" y="23"/>
                    </a:lnTo>
                    <a:lnTo>
                      <a:pt x="14" y="24"/>
                    </a:lnTo>
                    <a:lnTo>
                      <a:pt x="13" y="28"/>
                    </a:lnTo>
                    <a:lnTo>
                      <a:pt x="18" y="31"/>
                    </a:lnTo>
                    <a:lnTo>
                      <a:pt x="19" y="34"/>
                    </a:lnTo>
                    <a:lnTo>
                      <a:pt x="21" y="33"/>
                    </a:lnTo>
                    <a:lnTo>
                      <a:pt x="25" y="39"/>
                    </a:lnTo>
                    <a:lnTo>
                      <a:pt x="24" y="40"/>
                    </a:lnTo>
                    <a:lnTo>
                      <a:pt x="25" y="42"/>
                    </a:lnTo>
                    <a:lnTo>
                      <a:pt x="31" y="43"/>
                    </a:lnTo>
                    <a:lnTo>
                      <a:pt x="32" y="41"/>
                    </a:lnTo>
                    <a:lnTo>
                      <a:pt x="37" y="41"/>
                    </a:lnTo>
                    <a:lnTo>
                      <a:pt x="37" y="37"/>
                    </a:lnTo>
                    <a:lnTo>
                      <a:pt x="34" y="35"/>
                    </a:lnTo>
                    <a:lnTo>
                      <a:pt x="33" y="31"/>
                    </a:lnTo>
                    <a:lnTo>
                      <a:pt x="31" y="29"/>
                    </a:lnTo>
                    <a:lnTo>
                      <a:pt x="30" y="20"/>
                    </a:lnTo>
                    <a:lnTo>
                      <a:pt x="27" y="16"/>
                    </a:lnTo>
                    <a:lnTo>
                      <a:pt x="20" y="16"/>
                    </a:lnTo>
                    <a:lnTo>
                      <a:pt x="18" y="12"/>
                    </a:lnTo>
                    <a:lnTo>
                      <a:pt x="19" y="10"/>
                    </a:lnTo>
                    <a:lnTo>
                      <a:pt x="18" y="7"/>
                    </a:lnTo>
                    <a:lnTo>
                      <a:pt x="14" y="11"/>
                    </a:lnTo>
                    <a:lnTo>
                      <a:pt x="12" y="8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0" y="5"/>
                    </a:lnTo>
                    <a:lnTo>
                      <a:pt x="2" y="10"/>
                    </a:lnTo>
                    <a:lnTo>
                      <a:pt x="5" y="9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39" name="大阪府"/>
              <p:cNvSpPr>
                <a:spLocks/>
              </p:cNvSpPr>
              <p:nvPr/>
            </p:nvSpPr>
            <p:spPr bwMode="auto">
              <a:xfrm rot="1338875">
                <a:off x="2635" y="3323"/>
                <a:ext cx="152" cy="224"/>
              </a:xfrm>
              <a:custGeom>
                <a:avLst/>
                <a:gdLst>
                  <a:gd name="T0" fmla="*/ 4608 w 19"/>
                  <a:gd name="T1" fmla="*/ 13312 h 28"/>
                  <a:gd name="T2" fmla="*/ 8192 w 19"/>
                  <a:gd name="T3" fmla="*/ 12288 h 28"/>
                  <a:gd name="T4" fmla="*/ 8192 w 19"/>
                  <a:gd name="T5" fmla="*/ 9216 h 28"/>
                  <a:gd name="T6" fmla="*/ 9216 w 19"/>
                  <a:gd name="T7" fmla="*/ 6144 h 28"/>
                  <a:gd name="T8" fmla="*/ 9728 w 19"/>
                  <a:gd name="T9" fmla="*/ 5632 h 28"/>
                  <a:gd name="T10" fmla="*/ 7680 w 19"/>
                  <a:gd name="T11" fmla="*/ 2560 h 28"/>
                  <a:gd name="T12" fmla="*/ 6656 w 19"/>
                  <a:gd name="T13" fmla="*/ 3072 h 28"/>
                  <a:gd name="T14" fmla="*/ 6144 w 19"/>
                  <a:gd name="T15" fmla="*/ 1536 h 28"/>
                  <a:gd name="T16" fmla="*/ 3584 w 19"/>
                  <a:gd name="T17" fmla="*/ 0 h 28"/>
                  <a:gd name="T18" fmla="*/ 3584 w 19"/>
                  <a:gd name="T19" fmla="*/ 512 h 28"/>
                  <a:gd name="T20" fmla="*/ 3584 w 19"/>
                  <a:gd name="T21" fmla="*/ 2048 h 28"/>
                  <a:gd name="T22" fmla="*/ 5120 w 19"/>
                  <a:gd name="T23" fmla="*/ 3072 h 28"/>
                  <a:gd name="T24" fmla="*/ 4096 w 19"/>
                  <a:gd name="T25" fmla="*/ 6656 h 28"/>
                  <a:gd name="T26" fmla="*/ 4608 w 19"/>
                  <a:gd name="T27" fmla="*/ 8704 h 28"/>
                  <a:gd name="T28" fmla="*/ 3072 w 19"/>
                  <a:gd name="T29" fmla="*/ 11776 h 28"/>
                  <a:gd name="T30" fmla="*/ 0 w 19"/>
                  <a:gd name="T31" fmla="*/ 13824 h 28"/>
                  <a:gd name="T32" fmla="*/ 512 w 19"/>
                  <a:gd name="T33" fmla="*/ 14336 h 28"/>
                  <a:gd name="T34" fmla="*/ 4608 w 19"/>
                  <a:gd name="T35" fmla="*/ 13312 h 2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9"/>
                  <a:gd name="T55" fmla="*/ 0 h 28"/>
                  <a:gd name="T56" fmla="*/ 19 w 19"/>
                  <a:gd name="T57" fmla="*/ 28 h 2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9" h="28">
                    <a:moveTo>
                      <a:pt x="9" y="26"/>
                    </a:moveTo>
                    <a:lnTo>
                      <a:pt x="16" y="24"/>
                    </a:lnTo>
                    <a:lnTo>
                      <a:pt x="16" y="18"/>
                    </a:lnTo>
                    <a:lnTo>
                      <a:pt x="18" y="12"/>
                    </a:lnTo>
                    <a:lnTo>
                      <a:pt x="19" y="11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4"/>
                    </a:lnTo>
                    <a:lnTo>
                      <a:pt x="10" y="6"/>
                    </a:lnTo>
                    <a:lnTo>
                      <a:pt x="8" y="13"/>
                    </a:lnTo>
                    <a:lnTo>
                      <a:pt x="9" y="17"/>
                    </a:lnTo>
                    <a:lnTo>
                      <a:pt x="6" y="23"/>
                    </a:lnTo>
                    <a:lnTo>
                      <a:pt x="0" y="27"/>
                    </a:lnTo>
                    <a:lnTo>
                      <a:pt x="1" y="28"/>
                    </a:lnTo>
                    <a:lnTo>
                      <a:pt x="9" y="26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40" name="兵庫県"/>
              <p:cNvSpPr>
                <a:spLocks/>
              </p:cNvSpPr>
              <p:nvPr/>
            </p:nvSpPr>
            <p:spPr bwMode="auto">
              <a:xfrm rot="1338875">
                <a:off x="2508" y="3092"/>
                <a:ext cx="272" cy="312"/>
              </a:xfrm>
              <a:custGeom>
                <a:avLst/>
                <a:gdLst>
                  <a:gd name="T0" fmla="*/ 15872 w 34"/>
                  <a:gd name="T1" fmla="*/ 14336 h 39"/>
                  <a:gd name="T2" fmla="*/ 15872 w 34"/>
                  <a:gd name="T3" fmla="*/ 12800 h 39"/>
                  <a:gd name="T4" fmla="*/ 15872 w 34"/>
                  <a:gd name="T5" fmla="*/ 12288 h 39"/>
                  <a:gd name="T6" fmla="*/ 16384 w 34"/>
                  <a:gd name="T7" fmla="*/ 10240 h 39"/>
                  <a:gd name="T8" fmla="*/ 13824 w 34"/>
                  <a:gd name="T9" fmla="*/ 9728 h 39"/>
                  <a:gd name="T10" fmla="*/ 13312 w 34"/>
                  <a:gd name="T11" fmla="*/ 8192 h 39"/>
                  <a:gd name="T12" fmla="*/ 10240 w 34"/>
                  <a:gd name="T13" fmla="*/ 6656 h 39"/>
                  <a:gd name="T14" fmla="*/ 10240 w 34"/>
                  <a:gd name="T15" fmla="*/ 4608 h 39"/>
                  <a:gd name="T16" fmla="*/ 11776 w 34"/>
                  <a:gd name="T17" fmla="*/ 4608 h 39"/>
                  <a:gd name="T18" fmla="*/ 11776 w 34"/>
                  <a:gd name="T19" fmla="*/ 2560 h 39"/>
                  <a:gd name="T20" fmla="*/ 10240 w 34"/>
                  <a:gd name="T21" fmla="*/ 3072 h 39"/>
                  <a:gd name="T22" fmla="*/ 9216 w 34"/>
                  <a:gd name="T23" fmla="*/ 512 h 39"/>
                  <a:gd name="T24" fmla="*/ 4608 w 34"/>
                  <a:gd name="T25" fmla="*/ 0 h 39"/>
                  <a:gd name="T26" fmla="*/ 2048 w 34"/>
                  <a:gd name="T27" fmla="*/ 1024 h 39"/>
                  <a:gd name="T28" fmla="*/ 3072 w 34"/>
                  <a:gd name="T29" fmla="*/ 2048 h 39"/>
                  <a:gd name="T30" fmla="*/ 3584 w 34"/>
                  <a:gd name="T31" fmla="*/ 8704 h 39"/>
                  <a:gd name="T32" fmla="*/ 2048 w 34"/>
                  <a:gd name="T33" fmla="*/ 9216 h 39"/>
                  <a:gd name="T34" fmla="*/ 2048 w 34"/>
                  <a:gd name="T35" fmla="*/ 10752 h 39"/>
                  <a:gd name="T36" fmla="*/ 1024 w 34"/>
                  <a:gd name="T37" fmla="*/ 11264 h 39"/>
                  <a:gd name="T38" fmla="*/ 0 w 34"/>
                  <a:gd name="T39" fmla="*/ 16384 h 39"/>
                  <a:gd name="T40" fmla="*/ 1024 w 34"/>
                  <a:gd name="T41" fmla="*/ 17920 h 39"/>
                  <a:gd name="T42" fmla="*/ 6144 w 34"/>
                  <a:gd name="T43" fmla="*/ 17408 h 39"/>
                  <a:gd name="T44" fmla="*/ 11264 w 34"/>
                  <a:gd name="T45" fmla="*/ 19968 h 39"/>
                  <a:gd name="T46" fmla="*/ 16384 w 34"/>
                  <a:gd name="T47" fmla="*/ 18944 h 39"/>
                  <a:gd name="T48" fmla="*/ 17408 w 34"/>
                  <a:gd name="T49" fmla="*/ 15360 h 39"/>
                  <a:gd name="T50" fmla="*/ 15872 w 34"/>
                  <a:gd name="T51" fmla="*/ 14336 h 3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39"/>
                  <a:gd name="T80" fmla="*/ 34 w 34"/>
                  <a:gd name="T81" fmla="*/ 39 h 3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39">
                    <a:moveTo>
                      <a:pt x="31" y="28"/>
                    </a:moveTo>
                    <a:lnTo>
                      <a:pt x="31" y="25"/>
                    </a:lnTo>
                    <a:lnTo>
                      <a:pt x="31" y="24"/>
                    </a:lnTo>
                    <a:lnTo>
                      <a:pt x="32" y="20"/>
                    </a:lnTo>
                    <a:lnTo>
                      <a:pt x="27" y="19"/>
                    </a:lnTo>
                    <a:lnTo>
                      <a:pt x="26" y="16"/>
                    </a:lnTo>
                    <a:lnTo>
                      <a:pt x="20" y="13"/>
                    </a:lnTo>
                    <a:lnTo>
                      <a:pt x="20" y="9"/>
                    </a:lnTo>
                    <a:lnTo>
                      <a:pt x="23" y="9"/>
                    </a:lnTo>
                    <a:lnTo>
                      <a:pt x="23" y="5"/>
                    </a:lnTo>
                    <a:lnTo>
                      <a:pt x="20" y="6"/>
                    </a:lnTo>
                    <a:lnTo>
                      <a:pt x="18" y="1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6" y="4"/>
                    </a:lnTo>
                    <a:lnTo>
                      <a:pt x="7" y="17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2" y="22"/>
                    </a:lnTo>
                    <a:lnTo>
                      <a:pt x="0" y="32"/>
                    </a:lnTo>
                    <a:lnTo>
                      <a:pt x="2" y="35"/>
                    </a:lnTo>
                    <a:lnTo>
                      <a:pt x="12" y="34"/>
                    </a:lnTo>
                    <a:lnTo>
                      <a:pt x="22" y="39"/>
                    </a:lnTo>
                    <a:lnTo>
                      <a:pt x="32" y="37"/>
                    </a:lnTo>
                    <a:lnTo>
                      <a:pt x="34" y="30"/>
                    </a:lnTo>
                    <a:lnTo>
                      <a:pt x="31" y="28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41" name="兵庫県001_"/>
              <p:cNvSpPr>
                <a:spLocks/>
              </p:cNvSpPr>
              <p:nvPr/>
            </p:nvSpPr>
            <p:spPr bwMode="auto">
              <a:xfrm rot="1338875">
                <a:off x="2495" y="3391"/>
                <a:ext cx="104" cy="128"/>
              </a:xfrm>
              <a:custGeom>
                <a:avLst/>
                <a:gdLst>
                  <a:gd name="T0" fmla="*/ 0 w 13"/>
                  <a:gd name="T1" fmla="*/ 5632 h 16"/>
                  <a:gd name="T2" fmla="*/ 2560 w 13"/>
                  <a:gd name="T3" fmla="*/ 2560 h 16"/>
                  <a:gd name="T4" fmla="*/ 5632 w 13"/>
                  <a:gd name="T5" fmla="*/ 0 h 16"/>
                  <a:gd name="T6" fmla="*/ 6656 w 13"/>
                  <a:gd name="T7" fmla="*/ 512 h 16"/>
                  <a:gd name="T8" fmla="*/ 4608 w 13"/>
                  <a:gd name="T9" fmla="*/ 4096 h 16"/>
                  <a:gd name="T10" fmla="*/ 5632 w 13"/>
                  <a:gd name="T11" fmla="*/ 6144 h 16"/>
                  <a:gd name="T12" fmla="*/ 2560 w 13"/>
                  <a:gd name="T13" fmla="*/ 8192 h 16"/>
                  <a:gd name="T14" fmla="*/ 1024 w 13"/>
                  <a:gd name="T15" fmla="*/ 7168 h 16"/>
                  <a:gd name="T16" fmla="*/ 0 w 13"/>
                  <a:gd name="T17" fmla="*/ 5632 h 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"/>
                  <a:gd name="T28" fmla="*/ 0 h 16"/>
                  <a:gd name="T29" fmla="*/ 13 w 13"/>
                  <a:gd name="T30" fmla="*/ 16 h 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" h="16">
                    <a:moveTo>
                      <a:pt x="0" y="11"/>
                    </a:moveTo>
                    <a:lnTo>
                      <a:pt x="5" y="5"/>
                    </a:lnTo>
                    <a:lnTo>
                      <a:pt x="11" y="0"/>
                    </a:lnTo>
                    <a:lnTo>
                      <a:pt x="13" y="1"/>
                    </a:lnTo>
                    <a:lnTo>
                      <a:pt x="9" y="8"/>
                    </a:lnTo>
                    <a:lnTo>
                      <a:pt x="11" y="12"/>
                    </a:lnTo>
                    <a:lnTo>
                      <a:pt x="5" y="16"/>
                    </a:lnTo>
                    <a:lnTo>
                      <a:pt x="2" y="14"/>
                    </a:lnTo>
                    <a:lnTo>
                      <a:pt x="0" y="11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42" name="奈良県"/>
              <p:cNvSpPr>
                <a:spLocks/>
              </p:cNvSpPr>
              <p:nvPr/>
            </p:nvSpPr>
            <p:spPr bwMode="auto">
              <a:xfrm rot="1338875">
                <a:off x="2693" y="3458"/>
                <a:ext cx="176" cy="263"/>
              </a:xfrm>
              <a:custGeom>
                <a:avLst/>
                <a:gdLst>
                  <a:gd name="T0" fmla="*/ 5632 w 22"/>
                  <a:gd name="T1" fmla="*/ 1522 h 33"/>
                  <a:gd name="T2" fmla="*/ 2560 w 22"/>
                  <a:gd name="T3" fmla="*/ 1020 h 33"/>
                  <a:gd name="T4" fmla="*/ 2048 w 22"/>
                  <a:gd name="T5" fmla="*/ 0 h 33"/>
                  <a:gd name="T6" fmla="*/ 1024 w 22"/>
                  <a:gd name="T7" fmla="*/ 3052 h 33"/>
                  <a:gd name="T8" fmla="*/ 1024 w 22"/>
                  <a:gd name="T9" fmla="*/ 6097 h 33"/>
                  <a:gd name="T10" fmla="*/ 2048 w 22"/>
                  <a:gd name="T11" fmla="*/ 9588 h 33"/>
                  <a:gd name="T12" fmla="*/ 0 w 22"/>
                  <a:gd name="T13" fmla="*/ 12640 h 33"/>
                  <a:gd name="T14" fmla="*/ 1024 w 22"/>
                  <a:gd name="T15" fmla="*/ 14672 h 33"/>
                  <a:gd name="T16" fmla="*/ 512 w 22"/>
                  <a:gd name="T17" fmla="*/ 16194 h 33"/>
                  <a:gd name="T18" fmla="*/ 3584 w 22"/>
                  <a:gd name="T19" fmla="*/ 16194 h 33"/>
                  <a:gd name="T20" fmla="*/ 4608 w 22"/>
                  <a:gd name="T21" fmla="*/ 16704 h 33"/>
                  <a:gd name="T22" fmla="*/ 6144 w 22"/>
                  <a:gd name="T23" fmla="*/ 13652 h 33"/>
                  <a:gd name="T24" fmla="*/ 9728 w 22"/>
                  <a:gd name="T25" fmla="*/ 12130 h 33"/>
                  <a:gd name="T26" fmla="*/ 9216 w 22"/>
                  <a:gd name="T27" fmla="*/ 6097 h 33"/>
                  <a:gd name="T28" fmla="*/ 10240 w 22"/>
                  <a:gd name="T29" fmla="*/ 6097 h 33"/>
                  <a:gd name="T30" fmla="*/ 11264 w 22"/>
                  <a:gd name="T31" fmla="*/ 4575 h 33"/>
                  <a:gd name="T32" fmla="*/ 9216 w 22"/>
                  <a:gd name="T33" fmla="*/ 4065 h 33"/>
                  <a:gd name="T34" fmla="*/ 9216 w 22"/>
                  <a:gd name="T35" fmla="*/ 2032 h 33"/>
                  <a:gd name="T36" fmla="*/ 8704 w 22"/>
                  <a:gd name="T37" fmla="*/ 510 h 33"/>
                  <a:gd name="T38" fmla="*/ 6144 w 22"/>
                  <a:gd name="T39" fmla="*/ 510 h 33"/>
                  <a:gd name="T40" fmla="*/ 5632 w 22"/>
                  <a:gd name="T41" fmla="*/ 1522 h 3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2"/>
                  <a:gd name="T64" fmla="*/ 0 h 33"/>
                  <a:gd name="T65" fmla="*/ 22 w 22"/>
                  <a:gd name="T66" fmla="*/ 33 h 3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2" h="33">
                    <a:moveTo>
                      <a:pt x="11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6"/>
                    </a:lnTo>
                    <a:lnTo>
                      <a:pt x="2" y="12"/>
                    </a:lnTo>
                    <a:lnTo>
                      <a:pt x="4" y="19"/>
                    </a:lnTo>
                    <a:lnTo>
                      <a:pt x="0" y="25"/>
                    </a:lnTo>
                    <a:lnTo>
                      <a:pt x="2" y="29"/>
                    </a:lnTo>
                    <a:lnTo>
                      <a:pt x="1" y="32"/>
                    </a:lnTo>
                    <a:lnTo>
                      <a:pt x="7" y="32"/>
                    </a:lnTo>
                    <a:lnTo>
                      <a:pt x="9" y="33"/>
                    </a:lnTo>
                    <a:lnTo>
                      <a:pt x="12" y="27"/>
                    </a:lnTo>
                    <a:lnTo>
                      <a:pt x="19" y="24"/>
                    </a:lnTo>
                    <a:lnTo>
                      <a:pt x="18" y="12"/>
                    </a:lnTo>
                    <a:lnTo>
                      <a:pt x="20" y="12"/>
                    </a:lnTo>
                    <a:lnTo>
                      <a:pt x="22" y="9"/>
                    </a:lnTo>
                    <a:lnTo>
                      <a:pt x="18" y="8"/>
                    </a:lnTo>
                    <a:lnTo>
                      <a:pt x="18" y="4"/>
                    </a:lnTo>
                    <a:lnTo>
                      <a:pt x="17" y="1"/>
                    </a:lnTo>
                    <a:lnTo>
                      <a:pt x="12" y="1"/>
                    </a:lnTo>
                    <a:lnTo>
                      <a:pt x="11" y="3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43" name="和歌山県"/>
              <p:cNvSpPr>
                <a:spLocks/>
              </p:cNvSpPr>
              <p:nvPr/>
            </p:nvSpPr>
            <p:spPr bwMode="auto">
              <a:xfrm rot="1338875">
                <a:off x="2535" y="3508"/>
                <a:ext cx="232" cy="272"/>
              </a:xfrm>
              <a:custGeom>
                <a:avLst/>
                <a:gdLst>
                  <a:gd name="T0" fmla="*/ 11776 w 29"/>
                  <a:gd name="T1" fmla="*/ 10240 h 34"/>
                  <a:gd name="T2" fmla="*/ 8704 w 29"/>
                  <a:gd name="T3" fmla="*/ 10240 h 34"/>
                  <a:gd name="T4" fmla="*/ 9216 w 29"/>
                  <a:gd name="T5" fmla="*/ 8704 h 34"/>
                  <a:gd name="T6" fmla="*/ 8192 w 29"/>
                  <a:gd name="T7" fmla="*/ 6656 h 34"/>
                  <a:gd name="T8" fmla="*/ 10240 w 29"/>
                  <a:gd name="T9" fmla="*/ 3584 h 34"/>
                  <a:gd name="T10" fmla="*/ 9216 w 29"/>
                  <a:gd name="T11" fmla="*/ 0 h 34"/>
                  <a:gd name="T12" fmla="*/ 5632 w 29"/>
                  <a:gd name="T13" fmla="*/ 1024 h 34"/>
                  <a:gd name="T14" fmla="*/ 1536 w 29"/>
                  <a:gd name="T15" fmla="*/ 2048 h 34"/>
                  <a:gd name="T16" fmla="*/ 1024 w 29"/>
                  <a:gd name="T17" fmla="*/ 1536 h 34"/>
                  <a:gd name="T18" fmla="*/ 512 w 29"/>
                  <a:gd name="T19" fmla="*/ 2048 h 34"/>
                  <a:gd name="T20" fmla="*/ 2048 w 29"/>
                  <a:gd name="T21" fmla="*/ 4096 h 34"/>
                  <a:gd name="T22" fmla="*/ 512 w 29"/>
                  <a:gd name="T23" fmla="*/ 5120 h 34"/>
                  <a:gd name="T24" fmla="*/ 1024 w 29"/>
                  <a:gd name="T25" fmla="*/ 7168 h 34"/>
                  <a:gd name="T26" fmla="*/ 0 w 29"/>
                  <a:gd name="T27" fmla="*/ 9216 h 34"/>
                  <a:gd name="T28" fmla="*/ 4608 w 29"/>
                  <a:gd name="T29" fmla="*/ 12288 h 34"/>
                  <a:gd name="T30" fmla="*/ 5120 w 29"/>
                  <a:gd name="T31" fmla="*/ 15360 h 34"/>
                  <a:gd name="T32" fmla="*/ 11264 w 29"/>
                  <a:gd name="T33" fmla="*/ 17408 h 34"/>
                  <a:gd name="T34" fmla="*/ 14848 w 29"/>
                  <a:gd name="T35" fmla="*/ 12800 h 34"/>
                  <a:gd name="T36" fmla="*/ 12800 w 29"/>
                  <a:gd name="T37" fmla="*/ 10752 h 34"/>
                  <a:gd name="T38" fmla="*/ 11776 w 29"/>
                  <a:gd name="T39" fmla="*/ 10240 h 3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9"/>
                  <a:gd name="T61" fmla="*/ 0 h 34"/>
                  <a:gd name="T62" fmla="*/ 29 w 29"/>
                  <a:gd name="T63" fmla="*/ 34 h 34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9" h="34">
                    <a:moveTo>
                      <a:pt x="23" y="20"/>
                    </a:moveTo>
                    <a:lnTo>
                      <a:pt x="17" y="20"/>
                    </a:lnTo>
                    <a:lnTo>
                      <a:pt x="18" y="17"/>
                    </a:lnTo>
                    <a:lnTo>
                      <a:pt x="16" y="13"/>
                    </a:lnTo>
                    <a:lnTo>
                      <a:pt x="20" y="7"/>
                    </a:lnTo>
                    <a:lnTo>
                      <a:pt x="18" y="0"/>
                    </a:lnTo>
                    <a:lnTo>
                      <a:pt x="11" y="2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4" y="8"/>
                    </a:lnTo>
                    <a:lnTo>
                      <a:pt x="1" y="10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9" y="24"/>
                    </a:lnTo>
                    <a:lnTo>
                      <a:pt x="10" y="30"/>
                    </a:lnTo>
                    <a:lnTo>
                      <a:pt x="22" y="34"/>
                    </a:lnTo>
                    <a:lnTo>
                      <a:pt x="29" y="25"/>
                    </a:lnTo>
                    <a:lnTo>
                      <a:pt x="25" y="21"/>
                    </a:lnTo>
                    <a:lnTo>
                      <a:pt x="23" y="20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44" name="鳥取県"/>
              <p:cNvSpPr>
                <a:spLocks/>
              </p:cNvSpPr>
              <p:nvPr/>
            </p:nvSpPr>
            <p:spPr bwMode="auto">
              <a:xfrm rot="1338875">
                <a:off x="2286" y="3022"/>
                <a:ext cx="320" cy="159"/>
              </a:xfrm>
              <a:custGeom>
                <a:avLst/>
                <a:gdLst>
                  <a:gd name="T0" fmla="*/ 2560 w 40"/>
                  <a:gd name="T1" fmla="*/ 3037 h 20"/>
                  <a:gd name="T2" fmla="*/ 2048 w 40"/>
                  <a:gd name="T3" fmla="*/ 5056 h 20"/>
                  <a:gd name="T4" fmla="*/ 512 w 40"/>
                  <a:gd name="T5" fmla="*/ 6511 h 20"/>
                  <a:gd name="T6" fmla="*/ 0 w 40"/>
                  <a:gd name="T7" fmla="*/ 9540 h 20"/>
                  <a:gd name="T8" fmla="*/ 1536 w 40"/>
                  <a:gd name="T9" fmla="*/ 10049 h 20"/>
                  <a:gd name="T10" fmla="*/ 3584 w 40"/>
                  <a:gd name="T11" fmla="*/ 8530 h 20"/>
                  <a:gd name="T12" fmla="*/ 3584 w 40"/>
                  <a:gd name="T13" fmla="*/ 7521 h 20"/>
                  <a:gd name="T14" fmla="*/ 5632 w 40"/>
                  <a:gd name="T15" fmla="*/ 7521 h 20"/>
                  <a:gd name="T16" fmla="*/ 7168 w 40"/>
                  <a:gd name="T17" fmla="*/ 5501 h 20"/>
                  <a:gd name="T18" fmla="*/ 10240 w 40"/>
                  <a:gd name="T19" fmla="*/ 6511 h 20"/>
                  <a:gd name="T20" fmla="*/ 13312 w 40"/>
                  <a:gd name="T21" fmla="*/ 5056 h 20"/>
                  <a:gd name="T22" fmla="*/ 15360 w 40"/>
                  <a:gd name="T23" fmla="*/ 6002 h 20"/>
                  <a:gd name="T24" fmla="*/ 15872 w 40"/>
                  <a:gd name="T25" fmla="*/ 8029 h 20"/>
                  <a:gd name="T26" fmla="*/ 18944 w 40"/>
                  <a:gd name="T27" fmla="*/ 8029 h 20"/>
                  <a:gd name="T28" fmla="*/ 20480 w 40"/>
                  <a:gd name="T29" fmla="*/ 7521 h 20"/>
                  <a:gd name="T30" fmla="*/ 19968 w 40"/>
                  <a:gd name="T31" fmla="*/ 1010 h 20"/>
                  <a:gd name="T32" fmla="*/ 18944 w 40"/>
                  <a:gd name="T33" fmla="*/ 0 h 20"/>
                  <a:gd name="T34" fmla="*/ 13824 w 40"/>
                  <a:gd name="T35" fmla="*/ 1518 h 20"/>
                  <a:gd name="T36" fmla="*/ 9728 w 40"/>
                  <a:gd name="T37" fmla="*/ 1518 h 20"/>
                  <a:gd name="T38" fmla="*/ 6656 w 40"/>
                  <a:gd name="T39" fmla="*/ 1010 h 20"/>
                  <a:gd name="T40" fmla="*/ 4608 w 40"/>
                  <a:gd name="T41" fmla="*/ 2019 h 20"/>
                  <a:gd name="T42" fmla="*/ 2048 w 40"/>
                  <a:gd name="T43" fmla="*/ 1518 h 20"/>
                  <a:gd name="T44" fmla="*/ 3072 w 40"/>
                  <a:gd name="T45" fmla="*/ 509 h 20"/>
                  <a:gd name="T46" fmla="*/ 1024 w 40"/>
                  <a:gd name="T47" fmla="*/ 1010 h 20"/>
                  <a:gd name="T48" fmla="*/ 2560 w 40"/>
                  <a:gd name="T49" fmla="*/ 3037 h 2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0"/>
                  <a:gd name="T76" fmla="*/ 0 h 20"/>
                  <a:gd name="T77" fmla="*/ 40 w 40"/>
                  <a:gd name="T78" fmla="*/ 20 h 2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0" h="20">
                    <a:moveTo>
                      <a:pt x="5" y="6"/>
                    </a:moveTo>
                    <a:lnTo>
                      <a:pt x="4" y="10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3" y="20"/>
                    </a:lnTo>
                    <a:lnTo>
                      <a:pt x="7" y="17"/>
                    </a:lnTo>
                    <a:lnTo>
                      <a:pt x="7" y="15"/>
                    </a:lnTo>
                    <a:lnTo>
                      <a:pt x="11" y="15"/>
                    </a:lnTo>
                    <a:lnTo>
                      <a:pt x="14" y="11"/>
                    </a:lnTo>
                    <a:lnTo>
                      <a:pt x="20" y="13"/>
                    </a:lnTo>
                    <a:lnTo>
                      <a:pt x="26" y="10"/>
                    </a:lnTo>
                    <a:lnTo>
                      <a:pt x="30" y="12"/>
                    </a:lnTo>
                    <a:lnTo>
                      <a:pt x="31" y="16"/>
                    </a:lnTo>
                    <a:lnTo>
                      <a:pt x="37" y="16"/>
                    </a:lnTo>
                    <a:lnTo>
                      <a:pt x="40" y="15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27" y="3"/>
                    </a:lnTo>
                    <a:lnTo>
                      <a:pt x="19" y="3"/>
                    </a:lnTo>
                    <a:lnTo>
                      <a:pt x="13" y="2"/>
                    </a:lnTo>
                    <a:lnTo>
                      <a:pt x="9" y="4"/>
                    </a:lnTo>
                    <a:lnTo>
                      <a:pt x="4" y="3"/>
                    </a:lnTo>
                    <a:lnTo>
                      <a:pt x="6" y="1"/>
                    </a:lnTo>
                    <a:lnTo>
                      <a:pt x="2" y="2"/>
                    </a:lnTo>
                    <a:lnTo>
                      <a:pt x="5" y="6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45" name="島根県"/>
              <p:cNvSpPr>
                <a:spLocks/>
              </p:cNvSpPr>
              <p:nvPr/>
            </p:nvSpPr>
            <p:spPr bwMode="auto">
              <a:xfrm rot="1338875">
                <a:off x="1914" y="2897"/>
                <a:ext cx="416" cy="343"/>
              </a:xfrm>
              <a:custGeom>
                <a:avLst/>
                <a:gdLst>
                  <a:gd name="T0" fmla="*/ 1536 w 52"/>
                  <a:gd name="T1" fmla="*/ 19280 h 43"/>
                  <a:gd name="T2" fmla="*/ 1024 w 52"/>
                  <a:gd name="T3" fmla="*/ 21824 h 43"/>
                  <a:gd name="T4" fmla="*/ 3584 w 52"/>
                  <a:gd name="T5" fmla="*/ 21824 h 43"/>
                  <a:gd name="T6" fmla="*/ 5632 w 52"/>
                  <a:gd name="T7" fmla="*/ 19280 h 43"/>
                  <a:gd name="T8" fmla="*/ 7680 w 52"/>
                  <a:gd name="T9" fmla="*/ 15204 h 43"/>
                  <a:gd name="T10" fmla="*/ 9216 w 52"/>
                  <a:gd name="T11" fmla="*/ 14191 h 43"/>
                  <a:gd name="T12" fmla="*/ 15872 w 52"/>
                  <a:gd name="T13" fmla="*/ 13680 h 43"/>
                  <a:gd name="T14" fmla="*/ 14848 w 52"/>
                  <a:gd name="T15" fmla="*/ 11646 h 43"/>
                  <a:gd name="T16" fmla="*/ 17920 w 52"/>
                  <a:gd name="T17" fmla="*/ 9165 h 43"/>
                  <a:gd name="T18" fmla="*/ 23040 w 52"/>
                  <a:gd name="T19" fmla="*/ 9668 h 43"/>
                  <a:gd name="T20" fmla="*/ 23552 w 52"/>
                  <a:gd name="T21" fmla="*/ 6621 h 43"/>
                  <a:gd name="T22" fmla="*/ 25088 w 52"/>
                  <a:gd name="T23" fmla="*/ 5089 h 43"/>
                  <a:gd name="T24" fmla="*/ 25600 w 52"/>
                  <a:gd name="T25" fmla="*/ 3055 h 43"/>
                  <a:gd name="T26" fmla="*/ 24064 w 52"/>
                  <a:gd name="T27" fmla="*/ 1021 h 43"/>
                  <a:gd name="T28" fmla="*/ 26112 w 52"/>
                  <a:gd name="T29" fmla="*/ 511 h 43"/>
                  <a:gd name="T30" fmla="*/ 26624 w 52"/>
                  <a:gd name="T31" fmla="*/ 0 h 43"/>
                  <a:gd name="T32" fmla="*/ 22016 w 52"/>
                  <a:gd name="T33" fmla="*/ 0 h 43"/>
                  <a:gd name="T34" fmla="*/ 14848 w 52"/>
                  <a:gd name="T35" fmla="*/ 2545 h 43"/>
                  <a:gd name="T36" fmla="*/ 15360 w 52"/>
                  <a:gd name="T37" fmla="*/ 3566 h 43"/>
                  <a:gd name="T38" fmla="*/ 12800 w 52"/>
                  <a:gd name="T39" fmla="*/ 6621 h 43"/>
                  <a:gd name="T40" fmla="*/ 9216 w 52"/>
                  <a:gd name="T41" fmla="*/ 9165 h 43"/>
                  <a:gd name="T42" fmla="*/ 1536 w 52"/>
                  <a:gd name="T43" fmla="*/ 15204 h 43"/>
                  <a:gd name="T44" fmla="*/ 0 w 52"/>
                  <a:gd name="T45" fmla="*/ 16225 h 43"/>
                  <a:gd name="T46" fmla="*/ 0 w 52"/>
                  <a:gd name="T47" fmla="*/ 18259 h 43"/>
                  <a:gd name="T48" fmla="*/ 1536 w 52"/>
                  <a:gd name="T49" fmla="*/ 19280 h 4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43"/>
                  <a:gd name="T77" fmla="*/ 52 w 52"/>
                  <a:gd name="T78" fmla="*/ 43 h 4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43">
                    <a:moveTo>
                      <a:pt x="3" y="38"/>
                    </a:moveTo>
                    <a:lnTo>
                      <a:pt x="2" y="43"/>
                    </a:lnTo>
                    <a:lnTo>
                      <a:pt x="7" y="43"/>
                    </a:lnTo>
                    <a:lnTo>
                      <a:pt x="11" y="38"/>
                    </a:lnTo>
                    <a:lnTo>
                      <a:pt x="15" y="30"/>
                    </a:lnTo>
                    <a:lnTo>
                      <a:pt x="18" y="28"/>
                    </a:lnTo>
                    <a:lnTo>
                      <a:pt x="31" y="27"/>
                    </a:lnTo>
                    <a:lnTo>
                      <a:pt x="29" y="23"/>
                    </a:lnTo>
                    <a:lnTo>
                      <a:pt x="35" y="18"/>
                    </a:lnTo>
                    <a:lnTo>
                      <a:pt x="45" y="19"/>
                    </a:lnTo>
                    <a:lnTo>
                      <a:pt x="46" y="13"/>
                    </a:lnTo>
                    <a:lnTo>
                      <a:pt x="49" y="10"/>
                    </a:lnTo>
                    <a:lnTo>
                      <a:pt x="50" y="6"/>
                    </a:lnTo>
                    <a:lnTo>
                      <a:pt x="47" y="2"/>
                    </a:lnTo>
                    <a:lnTo>
                      <a:pt x="51" y="1"/>
                    </a:lnTo>
                    <a:lnTo>
                      <a:pt x="52" y="0"/>
                    </a:lnTo>
                    <a:lnTo>
                      <a:pt x="43" y="0"/>
                    </a:lnTo>
                    <a:lnTo>
                      <a:pt x="29" y="5"/>
                    </a:lnTo>
                    <a:lnTo>
                      <a:pt x="30" y="7"/>
                    </a:lnTo>
                    <a:lnTo>
                      <a:pt x="25" y="13"/>
                    </a:lnTo>
                    <a:lnTo>
                      <a:pt x="18" y="18"/>
                    </a:lnTo>
                    <a:lnTo>
                      <a:pt x="3" y="30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3" y="38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46" name="岡山県"/>
              <p:cNvSpPr>
                <a:spLocks/>
              </p:cNvSpPr>
              <p:nvPr/>
            </p:nvSpPr>
            <p:spPr bwMode="auto">
              <a:xfrm rot="1338875">
                <a:off x="2261" y="3092"/>
                <a:ext cx="272" cy="256"/>
              </a:xfrm>
              <a:custGeom>
                <a:avLst/>
                <a:gdLst>
                  <a:gd name="T0" fmla="*/ 16384 w 34"/>
                  <a:gd name="T1" fmla="*/ 5120 h 32"/>
                  <a:gd name="T2" fmla="*/ 17408 w 34"/>
                  <a:gd name="T3" fmla="*/ 4608 h 32"/>
                  <a:gd name="T4" fmla="*/ 17408 w 34"/>
                  <a:gd name="T5" fmla="*/ 3072 h 32"/>
                  <a:gd name="T6" fmla="*/ 14336 w 34"/>
                  <a:gd name="T7" fmla="*/ 3072 h 32"/>
                  <a:gd name="T8" fmla="*/ 13824 w 34"/>
                  <a:gd name="T9" fmla="*/ 1024 h 32"/>
                  <a:gd name="T10" fmla="*/ 11776 w 34"/>
                  <a:gd name="T11" fmla="*/ 0 h 32"/>
                  <a:gd name="T12" fmla="*/ 8704 w 34"/>
                  <a:gd name="T13" fmla="*/ 1536 h 32"/>
                  <a:gd name="T14" fmla="*/ 5632 w 34"/>
                  <a:gd name="T15" fmla="*/ 512 h 32"/>
                  <a:gd name="T16" fmla="*/ 4096 w 34"/>
                  <a:gd name="T17" fmla="*/ 2560 h 32"/>
                  <a:gd name="T18" fmla="*/ 2048 w 34"/>
                  <a:gd name="T19" fmla="*/ 2560 h 32"/>
                  <a:gd name="T20" fmla="*/ 2048 w 34"/>
                  <a:gd name="T21" fmla="*/ 3584 h 32"/>
                  <a:gd name="T22" fmla="*/ 0 w 34"/>
                  <a:gd name="T23" fmla="*/ 5120 h 32"/>
                  <a:gd name="T24" fmla="*/ 1024 w 34"/>
                  <a:gd name="T25" fmla="*/ 8192 h 32"/>
                  <a:gd name="T26" fmla="*/ 2048 w 34"/>
                  <a:gd name="T27" fmla="*/ 9728 h 32"/>
                  <a:gd name="T28" fmla="*/ 2048 w 34"/>
                  <a:gd name="T29" fmla="*/ 12288 h 32"/>
                  <a:gd name="T30" fmla="*/ 3072 w 34"/>
                  <a:gd name="T31" fmla="*/ 15872 h 32"/>
                  <a:gd name="T32" fmla="*/ 4096 w 34"/>
                  <a:gd name="T33" fmla="*/ 15360 h 32"/>
                  <a:gd name="T34" fmla="*/ 4608 w 34"/>
                  <a:gd name="T35" fmla="*/ 16384 h 32"/>
                  <a:gd name="T36" fmla="*/ 8704 w 34"/>
                  <a:gd name="T37" fmla="*/ 14848 h 32"/>
                  <a:gd name="T38" fmla="*/ 9216 w 34"/>
                  <a:gd name="T39" fmla="*/ 15872 h 32"/>
                  <a:gd name="T40" fmla="*/ 12288 w 34"/>
                  <a:gd name="T41" fmla="*/ 14848 h 32"/>
                  <a:gd name="T42" fmla="*/ 16384 w 34"/>
                  <a:gd name="T43" fmla="*/ 11776 h 32"/>
                  <a:gd name="T44" fmla="*/ 15360 w 34"/>
                  <a:gd name="T45" fmla="*/ 10240 h 32"/>
                  <a:gd name="T46" fmla="*/ 16384 w 34"/>
                  <a:gd name="T47" fmla="*/ 5120 h 3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34"/>
                  <a:gd name="T73" fmla="*/ 0 h 32"/>
                  <a:gd name="T74" fmla="*/ 34 w 34"/>
                  <a:gd name="T75" fmla="*/ 32 h 3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34" h="32">
                    <a:moveTo>
                      <a:pt x="32" y="10"/>
                    </a:moveTo>
                    <a:lnTo>
                      <a:pt x="34" y="9"/>
                    </a:lnTo>
                    <a:lnTo>
                      <a:pt x="34" y="6"/>
                    </a:lnTo>
                    <a:lnTo>
                      <a:pt x="28" y="6"/>
                    </a:lnTo>
                    <a:lnTo>
                      <a:pt x="27" y="2"/>
                    </a:lnTo>
                    <a:lnTo>
                      <a:pt x="23" y="0"/>
                    </a:lnTo>
                    <a:lnTo>
                      <a:pt x="17" y="3"/>
                    </a:lnTo>
                    <a:lnTo>
                      <a:pt x="11" y="1"/>
                    </a:lnTo>
                    <a:lnTo>
                      <a:pt x="8" y="5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0" y="10"/>
                    </a:lnTo>
                    <a:lnTo>
                      <a:pt x="2" y="16"/>
                    </a:lnTo>
                    <a:lnTo>
                      <a:pt x="4" y="19"/>
                    </a:lnTo>
                    <a:lnTo>
                      <a:pt x="4" y="24"/>
                    </a:lnTo>
                    <a:lnTo>
                      <a:pt x="6" y="31"/>
                    </a:lnTo>
                    <a:lnTo>
                      <a:pt x="8" y="30"/>
                    </a:lnTo>
                    <a:lnTo>
                      <a:pt x="9" y="32"/>
                    </a:lnTo>
                    <a:lnTo>
                      <a:pt x="17" y="29"/>
                    </a:lnTo>
                    <a:lnTo>
                      <a:pt x="18" y="31"/>
                    </a:lnTo>
                    <a:lnTo>
                      <a:pt x="24" y="29"/>
                    </a:lnTo>
                    <a:lnTo>
                      <a:pt x="32" y="23"/>
                    </a:lnTo>
                    <a:lnTo>
                      <a:pt x="30" y="20"/>
                    </a:lnTo>
                    <a:lnTo>
                      <a:pt x="32" y="10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47" name="広島県"/>
              <p:cNvSpPr>
                <a:spLocks/>
              </p:cNvSpPr>
              <p:nvPr/>
            </p:nvSpPr>
            <p:spPr bwMode="auto">
              <a:xfrm rot="1338875">
                <a:off x="1960" y="3053"/>
                <a:ext cx="344" cy="256"/>
              </a:xfrm>
              <a:custGeom>
                <a:avLst/>
                <a:gdLst>
                  <a:gd name="T0" fmla="*/ 20992 w 43"/>
                  <a:gd name="T1" fmla="*/ 5632 h 32"/>
                  <a:gd name="T2" fmla="*/ 19968 w 43"/>
                  <a:gd name="T3" fmla="*/ 4096 h 32"/>
                  <a:gd name="T4" fmla="*/ 18944 w 43"/>
                  <a:gd name="T5" fmla="*/ 1024 h 32"/>
                  <a:gd name="T6" fmla="*/ 17408 w 43"/>
                  <a:gd name="T7" fmla="*/ 512 h 32"/>
                  <a:gd name="T8" fmla="*/ 12288 w 43"/>
                  <a:gd name="T9" fmla="*/ 0 h 32"/>
                  <a:gd name="T10" fmla="*/ 9216 w 43"/>
                  <a:gd name="T11" fmla="*/ 2560 h 32"/>
                  <a:gd name="T12" fmla="*/ 10240 w 43"/>
                  <a:gd name="T13" fmla="*/ 4608 h 32"/>
                  <a:gd name="T14" fmla="*/ 3584 w 43"/>
                  <a:gd name="T15" fmla="*/ 5120 h 32"/>
                  <a:gd name="T16" fmla="*/ 2048 w 43"/>
                  <a:gd name="T17" fmla="*/ 6144 h 32"/>
                  <a:gd name="T18" fmla="*/ 0 w 43"/>
                  <a:gd name="T19" fmla="*/ 10240 h 32"/>
                  <a:gd name="T20" fmla="*/ 1024 w 43"/>
                  <a:gd name="T21" fmla="*/ 11776 h 32"/>
                  <a:gd name="T22" fmla="*/ 1536 w 43"/>
                  <a:gd name="T23" fmla="*/ 14848 h 32"/>
                  <a:gd name="T24" fmla="*/ 2560 w 43"/>
                  <a:gd name="T25" fmla="*/ 15872 h 32"/>
                  <a:gd name="T26" fmla="*/ 3072 w 43"/>
                  <a:gd name="T27" fmla="*/ 14848 h 32"/>
                  <a:gd name="T28" fmla="*/ 5632 w 43"/>
                  <a:gd name="T29" fmla="*/ 13824 h 32"/>
                  <a:gd name="T30" fmla="*/ 7680 w 43"/>
                  <a:gd name="T31" fmla="*/ 14336 h 32"/>
                  <a:gd name="T32" fmla="*/ 8704 w 43"/>
                  <a:gd name="T33" fmla="*/ 16384 h 32"/>
                  <a:gd name="T34" fmla="*/ 11264 w 43"/>
                  <a:gd name="T35" fmla="*/ 14848 h 32"/>
                  <a:gd name="T36" fmla="*/ 17408 w 43"/>
                  <a:gd name="T37" fmla="*/ 12800 h 32"/>
                  <a:gd name="T38" fmla="*/ 18944 w 43"/>
                  <a:gd name="T39" fmla="*/ 14336 h 32"/>
                  <a:gd name="T40" fmla="*/ 22016 w 43"/>
                  <a:gd name="T41" fmla="*/ 11776 h 32"/>
                  <a:gd name="T42" fmla="*/ 20992 w 43"/>
                  <a:gd name="T43" fmla="*/ 8192 h 32"/>
                  <a:gd name="T44" fmla="*/ 20992 w 43"/>
                  <a:gd name="T45" fmla="*/ 5632 h 3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3"/>
                  <a:gd name="T70" fmla="*/ 0 h 32"/>
                  <a:gd name="T71" fmla="*/ 43 w 43"/>
                  <a:gd name="T72" fmla="*/ 32 h 3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3" h="32">
                    <a:moveTo>
                      <a:pt x="41" y="11"/>
                    </a:moveTo>
                    <a:lnTo>
                      <a:pt x="39" y="8"/>
                    </a:lnTo>
                    <a:lnTo>
                      <a:pt x="37" y="2"/>
                    </a:lnTo>
                    <a:lnTo>
                      <a:pt x="34" y="1"/>
                    </a:lnTo>
                    <a:lnTo>
                      <a:pt x="24" y="0"/>
                    </a:lnTo>
                    <a:lnTo>
                      <a:pt x="18" y="5"/>
                    </a:lnTo>
                    <a:lnTo>
                      <a:pt x="20" y="9"/>
                    </a:lnTo>
                    <a:lnTo>
                      <a:pt x="7" y="10"/>
                    </a:lnTo>
                    <a:lnTo>
                      <a:pt x="4" y="12"/>
                    </a:lnTo>
                    <a:lnTo>
                      <a:pt x="0" y="20"/>
                    </a:lnTo>
                    <a:lnTo>
                      <a:pt x="2" y="23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6" y="29"/>
                    </a:lnTo>
                    <a:lnTo>
                      <a:pt x="11" y="27"/>
                    </a:lnTo>
                    <a:lnTo>
                      <a:pt x="15" y="28"/>
                    </a:lnTo>
                    <a:lnTo>
                      <a:pt x="17" y="32"/>
                    </a:lnTo>
                    <a:lnTo>
                      <a:pt x="22" y="29"/>
                    </a:lnTo>
                    <a:lnTo>
                      <a:pt x="34" y="25"/>
                    </a:lnTo>
                    <a:lnTo>
                      <a:pt x="37" y="28"/>
                    </a:lnTo>
                    <a:lnTo>
                      <a:pt x="43" y="23"/>
                    </a:lnTo>
                    <a:lnTo>
                      <a:pt x="41" y="16"/>
                    </a:lnTo>
                    <a:lnTo>
                      <a:pt x="41" y="11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48" name="山口県"/>
              <p:cNvSpPr>
                <a:spLocks/>
              </p:cNvSpPr>
              <p:nvPr/>
            </p:nvSpPr>
            <p:spPr bwMode="auto">
              <a:xfrm rot="1338875">
                <a:off x="1649" y="3043"/>
                <a:ext cx="336" cy="232"/>
              </a:xfrm>
              <a:custGeom>
                <a:avLst/>
                <a:gdLst>
                  <a:gd name="T0" fmla="*/ 19968 w 42"/>
                  <a:gd name="T1" fmla="*/ 4608 h 29"/>
                  <a:gd name="T2" fmla="*/ 18944 w 42"/>
                  <a:gd name="T3" fmla="*/ 3072 h 29"/>
                  <a:gd name="T4" fmla="*/ 16896 w 42"/>
                  <a:gd name="T5" fmla="*/ 5632 h 29"/>
                  <a:gd name="T6" fmla="*/ 14336 w 42"/>
                  <a:gd name="T7" fmla="*/ 5632 h 29"/>
                  <a:gd name="T8" fmla="*/ 14848 w 42"/>
                  <a:gd name="T9" fmla="*/ 3072 h 29"/>
                  <a:gd name="T10" fmla="*/ 13312 w 42"/>
                  <a:gd name="T11" fmla="*/ 2048 h 29"/>
                  <a:gd name="T12" fmla="*/ 13312 w 42"/>
                  <a:gd name="T13" fmla="*/ 0 h 29"/>
                  <a:gd name="T14" fmla="*/ 11264 w 42"/>
                  <a:gd name="T15" fmla="*/ 512 h 29"/>
                  <a:gd name="T16" fmla="*/ 7680 w 42"/>
                  <a:gd name="T17" fmla="*/ 3072 h 29"/>
                  <a:gd name="T18" fmla="*/ 1024 w 42"/>
                  <a:gd name="T19" fmla="*/ 3072 h 29"/>
                  <a:gd name="T20" fmla="*/ 1024 w 42"/>
                  <a:gd name="T21" fmla="*/ 7168 h 29"/>
                  <a:gd name="T22" fmla="*/ 0 w 42"/>
                  <a:gd name="T23" fmla="*/ 8704 h 29"/>
                  <a:gd name="T24" fmla="*/ 1536 w 42"/>
                  <a:gd name="T25" fmla="*/ 11264 h 29"/>
                  <a:gd name="T26" fmla="*/ 3584 w 42"/>
                  <a:gd name="T27" fmla="*/ 10240 h 29"/>
                  <a:gd name="T28" fmla="*/ 5632 w 42"/>
                  <a:gd name="T29" fmla="*/ 12288 h 29"/>
                  <a:gd name="T30" fmla="*/ 8704 w 42"/>
                  <a:gd name="T31" fmla="*/ 11264 h 29"/>
                  <a:gd name="T32" fmla="*/ 14336 w 42"/>
                  <a:gd name="T33" fmla="*/ 11776 h 29"/>
                  <a:gd name="T34" fmla="*/ 18944 w 42"/>
                  <a:gd name="T35" fmla="*/ 14848 h 29"/>
                  <a:gd name="T36" fmla="*/ 20992 w 42"/>
                  <a:gd name="T37" fmla="*/ 12800 h 29"/>
                  <a:gd name="T38" fmla="*/ 21504 w 42"/>
                  <a:gd name="T39" fmla="*/ 8704 h 29"/>
                  <a:gd name="T40" fmla="*/ 20480 w 42"/>
                  <a:gd name="T41" fmla="*/ 7680 h 29"/>
                  <a:gd name="T42" fmla="*/ 19968 w 42"/>
                  <a:gd name="T43" fmla="*/ 4608 h 2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"/>
                  <a:gd name="T67" fmla="*/ 0 h 29"/>
                  <a:gd name="T68" fmla="*/ 42 w 42"/>
                  <a:gd name="T69" fmla="*/ 29 h 2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" h="29">
                    <a:moveTo>
                      <a:pt x="39" y="9"/>
                    </a:moveTo>
                    <a:lnTo>
                      <a:pt x="37" y="6"/>
                    </a:lnTo>
                    <a:lnTo>
                      <a:pt x="33" y="11"/>
                    </a:lnTo>
                    <a:lnTo>
                      <a:pt x="28" y="11"/>
                    </a:lnTo>
                    <a:lnTo>
                      <a:pt x="29" y="6"/>
                    </a:lnTo>
                    <a:lnTo>
                      <a:pt x="26" y="4"/>
                    </a:lnTo>
                    <a:lnTo>
                      <a:pt x="26" y="0"/>
                    </a:lnTo>
                    <a:lnTo>
                      <a:pt x="22" y="1"/>
                    </a:lnTo>
                    <a:lnTo>
                      <a:pt x="15" y="6"/>
                    </a:lnTo>
                    <a:lnTo>
                      <a:pt x="2" y="6"/>
                    </a:lnTo>
                    <a:lnTo>
                      <a:pt x="2" y="14"/>
                    </a:lnTo>
                    <a:lnTo>
                      <a:pt x="0" y="17"/>
                    </a:lnTo>
                    <a:lnTo>
                      <a:pt x="3" y="22"/>
                    </a:lnTo>
                    <a:lnTo>
                      <a:pt x="7" y="20"/>
                    </a:lnTo>
                    <a:lnTo>
                      <a:pt x="11" y="24"/>
                    </a:lnTo>
                    <a:lnTo>
                      <a:pt x="17" y="22"/>
                    </a:lnTo>
                    <a:lnTo>
                      <a:pt x="28" y="23"/>
                    </a:lnTo>
                    <a:lnTo>
                      <a:pt x="37" y="29"/>
                    </a:lnTo>
                    <a:lnTo>
                      <a:pt x="41" y="25"/>
                    </a:lnTo>
                    <a:lnTo>
                      <a:pt x="42" y="17"/>
                    </a:lnTo>
                    <a:lnTo>
                      <a:pt x="40" y="15"/>
                    </a:lnTo>
                    <a:lnTo>
                      <a:pt x="39" y="9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49" name="徳島県"/>
              <p:cNvSpPr>
                <a:spLocks/>
              </p:cNvSpPr>
              <p:nvPr/>
            </p:nvSpPr>
            <p:spPr bwMode="auto">
              <a:xfrm rot="1338875">
                <a:off x="2221" y="3420"/>
                <a:ext cx="272" cy="216"/>
              </a:xfrm>
              <a:custGeom>
                <a:avLst/>
                <a:gdLst>
                  <a:gd name="T0" fmla="*/ 15872 w 34"/>
                  <a:gd name="T1" fmla="*/ 7168 h 27"/>
                  <a:gd name="T2" fmla="*/ 16384 w 34"/>
                  <a:gd name="T3" fmla="*/ 6144 h 27"/>
                  <a:gd name="T4" fmla="*/ 14336 w 34"/>
                  <a:gd name="T5" fmla="*/ 4608 h 27"/>
                  <a:gd name="T6" fmla="*/ 15360 w 34"/>
                  <a:gd name="T7" fmla="*/ 2560 h 27"/>
                  <a:gd name="T8" fmla="*/ 14336 w 34"/>
                  <a:gd name="T9" fmla="*/ 512 h 27"/>
                  <a:gd name="T10" fmla="*/ 12288 w 34"/>
                  <a:gd name="T11" fmla="*/ 0 h 27"/>
                  <a:gd name="T12" fmla="*/ 12288 w 34"/>
                  <a:gd name="T13" fmla="*/ 1536 h 27"/>
                  <a:gd name="T14" fmla="*/ 7680 w 34"/>
                  <a:gd name="T15" fmla="*/ 2048 h 27"/>
                  <a:gd name="T16" fmla="*/ 4608 w 34"/>
                  <a:gd name="T17" fmla="*/ 3072 h 27"/>
                  <a:gd name="T18" fmla="*/ 3072 w 34"/>
                  <a:gd name="T19" fmla="*/ 2560 h 27"/>
                  <a:gd name="T20" fmla="*/ 0 w 34"/>
                  <a:gd name="T21" fmla="*/ 3584 h 27"/>
                  <a:gd name="T22" fmla="*/ 0 w 34"/>
                  <a:gd name="T23" fmla="*/ 6656 h 27"/>
                  <a:gd name="T24" fmla="*/ 3072 w 34"/>
                  <a:gd name="T25" fmla="*/ 8192 h 27"/>
                  <a:gd name="T26" fmla="*/ 4608 w 34"/>
                  <a:gd name="T27" fmla="*/ 7680 h 27"/>
                  <a:gd name="T28" fmla="*/ 6144 w 34"/>
                  <a:gd name="T29" fmla="*/ 10240 h 27"/>
                  <a:gd name="T30" fmla="*/ 7168 w 34"/>
                  <a:gd name="T31" fmla="*/ 11264 h 27"/>
                  <a:gd name="T32" fmla="*/ 7168 w 34"/>
                  <a:gd name="T33" fmla="*/ 12288 h 27"/>
                  <a:gd name="T34" fmla="*/ 9728 w 34"/>
                  <a:gd name="T35" fmla="*/ 13824 h 27"/>
                  <a:gd name="T36" fmla="*/ 11776 w 34"/>
                  <a:gd name="T37" fmla="*/ 11264 h 27"/>
                  <a:gd name="T38" fmla="*/ 17408 w 34"/>
                  <a:gd name="T39" fmla="*/ 7680 h 27"/>
                  <a:gd name="T40" fmla="*/ 15872 w 34"/>
                  <a:gd name="T41" fmla="*/ 7168 h 2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4"/>
                  <a:gd name="T64" fmla="*/ 0 h 27"/>
                  <a:gd name="T65" fmla="*/ 34 w 34"/>
                  <a:gd name="T66" fmla="*/ 27 h 2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4" h="27">
                    <a:moveTo>
                      <a:pt x="31" y="14"/>
                    </a:moveTo>
                    <a:lnTo>
                      <a:pt x="32" y="12"/>
                    </a:lnTo>
                    <a:lnTo>
                      <a:pt x="28" y="9"/>
                    </a:lnTo>
                    <a:lnTo>
                      <a:pt x="30" y="5"/>
                    </a:lnTo>
                    <a:lnTo>
                      <a:pt x="28" y="1"/>
                    </a:lnTo>
                    <a:lnTo>
                      <a:pt x="24" y="0"/>
                    </a:lnTo>
                    <a:lnTo>
                      <a:pt x="24" y="3"/>
                    </a:lnTo>
                    <a:lnTo>
                      <a:pt x="15" y="4"/>
                    </a:lnTo>
                    <a:lnTo>
                      <a:pt x="9" y="6"/>
                    </a:lnTo>
                    <a:lnTo>
                      <a:pt x="6" y="5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6" y="16"/>
                    </a:lnTo>
                    <a:lnTo>
                      <a:pt x="9" y="15"/>
                    </a:lnTo>
                    <a:lnTo>
                      <a:pt x="12" y="20"/>
                    </a:lnTo>
                    <a:lnTo>
                      <a:pt x="14" y="22"/>
                    </a:lnTo>
                    <a:lnTo>
                      <a:pt x="14" y="24"/>
                    </a:lnTo>
                    <a:lnTo>
                      <a:pt x="19" y="27"/>
                    </a:lnTo>
                    <a:lnTo>
                      <a:pt x="23" y="22"/>
                    </a:lnTo>
                    <a:lnTo>
                      <a:pt x="34" y="15"/>
                    </a:lnTo>
                    <a:lnTo>
                      <a:pt x="31" y="14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50" name="香川県"/>
              <p:cNvSpPr>
                <a:spLocks/>
              </p:cNvSpPr>
              <p:nvPr/>
            </p:nvSpPr>
            <p:spPr bwMode="auto">
              <a:xfrm rot="1338875">
                <a:off x="2246" y="3368"/>
                <a:ext cx="208" cy="96"/>
              </a:xfrm>
              <a:custGeom>
                <a:avLst/>
                <a:gdLst>
                  <a:gd name="T0" fmla="*/ 4096 w 26"/>
                  <a:gd name="T1" fmla="*/ 5120 h 12"/>
                  <a:gd name="T2" fmla="*/ 5632 w 26"/>
                  <a:gd name="T3" fmla="*/ 5632 h 12"/>
                  <a:gd name="T4" fmla="*/ 8704 w 26"/>
                  <a:gd name="T5" fmla="*/ 4608 h 12"/>
                  <a:gd name="T6" fmla="*/ 13312 w 26"/>
                  <a:gd name="T7" fmla="*/ 4096 h 12"/>
                  <a:gd name="T8" fmla="*/ 13312 w 26"/>
                  <a:gd name="T9" fmla="*/ 2560 h 12"/>
                  <a:gd name="T10" fmla="*/ 9216 w 26"/>
                  <a:gd name="T11" fmla="*/ 0 h 12"/>
                  <a:gd name="T12" fmla="*/ 4096 w 26"/>
                  <a:gd name="T13" fmla="*/ 512 h 12"/>
                  <a:gd name="T14" fmla="*/ 1536 w 26"/>
                  <a:gd name="T15" fmla="*/ 2048 h 12"/>
                  <a:gd name="T16" fmla="*/ 0 w 26"/>
                  <a:gd name="T17" fmla="*/ 2048 h 12"/>
                  <a:gd name="T18" fmla="*/ 1024 w 26"/>
                  <a:gd name="T19" fmla="*/ 4608 h 12"/>
                  <a:gd name="T20" fmla="*/ 0 w 26"/>
                  <a:gd name="T21" fmla="*/ 5632 h 12"/>
                  <a:gd name="T22" fmla="*/ 1024 w 26"/>
                  <a:gd name="T23" fmla="*/ 6144 h 12"/>
                  <a:gd name="T24" fmla="*/ 4096 w 26"/>
                  <a:gd name="T25" fmla="*/ 5120 h 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6"/>
                  <a:gd name="T40" fmla="*/ 0 h 12"/>
                  <a:gd name="T41" fmla="*/ 26 w 26"/>
                  <a:gd name="T42" fmla="*/ 12 h 1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6" h="12">
                    <a:moveTo>
                      <a:pt x="8" y="10"/>
                    </a:moveTo>
                    <a:lnTo>
                      <a:pt x="11" y="11"/>
                    </a:lnTo>
                    <a:lnTo>
                      <a:pt x="17" y="9"/>
                    </a:lnTo>
                    <a:lnTo>
                      <a:pt x="26" y="8"/>
                    </a:lnTo>
                    <a:lnTo>
                      <a:pt x="26" y="5"/>
                    </a:lnTo>
                    <a:lnTo>
                      <a:pt x="18" y="0"/>
                    </a:lnTo>
                    <a:lnTo>
                      <a:pt x="8" y="1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2" y="12"/>
                    </a:lnTo>
                    <a:lnTo>
                      <a:pt x="8" y="10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51" name="愛媛県"/>
              <p:cNvSpPr>
                <a:spLocks/>
              </p:cNvSpPr>
              <p:nvPr/>
            </p:nvSpPr>
            <p:spPr bwMode="auto">
              <a:xfrm rot="1338875">
                <a:off x="1812" y="3310"/>
                <a:ext cx="399" cy="351"/>
              </a:xfrm>
              <a:custGeom>
                <a:avLst/>
                <a:gdLst>
                  <a:gd name="T0" fmla="*/ 9680 w 50"/>
                  <a:gd name="T1" fmla="*/ 17757 h 44"/>
                  <a:gd name="T2" fmla="*/ 12736 w 50"/>
                  <a:gd name="T3" fmla="*/ 15213 h 44"/>
                  <a:gd name="T4" fmla="*/ 11715 w 50"/>
                  <a:gd name="T5" fmla="*/ 12157 h 44"/>
                  <a:gd name="T6" fmla="*/ 15218 w 50"/>
                  <a:gd name="T7" fmla="*/ 11647 h 44"/>
                  <a:gd name="T8" fmla="*/ 17763 w 50"/>
                  <a:gd name="T9" fmla="*/ 6621 h 44"/>
                  <a:gd name="T10" fmla="*/ 25408 w 50"/>
                  <a:gd name="T11" fmla="*/ 5090 h 44"/>
                  <a:gd name="T12" fmla="*/ 25408 w 50"/>
                  <a:gd name="T13" fmla="*/ 2034 h 44"/>
                  <a:gd name="T14" fmla="*/ 24387 w 50"/>
                  <a:gd name="T15" fmla="*/ 1524 h 44"/>
                  <a:gd name="T16" fmla="*/ 22863 w 50"/>
                  <a:gd name="T17" fmla="*/ 2034 h 44"/>
                  <a:gd name="T18" fmla="*/ 20820 w 50"/>
                  <a:gd name="T19" fmla="*/ 2034 h 44"/>
                  <a:gd name="T20" fmla="*/ 18274 w 50"/>
                  <a:gd name="T21" fmla="*/ 3055 h 44"/>
                  <a:gd name="T22" fmla="*/ 14707 w 50"/>
                  <a:gd name="T23" fmla="*/ 0 h 44"/>
                  <a:gd name="T24" fmla="*/ 10701 w 50"/>
                  <a:gd name="T25" fmla="*/ 3055 h 44"/>
                  <a:gd name="T26" fmla="*/ 9680 w 50"/>
                  <a:gd name="T27" fmla="*/ 7124 h 44"/>
                  <a:gd name="T28" fmla="*/ 0 w 50"/>
                  <a:gd name="T29" fmla="*/ 12660 h 44"/>
                  <a:gd name="T30" fmla="*/ 1532 w 50"/>
                  <a:gd name="T31" fmla="*/ 13170 h 44"/>
                  <a:gd name="T32" fmla="*/ 5602 w 50"/>
                  <a:gd name="T33" fmla="*/ 11647 h 44"/>
                  <a:gd name="T34" fmla="*/ 5091 w 50"/>
                  <a:gd name="T35" fmla="*/ 13681 h 44"/>
                  <a:gd name="T36" fmla="*/ 7134 w 50"/>
                  <a:gd name="T37" fmla="*/ 15213 h 44"/>
                  <a:gd name="T38" fmla="*/ 6623 w 50"/>
                  <a:gd name="T39" fmla="*/ 16226 h 44"/>
                  <a:gd name="T40" fmla="*/ 4589 w 50"/>
                  <a:gd name="T41" fmla="*/ 15715 h 44"/>
                  <a:gd name="T42" fmla="*/ 6623 w 50"/>
                  <a:gd name="T43" fmla="*/ 22336 h 44"/>
                  <a:gd name="T44" fmla="*/ 8148 w 50"/>
                  <a:gd name="T45" fmla="*/ 21826 h 44"/>
                  <a:gd name="T46" fmla="*/ 8148 w 50"/>
                  <a:gd name="T47" fmla="*/ 17757 h 44"/>
                  <a:gd name="T48" fmla="*/ 9680 w 50"/>
                  <a:gd name="T49" fmla="*/ 17757 h 4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"/>
                  <a:gd name="T76" fmla="*/ 0 h 44"/>
                  <a:gd name="T77" fmla="*/ 50 w 50"/>
                  <a:gd name="T78" fmla="*/ 44 h 4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" h="44">
                    <a:moveTo>
                      <a:pt x="19" y="35"/>
                    </a:moveTo>
                    <a:lnTo>
                      <a:pt x="25" y="30"/>
                    </a:lnTo>
                    <a:lnTo>
                      <a:pt x="23" y="24"/>
                    </a:lnTo>
                    <a:lnTo>
                      <a:pt x="30" y="23"/>
                    </a:lnTo>
                    <a:lnTo>
                      <a:pt x="35" y="13"/>
                    </a:lnTo>
                    <a:lnTo>
                      <a:pt x="50" y="10"/>
                    </a:lnTo>
                    <a:lnTo>
                      <a:pt x="50" y="4"/>
                    </a:lnTo>
                    <a:lnTo>
                      <a:pt x="48" y="3"/>
                    </a:lnTo>
                    <a:lnTo>
                      <a:pt x="45" y="4"/>
                    </a:lnTo>
                    <a:lnTo>
                      <a:pt x="41" y="4"/>
                    </a:lnTo>
                    <a:lnTo>
                      <a:pt x="36" y="6"/>
                    </a:lnTo>
                    <a:lnTo>
                      <a:pt x="29" y="0"/>
                    </a:lnTo>
                    <a:lnTo>
                      <a:pt x="21" y="6"/>
                    </a:lnTo>
                    <a:lnTo>
                      <a:pt x="19" y="14"/>
                    </a:lnTo>
                    <a:lnTo>
                      <a:pt x="0" y="25"/>
                    </a:lnTo>
                    <a:lnTo>
                      <a:pt x="3" y="26"/>
                    </a:lnTo>
                    <a:lnTo>
                      <a:pt x="11" y="23"/>
                    </a:lnTo>
                    <a:lnTo>
                      <a:pt x="10" y="27"/>
                    </a:lnTo>
                    <a:lnTo>
                      <a:pt x="14" y="30"/>
                    </a:lnTo>
                    <a:lnTo>
                      <a:pt x="13" y="32"/>
                    </a:lnTo>
                    <a:lnTo>
                      <a:pt x="9" y="31"/>
                    </a:lnTo>
                    <a:lnTo>
                      <a:pt x="13" y="44"/>
                    </a:lnTo>
                    <a:lnTo>
                      <a:pt x="16" y="43"/>
                    </a:lnTo>
                    <a:lnTo>
                      <a:pt x="16" y="35"/>
                    </a:lnTo>
                    <a:lnTo>
                      <a:pt x="19" y="35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52" name="高知県"/>
              <p:cNvSpPr>
                <a:spLocks/>
              </p:cNvSpPr>
              <p:nvPr/>
            </p:nvSpPr>
            <p:spPr bwMode="auto">
              <a:xfrm rot="1338875">
                <a:off x="1903" y="3437"/>
                <a:ext cx="424" cy="328"/>
              </a:xfrm>
              <a:custGeom>
                <a:avLst/>
                <a:gdLst>
                  <a:gd name="T0" fmla="*/ 24576 w 53"/>
                  <a:gd name="T1" fmla="*/ 4608 h 41"/>
                  <a:gd name="T2" fmla="*/ 23552 w 53"/>
                  <a:gd name="T3" fmla="*/ 3584 h 41"/>
                  <a:gd name="T4" fmla="*/ 22016 w 53"/>
                  <a:gd name="T5" fmla="*/ 1024 h 41"/>
                  <a:gd name="T6" fmla="*/ 20480 w 53"/>
                  <a:gd name="T7" fmla="*/ 1536 h 41"/>
                  <a:gd name="T8" fmla="*/ 17408 w 53"/>
                  <a:gd name="T9" fmla="*/ 0 h 41"/>
                  <a:gd name="T10" fmla="*/ 9728 w 53"/>
                  <a:gd name="T11" fmla="*/ 1536 h 41"/>
                  <a:gd name="T12" fmla="*/ 7168 w 53"/>
                  <a:gd name="T13" fmla="*/ 6656 h 41"/>
                  <a:gd name="T14" fmla="*/ 3584 w 53"/>
                  <a:gd name="T15" fmla="*/ 7168 h 41"/>
                  <a:gd name="T16" fmla="*/ 4608 w 53"/>
                  <a:gd name="T17" fmla="*/ 10240 h 41"/>
                  <a:gd name="T18" fmla="*/ 1536 w 53"/>
                  <a:gd name="T19" fmla="*/ 12800 h 41"/>
                  <a:gd name="T20" fmla="*/ 0 w 53"/>
                  <a:gd name="T21" fmla="*/ 12800 h 41"/>
                  <a:gd name="T22" fmla="*/ 0 w 53"/>
                  <a:gd name="T23" fmla="*/ 16896 h 41"/>
                  <a:gd name="T24" fmla="*/ 1024 w 53"/>
                  <a:gd name="T25" fmla="*/ 16896 h 41"/>
                  <a:gd name="T26" fmla="*/ 0 w 53"/>
                  <a:gd name="T27" fmla="*/ 19456 h 41"/>
                  <a:gd name="T28" fmla="*/ 2560 w 53"/>
                  <a:gd name="T29" fmla="*/ 19968 h 41"/>
                  <a:gd name="T30" fmla="*/ 4608 w 53"/>
                  <a:gd name="T31" fmla="*/ 19456 h 41"/>
                  <a:gd name="T32" fmla="*/ 6656 w 53"/>
                  <a:gd name="T33" fmla="*/ 20992 h 41"/>
                  <a:gd name="T34" fmla="*/ 6144 w 53"/>
                  <a:gd name="T35" fmla="*/ 17920 h 41"/>
                  <a:gd name="T36" fmla="*/ 6656 w 53"/>
                  <a:gd name="T37" fmla="*/ 15872 h 41"/>
                  <a:gd name="T38" fmla="*/ 9728 w 53"/>
                  <a:gd name="T39" fmla="*/ 13312 h 41"/>
                  <a:gd name="T40" fmla="*/ 11264 w 53"/>
                  <a:gd name="T41" fmla="*/ 10240 h 41"/>
                  <a:gd name="T42" fmla="*/ 15360 w 53"/>
                  <a:gd name="T43" fmla="*/ 7168 h 41"/>
                  <a:gd name="T44" fmla="*/ 17408 w 53"/>
                  <a:gd name="T45" fmla="*/ 6656 h 41"/>
                  <a:gd name="T46" fmla="*/ 20480 w 53"/>
                  <a:gd name="T47" fmla="*/ 7168 h 41"/>
                  <a:gd name="T48" fmla="*/ 25088 w 53"/>
                  <a:gd name="T49" fmla="*/ 12288 h 41"/>
                  <a:gd name="T50" fmla="*/ 27136 w 53"/>
                  <a:gd name="T51" fmla="*/ 7168 h 41"/>
                  <a:gd name="T52" fmla="*/ 24576 w 53"/>
                  <a:gd name="T53" fmla="*/ 5632 h 41"/>
                  <a:gd name="T54" fmla="*/ 24576 w 53"/>
                  <a:gd name="T55" fmla="*/ 4608 h 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53"/>
                  <a:gd name="T85" fmla="*/ 0 h 41"/>
                  <a:gd name="T86" fmla="*/ 53 w 53"/>
                  <a:gd name="T87" fmla="*/ 41 h 41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53" h="41">
                    <a:moveTo>
                      <a:pt x="48" y="9"/>
                    </a:moveTo>
                    <a:lnTo>
                      <a:pt x="46" y="7"/>
                    </a:lnTo>
                    <a:lnTo>
                      <a:pt x="43" y="2"/>
                    </a:lnTo>
                    <a:lnTo>
                      <a:pt x="40" y="3"/>
                    </a:lnTo>
                    <a:lnTo>
                      <a:pt x="34" y="0"/>
                    </a:lnTo>
                    <a:lnTo>
                      <a:pt x="19" y="3"/>
                    </a:lnTo>
                    <a:lnTo>
                      <a:pt x="14" y="13"/>
                    </a:lnTo>
                    <a:lnTo>
                      <a:pt x="7" y="14"/>
                    </a:lnTo>
                    <a:lnTo>
                      <a:pt x="9" y="20"/>
                    </a:lnTo>
                    <a:lnTo>
                      <a:pt x="3" y="25"/>
                    </a:lnTo>
                    <a:lnTo>
                      <a:pt x="0" y="25"/>
                    </a:lnTo>
                    <a:lnTo>
                      <a:pt x="0" y="33"/>
                    </a:lnTo>
                    <a:lnTo>
                      <a:pt x="2" y="33"/>
                    </a:lnTo>
                    <a:lnTo>
                      <a:pt x="0" y="38"/>
                    </a:lnTo>
                    <a:lnTo>
                      <a:pt x="5" y="39"/>
                    </a:lnTo>
                    <a:lnTo>
                      <a:pt x="9" y="38"/>
                    </a:lnTo>
                    <a:lnTo>
                      <a:pt x="13" y="41"/>
                    </a:lnTo>
                    <a:lnTo>
                      <a:pt x="12" y="35"/>
                    </a:lnTo>
                    <a:lnTo>
                      <a:pt x="13" y="31"/>
                    </a:lnTo>
                    <a:lnTo>
                      <a:pt x="19" y="26"/>
                    </a:lnTo>
                    <a:lnTo>
                      <a:pt x="22" y="20"/>
                    </a:lnTo>
                    <a:lnTo>
                      <a:pt x="30" y="14"/>
                    </a:lnTo>
                    <a:lnTo>
                      <a:pt x="34" y="13"/>
                    </a:lnTo>
                    <a:lnTo>
                      <a:pt x="40" y="14"/>
                    </a:lnTo>
                    <a:lnTo>
                      <a:pt x="49" y="24"/>
                    </a:lnTo>
                    <a:lnTo>
                      <a:pt x="53" y="14"/>
                    </a:lnTo>
                    <a:lnTo>
                      <a:pt x="48" y="11"/>
                    </a:lnTo>
                    <a:lnTo>
                      <a:pt x="48" y="9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53" name="福岡県"/>
              <p:cNvSpPr>
                <a:spLocks/>
              </p:cNvSpPr>
              <p:nvPr/>
            </p:nvSpPr>
            <p:spPr bwMode="auto">
              <a:xfrm rot="1338875">
                <a:off x="1390" y="3126"/>
                <a:ext cx="279" cy="263"/>
              </a:xfrm>
              <a:custGeom>
                <a:avLst/>
                <a:gdLst>
                  <a:gd name="T0" fmla="*/ 15696 w 35"/>
                  <a:gd name="T1" fmla="*/ 5085 h 33"/>
                  <a:gd name="T2" fmla="*/ 15696 w 35"/>
                  <a:gd name="T3" fmla="*/ 0 h 33"/>
                  <a:gd name="T4" fmla="*/ 13153 w 35"/>
                  <a:gd name="T5" fmla="*/ 0 h 33"/>
                  <a:gd name="T6" fmla="*/ 11630 w 35"/>
                  <a:gd name="T7" fmla="*/ 0 h 33"/>
                  <a:gd name="T8" fmla="*/ 7629 w 35"/>
                  <a:gd name="T9" fmla="*/ 510 h 33"/>
                  <a:gd name="T10" fmla="*/ 3555 w 35"/>
                  <a:gd name="T11" fmla="*/ 4065 h 33"/>
                  <a:gd name="T12" fmla="*/ 5086 w 35"/>
                  <a:gd name="T13" fmla="*/ 5085 h 33"/>
                  <a:gd name="T14" fmla="*/ 3555 w 35"/>
                  <a:gd name="T15" fmla="*/ 5587 h 33"/>
                  <a:gd name="T16" fmla="*/ 2543 w 35"/>
                  <a:gd name="T17" fmla="*/ 4575 h 33"/>
                  <a:gd name="T18" fmla="*/ 510 w 35"/>
                  <a:gd name="T19" fmla="*/ 5587 h 33"/>
                  <a:gd name="T20" fmla="*/ 1523 w 35"/>
                  <a:gd name="T21" fmla="*/ 6607 h 33"/>
                  <a:gd name="T22" fmla="*/ 0 w 35"/>
                  <a:gd name="T23" fmla="*/ 7619 h 33"/>
                  <a:gd name="T24" fmla="*/ 4576 w 35"/>
                  <a:gd name="T25" fmla="*/ 8575 h 33"/>
                  <a:gd name="T26" fmla="*/ 6608 w 35"/>
                  <a:gd name="T27" fmla="*/ 8575 h 33"/>
                  <a:gd name="T28" fmla="*/ 6098 w 35"/>
                  <a:gd name="T29" fmla="*/ 10098 h 33"/>
                  <a:gd name="T30" fmla="*/ 4065 w 35"/>
                  <a:gd name="T31" fmla="*/ 13652 h 33"/>
                  <a:gd name="T32" fmla="*/ 4576 w 35"/>
                  <a:gd name="T33" fmla="*/ 16704 h 33"/>
                  <a:gd name="T34" fmla="*/ 6608 w 35"/>
                  <a:gd name="T35" fmla="*/ 16194 h 33"/>
                  <a:gd name="T36" fmla="*/ 9087 w 35"/>
                  <a:gd name="T37" fmla="*/ 14162 h 33"/>
                  <a:gd name="T38" fmla="*/ 12643 w 35"/>
                  <a:gd name="T39" fmla="*/ 15182 h 33"/>
                  <a:gd name="T40" fmla="*/ 12643 w 35"/>
                  <a:gd name="T41" fmla="*/ 11118 h 33"/>
                  <a:gd name="T42" fmla="*/ 13663 w 35"/>
                  <a:gd name="T43" fmla="*/ 9085 h 33"/>
                  <a:gd name="T44" fmla="*/ 17218 w 35"/>
                  <a:gd name="T45" fmla="*/ 8575 h 33"/>
                  <a:gd name="T46" fmla="*/ 17728 w 35"/>
                  <a:gd name="T47" fmla="*/ 7117 h 33"/>
                  <a:gd name="T48" fmla="*/ 15696 w 35"/>
                  <a:gd name="T49" fmla="*/ 5085 h 3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5"/>
                  <a:gd name="T76" fmla="*/ 0 h 33"/>
                  <a:gd name="T77" fmla="*/ 35 w 35"/>
                  <a:gd name="T78" fmla="*/ 33 h 3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5" h="33">
                    <a:moveTo>
                      <a:pt x="31" y="10"/>
                    </a:moveTo>
                    <a:lnTo>
                      <a:pt x="31" y="0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5" y="1"/>
                    </a:lnTo>
                    <a:lnTo>
                      <a:pt x="7" y="8"/>
                    </a:lnTo>
                    <a:lnTo>
                      <a:pt x="10" y="10"/>
                    </a:lnTo>
                    <a:lnTo>
                      <a:pt x="7" y="11"/>
                    </a:lnTo>
                    <a:lnTo>
                      <a:pt x="5" y="9"/>
                    </a:lnTo>
                    <a:lnTo>
                      <a:pt x="1" y="11"/>
                    </a:lnTo>
                    <a:lnTo>
                      <a:pt x="3" y="13"/>
                    </a:lnTo>
                    <a:lnTo>
                      <a:pt x="0" y="15"/>
                    </a:lnTo>
                    <a:lnTo>
                      <a:pt x="9" y="17"/>
                    </a:lnTo>
                    <a:lnTo>
                      <a:pt x="13" y="17"/>
                    </a:lnTo>
                    <a:lnTo>
                      <a:pt x="12" y="20"/>
                    </a:lnTo>
                    <a:lnTo>
                      <a:pt x="8" y="27"/>
                    </a:lnTo>
                    <a:lnTo>
                      <a:pt x="9" y="33"/>
                    </a:lnTo>
                    <a:lnTo>
                      <a:pt x="13" y="32"/>
                    </a:lnTo>
                    <a:lnTo>
                      <a:pt x="18" y="28"/>
                    </a:lnTo>
                    <a:lnTo>
                      <a:pt x="25" y="30"/>
                    </a:lnTo>
                    <a:lnTo>
                      <a:pt x="25" y="22"/>
                    </a:lnTo>
                    <a:lnTo>
                      <a:pt x="27" y="18"/>
                    </a:lnTo>
                    <a:lnTo>
                      <a:pt x="34" y="17"/>
                    </a:lnTo>
                    <a:lnTo>
                      <a:pt x="35" y="14"/>
                    </a:lnTo>
                    <a:lnTo>
                      <a:pt x="31" y="10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54" name="佐賀県"/>
              <p:cNvSpPr>
                <a:spLocks/>
              </p:cNvSpPr>
              <p:nvPr/>
            </p:nvSpPr>
            <p:spPr bwMode="auto">
              <a:xfrm rot="1338875">
                <a:off x="1302" y="3162"/>
                <a:ext cx="184" cy="184"/>
              </a:xfrm>
              <a:custGeom>
                <a:avLst/>
                <a:gdLst>
                  <a:gd name="T0" fmla="*/ 11776 w 23"/>
                  <a:gd name="T1" fmla="*/ 3072 h 23"/>
                  <a:gd name="T2" fmla="*/ 9728 w 23"/>
                  <a:gd name="T3" fmla="*/ 3072 h 23"/>
                  <a:gd name="T4" fmla="*/ 5120 w 23"/>
                  <a:gd name="T5" fmla="*/ 2048 h 23"/>
                  <a:gd name="T6" fmla="*/ 4608 w 23"/>
                  <a:gd name="T7" fmla="*/ 2048 h 23"/>
                  <a:gd name="T8" fmla="*/ 2560 w 23"/>
                  <a:gd name="T9" fmla="*/ 0 h 23"/>
                  <a:gd name="T10" fmla="*/ 0 w 23"/>
                  <a:gd name="T11" fmla="*/ 1536 h 23"/>
                  <a:gd name="T12" fmla="*/ 2048 w 23"/>
                  <a:gd name="T13" fmla="*/ 3072 h 23"/>
                  <a:gd name="T14" fmla="*/ 2048 w 23"/>
                  <a:gd name="T15" fmla="*/ 4608 h 23"/>
                  <a:gd name="T16" fmla="*/ 512 w 23"/>
                  <a:gd name="T17" fmla="*/ 4096 h 23"/>
                  <a:gd name="T18" fmla="*/ 3584 w 23"/>
                  <a:gd name="T19" fmla="*/ 9216 h 23"/>
                  <a:gd name="T20" fmla="*/ 6656 w 23"/>
                  <a:gd name="T21" fmla="*/ 11776 h 23"/>
                  <a:gd name="T22" fmla="*/ 7168 w 23"/>
                  <a:gd name="T23" fmla="*/ 10752 h 23"/>
                  <a:gd name="T24" fmla="*/ 6144 w 23"/>
                  <a:gd name="T25" fmla="*/ 8704 h 23"/>
                  <a:gd name="T26" fmla="*/ 9216 w 23"/>
                  <a:gd name="T27" fmla="*/ 8192 h 23"/>
                  <a:gd name="T28" fmla="*/ 11264 w 23"/>
                  <a:gd name="T29" fmla="*/ 4608 h 23"/>
                  <a:gd name="T30" fmla="*/ 11776 w 23"/>
                  <a:gd name="T31" fmla="*/ 3072 h 2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3"/>
                  <a:gd name="T49" fmla="*/ 0 h 23"/>
                  <a:gd name="T50" fmla="*/ 23 w 23"/>
                  <a:gd name="T51" fmla="*/ 23 h 2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3" h="23">
                    <a:moveTo>
                      <a:pt x="23" y="6"/>
                    </a:moveTo>
                    <a:lnTo>
                      <a:pt x="19" y="6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1" y="8"/>
                    </a:lnTo>
                    <a:lnTo>
                      <a:pt x="7" y="18"/>
                    </a:lnTo>
                    <a:lnTo>
                      <a:pt x="13" y="23"/>
                    </a:lnTo>
                    <a:lnTo>
                      <a:pt x="14" y="21"/>
                    </a:lnTo>
                    <a:lnTo>
                      <a:pt x="12" y="17"/>
                    </a:lnTo>
                    <a:lnTo>
                      <a:pt x="18" y="16"/>
                    </a:lnTo>
                    <a:lnTo>
                      <a:pt x="22" y="9"/>
                    </a:lnTo>
                    <a:lnTo>
                      <a:pt x="23" y="6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55" name="長崎県"/>
              <p:cNvSpPr>
                <a:spLocks/>
              </p:cNvSpPr>
              <p:nvPr/>
            </p:nvSpPr>
            <p:spPr bwMode="auto">
              <a:xfrm rot="1338875">
                <a:off x="1227" y="3187"/>
                <a:ext cx="192" cy="240"/>
              </a:xfrm>
              <a:custGeom>
                <a:avLst/>
                <a:gdLst>
                  <a:gd name="T0" fmla="*/ 3584 w 24"/>
                  <a:gd name="T1" fmla="*/ 1024 h 30"/>
                  <a:gd name="T2" fmla="*/ 512 w 24"/>
                  <a:gd name="T3" fmla="*/ 0 h 30"/>
                  <a:gd name="T4" fmla="*/ 512 w 24"/>
                  <a:gd name="T5" fmla="*/ 3584 h 30"/>
                  <a:gd name="T6" fmla="*/ 4096 w 24"/>
                  <a:gd name="T7" fmla="*/ 6656 h 30"/>
                  <a:gd name="T8" fmla="*/ 5632 w 24"/>
                  <a:gd name="T9" fmla="*/ 9728 h 30"/>
                  <a:gd name="T10" fmla="*/ 3584 w 24"/>
                  <a:gd name="T11" fmla="*/ 10240 h 30"/>
                  <a:gd name="T12" fmla="*/ 3584 w 24"/>
                  <a:gd name="T13" fmla="*/ 7680 h 30"/>
                  <a:gd name="T14" fmla="*/ 512 w 24"/>
                  <a:gd name="T15" fmla="*/ 6144 h 30"/>
                  <a:gd name="T16" fmla="*/ 0 w 24"/>
                  <a:gd name="T17" fmla="*/ 8192 h 30"/>
                  <a:gd name="T18" fmla="*/ 3584 w 24"/>
                  <a:gd name="T19" fmla="*/ 11776 h 30"/>
                  <a:gd name="T20" fmla="*/ 2560 w 24"/>
                  <a:gd name="T21" fmla="*/ 15360 h 30"/>
                  <a:gd name="T22" fmla="*/ 6144 w 24"/>
                  <a:gd name="T23" fmla="*/ 12800 h 30"/>
                  <a:gd name="T24" fmla="*/ 9216 w 24"/>
                  <a:gd name="T25" fmla="*/ 11776 h 30"/>
                  <a:gd name="T26" fmla="*/ 8192 w 24"/>
                  <a:gd name="T27" fmla="*/ 15360 h 30"/>
                  <a:gd name="T28" fmla="*/ 10240 w 24"/>
                  <a:gd name="T29" fmla="*/ 15360 h 30"/>
                  <a:gd name="T30" fmla="*/ 12288 w 24"/>
                  <a:gd name="T31" fmla="*/ 11776 h 30"/>
                  <a:gd name="T32" fmla="*/ 11264 w 24"/>
                  <a:gd name="T33" fmla="*/ 10240 h 30"/>
                  <a:gd name="T34" fmla="*/ 8704 w 24"/>
                  <a:gd name="T35" fmla="*/ 10240 h 30"/>
                  <a:gd name="T36" fmla="*/ 9728 w 24"/>
                  <a:gd name="T37" fmla="*/ 8704 h 30"/>
                  <a:gd name="T38" fmla="*/ 6656 w 24"/>
                  <a:gd name="T39" fmla="*/ 6144 h 30"/>
                  <a:gd name="T40" fmla="*/ 3584 w 24"/>
                  <a:gd name="T41" fmla="*/ 1024 h 3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4"/>
                  <a:gd name="T64" fmla="*/ 0 h 30"/>
                  <a:gd name="T65" fmla="*/ 24 w 24"/>
                  <a:gd name="T66" fmla="*/ 30 h 3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4" h="30">
                    <a:moveTo>
                      <a:pt x="7" y="2"/>
                    </a:moveTo>
                    <a:lnTo>
                      <a:pt x="1" y="0"/>
                    </a:lnTo>
                    <a:lnTo>
                      <a:pt x="1" y="7"/>
                    </a:lnTo>
                    <a:lnTo>
                      <a:pt x="8" y="13"/>
                    </a:lnTo>
                    <a:lnTo>
                      <a:pt x="11" y="19"/>
                    </a:lnTo>
                    <a:lnTo>
                      <a:pt x="7" y="20"/>
                    </a:lnTo>
                    <a:lnTo>
                      <a:pt x="7" y="15"/>
                    </a:lnTo>
                    <a:lnTo>
                      <a:pt x="1" y="12"/>
                    </a:lnTo>
                    <a:lnTo>
                      <a:pt x="0" y="16"/>
                    </a:lnTo>
                    <a:lnTo>
                      <a:pt x="7" y="23"/>
                    </a:lnTo>
                    <a:lnTo>
                      <a:pt x="5" y="30"/>
                    </a:lnTo>
                    <a:lnTo>
                      <a:pt x="12" y="25"/>
                    </a:lnTo>
                    <a:lnTo>
                      <a:pt x="18" y="23"/>
                    </a:lnTo>
                    <a:lnTo>
                      <a:pt x="16" y="30"/>
                    </a:lnTo>
                    <a:lnTo>
                      <a:pt x="20" y="30"/>
                    </a:lnTo>
                    <a:lnTo>
                      <a:pt x="24" y="23"/>
                    </a:lnTo>
                    <a:lnTo>
                      <a:pt x="22" y="20"/>
                    </a:lnTo>
                    <a:lnTo>
                      <a:pt x="17" y="20"/>
                    </a:lnTo>
                    <a:lnTo>
                      <a:pt x="19" y="17"/>
                    </a:lnTo>
                    <a:lnTo>
                      <a:pt x="13" y="12"/>
                    </a:lnTo>
                    <a:lnTo>
                      <a:pt x="7" y="2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56" name="熊本県"/>
              <p:cNvSpPr>
                <a:spLocks/>
              </p:cNvSpPr>
              <p:nvPr/>
            </p:nvSpPr>
            <p:spPr bwMode="auto">
              <a:xfrm rot="1338875">
                <a:off x="1345" y="3345"/>
                <a:ext cx="256" cy="296"/>
              </a:xfrm>
              <a:custGeom>
                <a:avLst/>
                <a:gdLst>
                  <a:gd name="T0" fmla="*/ 3584 w 32"/>
                  <a:gd name="T1" fmla="*/ 17920 h 37"/>
                  <a:gd name="T2" fmla="*/ 6144 w 32"/>
                  <a:gd name="T3" fmla="*/ 18944 h 37"/>
                  <a:gd name="T4" fmla="*/ 9216 w 32"/>
                  <a:gd name="T5" fmla="*/ 18944 h 37"/>
                  <a:gd name="T6" fmla="*/ 12288 w 32"/>
                  <a:gd name="T7" fmla="*/ 18432 h 37"/>
                  <a:gd name="T8" fmla="*/ 11264 w 32"/>
                  <a:gd name="T9" fmla="*/ 16384 h 37"/>
                  <a:gd name="T10" fmla="*/ 12288 w 32"/>
                  <a:gd name="T11" fmla="*/ 14336 h 37"/>
                  <a:gd name="T12" fmla="*/ 11264 w 32"/>
                  <a:gd name="T13" fmla="*/ 12800 h 37"/>
                  <a:gd name="T14" fmla="*/ 11264 w 32"/>
                  <a:gd name="T15" fmla="*/ 10752 h 37"/>
                  <a:gd name="T16" fmla="*/ 12800 w 32"/>
                  <a:gd name="T17" fmla="*/ 10752 h 37"/>
                  <a:gd name="T18" fmla="*/ 14848 w 32"/>
                  <a:gd name="T19" fmla="*/ 7168 h 37"/>
                  <a:gd name="T20" fmla="*/ 16384 w 32"/>
                  <a:gd name="T21" fmla="*/ 5632 h 37"/>
                  <a:gd name="T22" fmla="*/ 12800 w 32"/>
                  <a:gd name="T23" fmla="*/ 0 h 37"/>
                  <a:gd name="T24" fmla="*/ 11776 w 32"/>
                  <a:gd name="T25" fmla="*/ 0 h 37"/>
                  <a:gd name="T26" fmla="*/ 11264 w 32"/>
                  <a:gd name="T27" fmla="*/ 2048 h 37"/>
                  <a:gd name="T28" fmla="*/ 9728 w 32"/>
                  <a:gd name="T29" fmla="*/ 1024 h 37"/>
                  <a:gd name="T30" fmla="*/ 6144 w 32"/>
                  <a:gd name="T31" fmla="*/ 0 h 37"/>
                  <a:gd name="T32" fmla="*/ 3584 w 32"/>
                  <a:gd name="T33" fmla="*/ 2048 h 37"/>
                  <a:gd name="T34" fmla="*/ 1536 w 32"/>
                  <a:gd name="T35" fmla="*/ 2560 h 37"/>
                  <a:gd name="T36" fmla="*/ 4096 w 32"/>
                  <a:gd name="T37" fmla="*/ 7680 h 37"/>
                  <a:gd name="T38" fmla="*/ 1024 w 32"/>
                  <a:gd name="T39" fmla="*/ 10240 h 37"/>
                  <a:gd name="T40" fmla="*/ 3584 w 32"/>
                  <a:gd name="T41" fmla="*/ 10240 h 37"/>
                  <a:gd name="T42" fmla="*/ 2560 w 32"/>
                  <a:gd name="T43" fmla="*/ 12288 h 37"/>
                  <a:gd name="T44" fmla="*/ 2048 w 32"/>
                  <a:gd name="T45" fmla="*/ 14848 h 37"/>
                  <a:gd name="T46" fmla="*/ 0 w 32"/>
                  <a:gd name="T47" fmla="*/ 17920 h 37"/>
                  <a:gd name="T48" fmla="*/ 1536 w 32"/>
                  <a:gd name="T49" fmla="*/ 18944 h 37"/>
                  <a:gd name="T50" fmla="*/ 3584 w 32"/>
                  <a:gd name="T51" fmla="*/ 17920 h 3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37"/>
                  <a:gd name="T80" fmla="*/ 32 w 32"/>
                  <a:gd name="T81" fmla="*/ 37 h 3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37">
                    <a:moveTo>
                      <a:pt x="7" y="35"/>
                    </a:moveTo>
                    <a:lnTo>
                      <a:pt x="12" y="37"/>
                    </a:lnTo>
                    <a:lnTo>
                      <a:pt x="18" y="37"/>
                    </a:lnTo>
                    <a:lnTo>
                      <a:pt x="24" y="36"/>
                    </a:lnTo>
                    <a:lnTo>
                      <a:pt x="22" y="32"/>
                    </a:lnTo>
                    <a:lnTo>
                      <a:pt x="24" y="28"/>
                    </a:lnTo>
                    <a:lnTo>
                      <a:pt x="22" y="25"/>
                    </a:lnTo>
                    <a:lnTo>
                      <a:pt x="22" y="21"/>
                    </a:lnTo>
                    <a:lnTo>
                      <a:pt x="25" y="21"/>
                    </a:lnTo>
                    <a:lnTo>
                      <a:pt x="29" y="14"/>
                    </a:lnTo>
                    <a:lnTo>
                      <a:pt x="32" y="1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2" y="4"/>
                    </a:lnTo>
                    <a:lnTo>
                      <a:pt x="19" y="2"/>
                    </a:lnTo>
                    <a:lnTo>
                      <a:pt x="12" y="0"/>
                    </a:lnTo>
                    <a:lnTo>
                      <a:pt x="7" y="4"/>
                    </a:lnTo>
                    <a:lnTo>
                      <a:pt x="3" y="5"/>
                    </a:lnTo>
                    <a:lnTo>
                      <a:pt x="8" y="15"/>
                    </a:lnTo>
                    <a:lnTo>
                      <a:pt x="2" y="20"/>
                    </a:lnTo>
                    <a:lnTo>
                      <a:pt x="7" y="20"/>
                    </a:lnTo>
                    <a:lnTo>
                      <a:pt x="5" y="24"/>
                    </a:lnTo>
                    <a:lnTo>
                      <a:pt x="4" y="29"/>
                    </a:lnTo>
                    <a:lnTo>
                      <a:pt x="0" y="35"/>
                    </a:lnTo>
                    <a:lnTo>
                      <a:pt x="3" y="37"/>
                    </a:lnTo>
                    <a:lnTo>
                      <a:pt x="7" y="35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57" name="大分県"/>
              <p:cNvSpPr>
                <a:spLocks/>
              </p:cNvSpPr>
              <p:nvPr/>
            </p:nvSpPr>
            <p:spPr bwMode="auto">
              <a:xfrm rot="1338875">
                <a:off x="1543" y="3274"/>
                <a:ext cx="272" cy="272"/>
              </a:xfrm>
              <a:custGeom>
                <a:avLst/>
                <a:gdLst>
                  <a:gd name="T0" fmla="*/ 15872 w 34"/>
                  <a:gd name="T1" fmla="*/ 13824 h 34"/>
                  <a:gd name="T2" fmla="*/ 16896 w 34"/>
                  <a:gd name="T3" fmla="*/ 11264 h 34"/>
                  <a:gd name="T4" fmla="*/ 14848 w 34"/>
                  <a:gd name="T5" fmla="*/ 11776 h 34"/>
                  <a:gd name="T6" fmla="*/ 15360 w 34"/>
                  <a:gd name="T7" fmla="*/ 8704 h 34"/>
                  <a:gd name="T8" fmla="*/ 10240 w 34"/>
                  <a:gd name="T9" fmla="*/ 8192 h 34"/>
                  <a:gd name="T10" fmla="*/ 9728 w 34"/>
                  <a:gd name="T11" fmla="*/ 6656 h 34"/>
                  <a:gd name="T12" fmla="*/ 12800 w 34"/>
                  <a:gd name="T13" fmla="*/ 5632 h 34"/>
                  <a:gd name="T14" fmla="*/ 13824 w 34"/>
                  <a:gd name="T15" fmla="*/ 1536 h 34"/>
                  <a:gd name="T16" fmla="*/ 10240 w 34"/>
                  <a:gd name="T17" fmla="*/ 0 h 34"/>
                  <a:gd name="T18" fmla="*/ 6656 w 34"/>
                  <a:gd name="T19" fmla="*/ 2560 h 34"/>
                  <a:gd name="T20" fmla="*/ 5120 w 34"/>
                  <a:gd name="T21" fmla="*/ 2048 h 34"/>
                  <a:gd name="T22" fmla="*/ 4608 w 34"/>
                  <a:gd name="T23" fmla="*/ 3584 h 34"/>
                  <a:gd name="T24" fmla="*/ 1024 w 34"/>
                  <a:gd name="T25" fmla="*/ 4096 h 34"/>
                  <a:gd name="T26" fmla="*/ 0 w 34"/>
                  <a:gd name="T27" fmla="*/ 6144 h 34"/>
                  <a:gd name="T28" fmla="*/ 0 w 34"/>
                  <a:gd name="T29" fmla="*/ 10240 h 34"/>
                  <a:gd name="T30" fmla="*/ 1536 w 34"/>
                  <a:gd name="T31" fmla="*/ 11264 h 34"/>
                  <a:gd name="T32" fmla="*/ 2048 w 34"/>
                  <a:gd name="T33" fmla="*/ 9216 h 34"/>
                  <a:gd name="T34" fmla="*/ 3072 w 34"/>
                  <a:gd name="T35" fmla="*/ 9216 h 34"/>
                  <a:gd name="T36" fmla="*/ 6656 w 34"/>
                  <a:gd name="T37" fmla="*/ 14848 h 34"/>
                  <a:gd name="T38" fmla="*/ 11776 w 34"/>
                  <a:gd name="T39" fmla="*/ 16896 h 34"/>
                  <a:gd name="T40" fmla="*/ 13824 w 34"/>
                  <a:gd name="T41" fmla="*/ 15872 h 34"/>
                  <a:gd name="T42" fmla="*/ 15360 w 34"/>
                  <a:gd name="T43" fmla="*/ 17408 h 34"/>
                  <a:gd name="T44" fmla="*/ 17408 w 34"/>
                  <a:gd name="T45" fmla="*/ 14848 h 34"/>
                  <a:gd name="T46" fmla="*/ 15872 w 34"/>
                  <a:gd name="T47" fmla="*/ 13824 h 3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34"/>
                  <a:gd name="T73" fmla="*/ 0 h 34"/>
                  <a:gd name="T74" fmla="*/ 34 w 34"/>
                  <a:gd name="T75" fmla="*/ 34 h 34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34" h="34">
                    <a:moveTo>
                      <a:pt x="31" y="27"/>
                    </a:moveTo>
                    <a:lnTo>
                      <a:pt x="33" y="22"/>
                    </a:lnTo>
                    <a:lnTo>
                      <a:pt x="29" y="23"/>
                    </a:lnTo>
                    <a:lnTo>
                      <a:pt x="30" y="17"/>
                    </a:lnTo>
                    <a:lnTo>
                      <a:pt x="20" y="16"/>
                    </a:lnTo>
                    <a:lnTo>
                      <a:pt x="19" y="13"/>
                    </a:lnTo>
                    <a:lnTo>
                      <a:pt x="25" y="11"/>
                    </a:lnTo>
                    <a:lnTo>
                      <a:pt x="27" y="3"/>
                    </a:lnTo>
                    <a:lnTo>
                      <a:pt x="20" y="0"/>
                    </a:lnTo>
                    <a:lnTo>
                      <a:pt x="13" y="5"/>
                    </a:lnTo>
                    <a:lnTo>
                      <a:pt x="10" y="4"/>
                    </a:lnTo>
                    <a:lnTo>
                      <a:pt x="9" y="7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0" y="20"/>
                    </a:lnTo>
                    <a:lnTo>
                      <a:pt x="3" y="22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13" y="29"/>
                    </a:lnTo>
                    <a:lnTo>
                      <a:pt x="23" y="33"/>
                    </a:lnTo>
                    <a:lnTo>
                      <a:pt x="27" y="31"/>
                    </a:lnTo>
                    <a:lnTo>
                      <a:pt x="30" y="34"/>
                    </a:lnTo>
                    <a:lnTo>
                      <a:pt x="34" y="29"/>
                    </a:lnTo>
                    <a:lnTo>
                      <a:pt x="31" y="27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58" name="宮崎県"/>
              <p:cNvSpPr>
                <a:spLocks/>
              </p:cNvSpPr>
              <p:nvPr/>
            </p:nvSpPr>
            <p:spPr bwMode="auto">
              <a:xfrm rot="1338875">
                <a:off x="1370" y="3465"/>
                <a:ext cx="296" cy="439"/>
              </a:xfrm>
              <a:custGeom>
                <a:avLst/>
                <a:gdLst>
                  <a:gd name="T0" fmla="*/ 15360 w 37"/>
                  <a:gd name="T1" fmla="*/ 2035 h 55"/>
                  <a:gd name="T2" fmla="*/ 10240 w 37"/>
                  <a:gd name="T3" fmla="*/ 0 h 55"/>
                  <a:gd name="T4" fmla="*/ 8704 w 37"/>
                  <a:gd name="T5" fmla="*/ 1533 h 55"/>
                  <a:gd name="T6" fmla="*/ 6656 w 37"/>
                  <a:gd name="T7" fmla="*/ 5100 h 55"/>
                  <a:gd name="T8" fmla="*/ 5120 w 37"/>
                  <a:gd name="T9" fmla="*/ 5100 h 55"/>
                  <a:gd name="T10" fmla="*/ 5120 w 37"/>
                  <a:gd name="T11" fmla="*/ 7136 h 55"/>
                  <a:gd name="T12" fmla="*/ 6144 w 37"/>
                  <a:gd name="T13" fmla="*/ 8668 h 55"/>
                  <a:gd name="T14" fmla="*/ 5120 w 37"/>
                  <a:gd name="T15" fmla="*/ 10704 h 55"/>
                  <a:gd name="T16" fmla="*/ 6144 w 37"/>
                  <a:gd name="T17" fmla="*/ 12739 h 55"/>
                  <a:gd name="T18" fmla="*/ 3072 w 37"/>
                  <a:gd name="T19" fmla="*/ 13250 h 55"/>
                  <a:gd name="T20" fmla="*/ 0 w 37"/>
                  <a:gd name="T21" fmla="*/ 13250 h 55"/>
                  <a:gd name="T22" fmla="*/ 512 w 37"/>
                  <a:gd name="T23" fmla="*/ 15740 h 55"/>
                  <a:gd name="T24" fmla="*/ 4096 w 37"/>
                  <a:gd name="T25" fmla="*/ 18286 h 55"/>
                  <a:gd name="T26" fmla="*/ 4096 w 37"/>
                  <a:gd name="T27" fmla="*/ 20833 h 55"/>
                  <a:gd name="T28" fmla="*/ 6656 w 37"/>
                  <a:gd name="T29" fmla="*/ 22868 h 55"/>
                  <a:gd name="T30" fmla="*/ 5632 w 37"/>
                  <a:gd name="T31" fmla="*/ 26436 h 55"/>
                  <a:gd name="T32" fmla="*/ 7680 w 37"/>
                  <a:gd name="T33" fmla="*/ 27968 h 55"/>
                  <a:gd name="T34" fmla="*/ 9216 w 37"/>
                  <a:gd name="T35" fmla="*/ 25933 h 55"/>
                  <a:gd name="T36" fmla="*/ 10752 w 37"/>
                  <a:gd name="T37" fmla="*/ 20833 h 55"/>
                  <a:gd name="T38" fmla="*/ 11264 w 37"/>
                  <a:gd name="T39" fmla="*/ 15229 h 55"/>
                  <a:gd name="T40" fmla="*/ 13824 w 37"/>
                  <a:gd name="T41" fmla="*/ 10704 h 55"/>
                  <a:gd name="T42" fmla="*/ 15360 w 37"/>
                  <a:gd name="T43" fmla="*/ 8668 h 55"/>
                  <a:gd name="T44" fmla="*/ 15872 w 37"/>
                  <a:gd name="T45" fmla="*/ 6625 h 55"/>
                  <a:gd name="T46" fmla="*/ 18944 w 37"/>
                  <a:gd name="T47" fmla="*/ 2546 h 55"/>
                  <a:gd name="T48" fmla="*/ 17408 w 37"/>
                  <a:gd name="T49" fmla="*/ 1022 h 55"/>
                  <a:gd name="T50" fmla="*/ 15360 w 37"/>
                  <a:gd name="T51" fmla="*/ 2035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7"/>
                  <a:gd name="T79" fmla="*/ 0 h 55"/>
                  <a:gd name="T80" fmla="*/ 37 w 37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7" h="55">
                    <a:moveTo>
                      <a:pt x="30" y="4"/>
                    </a:moveTo>
                    <a:lnTo>
                      <a:pt x="20" y="0"/>
                    </a:lnTo>
                    <a:lnTo>
                      <a:pt x="17" y="3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4"/>
                    </a:lnTo>
                    <a:lnTo>
                      <a:pt x="12" y="17"/>
                    </a:lnTo>
                    <a:lnTo>
                      <a:pt x="10" y="21"/>
                    </a:lnTo>
                    <a:lnTo>
                      <a:pt x="12" y="25"/>
                    </a:lnTo>
                    <a:lnTo>
                      <a:pt x="6" y="26"/>
                    </a:lnTo>
                    <a:lnTo>
                      <a:pt x="0" y="26"/>
                    </a:lnTo>
                    <a:lnTo>
                      <a:pt x="1" y="31"/>
                    </a:lnTo>
                    <a:lnTo>
                      <a:pt x="8" y="36"/>
                    </a:lnTo>
                    <a:lnTo>
                      <a:pt x="8" y="41"/>
                    </a:lnTo>
                    <a:lnTo>
                      <a:pt x="13" y="45"/>
                    </a:lnTo>
                    <a:lnTo>
                      <a:pt x="11" y="52"/>
                    </a:lnTo>
                    <a:lnTo>
                      <a:pt x="15" y="55"/>
                    </a:lnTo>
                    <a:lnTo>
                      <a:pt x="18" y="51"/>
                    </a:lnTo>
                    <a:lnTo>
                      <a:pt x="21" y="41"/>
                    </a:lnTo>
                    <a:lnTo>
                      <a:pt x="22" y="30"/>
                    </a:lnTo>
                    <a:lnTo>
                      <a:pt x="27" y="21"/>
                    </a:lnTo>
                    <a:lnTo>
                      <a:pt x="30" y="17"/>
                    </a:lnTo>
                    <a:lnTo>
                      <a:pt x="31" y="13"/>
                    </a:lnTo>
                    <a:lnTo>
                      <a:pt x="37" y="5"/>
                    </a:lnTo>
                    <a:lnTo>
                      <a:pt x="34" y="2"/>
                    </a:lnTo>
                    <a:lnTo>
                      <a:pt x="30" y="4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sp>
            <p:nvSpPr>
              <p:cNvPr id="159" name="鹿児島県"/>
              <p:cNvSpPr>
                <a:spLocks/>
              </p:cNvSpPr>
              <p:nvPr/>
            </p:nvSpPr>
            <p:spPr bwMode="auto">
              <a:xfrm rot="1338875">
                <a:off x="1156" y="3576"/>
                <a:ext cx="280" cy="336"/>
              </a:xfrm>
              <a:custGeom>
                <a:avLst/>
                <a:gdLst>
                  <a:gd name="T0" fmla="*/ 15360 w 35"/>
                  <a:gd name="T1" fmla="*/ 8704 h 42"/>
                  <a:gd name="T2" fmla="*/ 15360 w 35"/>
                  <a:gd name="T3" fmla="*/ 6144 h 42"/>
                  <a:gd name="T4" fmla="*/ 11776 w 35"/>
                  <a:gd name="T5" fmla="*/ 3584 h 42"/>
                  <a:gd name="T6" fmla="*/ 11264 w 35"/>
                  <a:gd name="T7" fmla="*/ 1024 h 42"/>
                  <a:gd name="T8" fmla="*/ 8704 w 35"/>
                  <a:gd name="T9" fmla="*/ 0 h 42"/>
                  <a:gd name="T10" fmla="*/ 6656 w 35"/>
                  <a:gd name="T11" fmla="*/ 1024 h 42"/>
                  <a:gd name="T12" fmla="*/ 5120 w 35"/>
                  <a:gd name="T13" fmla="*/ 0 h 42"/>
                  <a:gd name="T14" fmla="*/ 3584 w 35"/>
                  <a:gd name="T15" fmla="*/ 1536 h 42"/>
                  <a:gd name="T16" fmla="*/ 2048 w 35"/>
                  <a:gd name="T17" fmla="*/ 1536 h 42"/>
                  <a:gd name="T18" fmla="*/ 1536 w 35"/>
                  <a:gd name="T19" fmla="*/ 7168 h 42"/>
                  <a:gd name="T20" fmla="*/ 3584 w 35"/>
                  <a:gd name="T21" fmla="*/ 9216 h 42"/>
                  <a:gd name="T22" fmla="*/ 2560 w 35"/>
                  <a:gd name="T23" fmla="*/ 13312 h 42"/>
                  <a:gd name="T24" fmla="*/ 0 w 35"/>
                  <a:gd name="T25" fmla="*/ 13312 h 42"/>
                  <a:gd name="T26" fmla="*/ 1536 w 35"/>
                  <a:gd name="T27" fmla="*/ 16896 h 42"/>
                  <a:gd name="T28" fmla="*/ 4096 w 35"/>
                  <a:gd name="T29" fmla="*/ 16896 h 42"/>
                  <a:gd name="T30" fmla="*/ 6656 w 35"/>
                  <a:gd name="T31" fmla="*/ 18944 h 42"/>
                  <a:gd name="T32" fmla="*/ 8704 w 35"/>
                  <a:gd name="T33" fmla="*/ 17408 h 42"/>
                  <a:gd name="T34" fmla="*/ 6656 w 35"/>
                  <a:gd name="T35" fmla="*/ 13824 h 42"/>
                  <a:gd name="T36" fmla="*/ 7680 w 35"/>
                  <a:gd name="T37" fmla="*/ 11264 h 42"/>
                  <a:gd name="T38" fmla="*/ 9216 w 35"/>
                  <a:gd name="T39" fmla="*/ 8704 h 42"/>
                  <a:gd name="T40" fmla="*/ 11264 w 35"/>
                  <a:gd name="T41" fmla="*/ 9728 h 42"/>
                  <a:gd name="T42" fmla="*/ 10752 w 35"/>
                  <a:gd name="T43" fmla="*/ 11776 h 42"/>
                  <a:gd name="T44" fmla="*/ 8704 w 35"/>
                  <a:gd name="T45" fmla="*/ 10752 h 42"/>
                  <a:gd name="T46" fmla="*/ 8192 w 35"/>
                  <a:gd name="T47" fmla="*/ 12288 h 42"/>
                  <a:gd name="T48" fmla="*/ 9728 w 35"/>
                  <a:gd name="T49" fmla="*/ 12800 h 42"/>
                  <a:gd name="T50" fmla="*/ 10240 w 35"/>
                  <a:gd name="T51" fmla="*/ 17408 h 42"/>
                  <a:gd name="T52" fmla="*/ 8192 w 35"/>
                  <a:gd name="T53" fmla="*/ 21504 h 42"/>
                  <a:gd name="T54" fmla="*/ 12288 w 35"/>
                  <a:gd name="T55" fmla="*/ 19968 h 42"/>
                  <a:gd name="T56" fmla="*/ 16384 w 35"/>
                  <a:gd name="T57" fmla="*/ 17408 h 42"/>
                  <a:gd name="T58" fmla="*/ 14336 w 35"/>
                  <a:gd name="T59" fmla="*/ 14848 h 42"/>
                  <a:gd name="T60" fmla="*/ 16384 w 35"/>
                  <a:gd name="T61" fmla="*/ 13824 h 42"/>
                  <a:gd name="T62" fmla="*/ 16896 w 35"/>
                  <a:gd name="T63" fmla="*/ 14336 h 42"/>
                  <a:gd name="T64" fmla="*/ 17920 w 35"/>
                  <a:gd name="T65" fmla="*/ 10752 h 42"/>
                  <a:gd name="T66" fmla="*/ 15360 w 35"/>
                  <a:gd name="T67" fmla="*/ 8704 h 4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42"/>
                  <a:gd name="T104" fmla="*/ 35 w 35"/>
                  <a:gd name="T105" fmla="*/ 42 h 4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42">
                    <a:moveTo>
                      <a:pt x="30" y="17"/>
                    </a:moveTo>
                    <a:lnTo>
                      <a:pt x="30" y="12"/>
                    </a:lnTo>
                    <a:lnTo>
                      <a:pt x="23" y="7"/>
                    </a:lnTo>
                    <a:lnTo>
                      <a:pt x="22" y="2"/>
                    </a:lnTo>
                    <a:lnTo>
                      <a:pt x="17" y="0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3" y="14"/>
                    </a:lnTo>
                    <a:lnTo>
                      <a:pt x="7" y="18"/>
                    </a:lnTo>
                    <a:lnTo>
                      <a:pt x="5" y="26"/>
                    </a:lnTo>
                    <a:lnTo>
                      <a:pt x="0" y="26"/>
                    </a:lnTo>
                    <a:lnTo>
                      <a:pt x="3" y="33"/>
                    </a:lnTo>
                    <a:lnTo>
                      <a:pt x="8" y="33"/>
                    </a:lnTo>
                    <a:lnTo>
                      <a:pt x="13" y="37"/>
                    </a:lnTo>
                    <a:lnTo>
                      <a:pt x="17" y="34"/>
                    </a:lnTo>
                    <a:lnTo>
                      <a:pt x="13" y="27"/>
                    </a:lnTo>
                    <a:lnTo>
                      <a:pt x="15" y="22"/>
                    </a:lnTo>
                    <a:lnTo>
                      <a:pt x="18" y="17"/>
                    </a:lnTo>
                    <a:lnTo>
                      <a:pt x="22" y="19"/>
                    </a:lnTo>
                    <a:lnTo>
                      <a:pt x="21" y="23"/>
                    </a:lnTo>
                    <a:lnTo>
                      <a:pt x="17" y="21"/>
                    </a:lnTo>
                    <a:lnTo>
                      <a:pt x="16" y="24"/>
                    </a:lnTo>
                    <a:lnTo>
                      <a:pt x="19" y="25"/>
                    </a:lnTo>
                    <a:lnTo>
                      <a:pt x="20" y="34"/>
                    </a:lnTo>
                    <a:lnTo>
                      <a:pt x="16" y="42"/>
                    </a:lnTo>
                    <a:lnTo>
                      <a:pt x="24" y="39"/>
                    </a:lnTo>
                    <a:lnTo>
                      <a:pt x="32" y="34"/>
                    </a:lnTo>
                    <a:lnTo>
                      <a:pt x="28" y="29"/>
                    </a:lnTo>
                    <a:lnTo>
                      <a:pt x="32" y="27"/>
                    </a:lnTo>
                    <a:lnTo>
                      <a:pt x="33" y="28"/>
                    </a:lnTo>
                    <a:lnTo>
                      <a:pt x="35" y="21"/>
                    </a:lnTo>
                    <a:lnTo>
                      <a:pt x="30" y="17"/>
                    </a:lnTo>
                  </a:path>
                </a:pathLst>
              </a:custGeom>
              <a:grpFill/>
              <a:ln w="9525">
                <a:solidFill>
                  <a:srgbClr val="1F497D">
                    <a:lumMod val="60000"/>
                    <a:lumOff val="40000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</p:grpSp>
        <p:cxnSp>
          <p:nvCxnSpPr>
            <p:cNvPr id="88" name="直線矢印コネクタ 131"/>
            <p:cNvCxnSpPr>
              <a:cxnSpLocks noChangeShapeType="1"/>
            </p:cNvCxnSpPr>
            <p:nvPr/>
          </p:nvCxnSpPr>
          <p:spPr bwMode="auto">
            <a:xfrm>
              <a:off x="5868356" y="3704346"/>
              <a:ext cx="576263" cy="358775"/>
            </a:xfrm>
            <a:prstGeom prst="straightConnector1">
              <a:avLst/>
            </a:prstGeom>
            <a:grpFill/>
            <a:ln w="57150" algn="ctr">
              <a:solidFill>
                <a:srgbClr val="C00000"/>
              </a:solidFill>
              <a:round/>
              <a:headEnd/>
              <a:tailEnd type="stealth" w="med" len="med"/>
            </a:ln>
          </p:spPr>
        </p:cxnSp>
        <p:grpSp>
          <p:nvGrpSpPr>
            <p:cNvPr id="89" name="グループ化 151"/>
            <p:cNvGrpSpPr>
              <a:grpSpLocks/>
            </p:cNvGrpSpPr>
            <p:nvPr/>
          </p:nvGrpSpPr>
          <p:grpSpPr bwMode="auto">
            <a:xfrm>
              <a:off x="7595556" y="4004377"/>
              <a:ext cx="1152525" cy="758469"/>
              <a:chOff x="4362752" y="5583238"/>
              <a:chExt cx="1381902" cy="909215"/>
            </a:xfrm>
            <a:grpFill/>
          </p:grpSpPr>
          <p:sp>
            <p:nvSpPr>
              <p:cNvPr id="106" name="Oval 115"/>
              <p:cNvSpPr>
                <a:spLocks noChangeArrowheads="1"/>
              </p:cNvSpPr>
              <p:nvPr/>
            </p:nvSpPr>
            <p:spPr bwMode="auto">
              <a:xfrm>
                <a:off x="4535488" y="5583238"/>
                <a:ext cx="1082675" cy="86201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>
                <a:prstShdw prst="shdw17" dist="17961" dir="2700000">
                  <a:srgbClr val="5C7A99"/>
                </a:prstShdw>
              </a:effectLst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grpSp>
            <p:nvGrpSpPr>
              <p:cNvPr id="107" name="Group 11"/>
              <p:cNvGrpSpPr>
                <a:grpSpLocks/>
              </p:cNvGrpSpPr>
              <p:nvPr/>
            </p:nvGrpSpPr>
            <p:grpSpPr bwMode="auto">
              <a:xfrm rot="-183536">
                <a:off x="5137150" y="5870575"/>
                <a:ext cx="420688" cy="347663"/>
                <a:chOff x="3288" y="2886"/>
                <a:chExt cx="556" cy="453"/>
              </a:xfrm>
              <a:grpFill/>
            </p:grpSpPr>
            <p:pic>
              <p:nvPicPr>
                <p:cNvPr id="110" name="Picture 12" descr="ps_007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288" y="2941"/>
                  <a:ext cx="501" cy="39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1" name="Picture 13" descr="j0432624[1]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399" y="2886"/>
                  <a:ext cx="445" cy="44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108" name="Picture 6" descr="bl01004_[1]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595813" y="5640388"/>
                <a:ext cx="661987" cy="4476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9" name="Text Box 14"/>
              <p:cNvSpPr txBox="1">
                <a:spLocks noChangeArrowheads="1"/>
              </p:cNvSpPr>
              <p:nvPr/>
            </p:nvSpPr>
            <p:spPr bwMode="auto">
              <a:xfrm>
                <a:off x="4362752" y="6143551"/>
                <a:ext cx="1381902" cy="34890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kumimoji="0" lang="en-US" altLang="ja-JP" sz="900" kern="0" dirty="0">
                    <a:solidFill>
                      <a:sysClr val="windowText" lastClr="000000"/>
                    </a:solidFill>
                    <a:latin typeface="HGPｺﾞｼｯｸE" pitchFamily="50" charset="-128"/>
                    <a:ea typeface="HGPｺﾞｼｯｸE" pitchFamily="50" charset="-128"/>
                  </a:rPr>
                  <a:t>B Univ</a:t>
                </a:r>
                <a:endParaRPr kumimoji="0" lang="ja-JP" altLang="en-US" sz="900" kern="0" dirty="0">
                  <a:solidFill>
                    <a:sysClr val="windowText" lastClr="000000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</p:grpSp>
        <p:cxnSp>
          <p:nvCxnSpPr>
            <p:cNvPr id="90" name="直線矢印コネクタ 147"/>
            <p:cNvCxnSpPr>
              <a:cxnSpLocks noChangeShapeType="1"/>
            </p:cNvCxnSpPr>
            <p:nvPr/>
          </p:nvCxnSpPr>
          <p:spPr bwMode="auto">
            <a:xfrm rot="5400000" flipH="1" flipV="1">
              <a:off x="6487481" y="4777496"/>
              <a:ext cx="503238" cy="157162"/>
            </a:xfrm>
            <a:prstGeom prst="straightConnector1">
              <a:avLst/>
            </a:prstGeom>
            <a:grpFill/>
            <a:ln w="57150" algn="ctr">
              <a:solidFill>
                <a:srgbClr val="C00000"/>
              </a:solidFill>
              <a:round/>
              <a:headEnd/>
              <a:tailEnd type="stealth" w="med" len="med"/>
            </a:ln>
          </p:spPr>
        </p:cxnSp>
        <p:grpSp>
          <p:nvGrpSpPr>
            <p:cNvPr id="91" name="グループ化 152"/>
            <p:cNvGrpSpPr>
              <a:grpSpLocks/>
            </p:cNvGrpSpPr>
            <p:nvPr/>
          </p:nvGrpSpPr>
          <p:grpSpPr bwMode="auto">
            <a:xfrm>
              <a:off x="5147631" y="3140781"/>
              <a:ext cx="1044575" cy="763292"/>
              <a:chOff x="5558553" y="5524500"/>
              <a:chExt cx="1268328" cy="872334"/>
            </a:xfrm>
            <a:grpFill/>
          </p:grpSpPr>
          <p:sp>
            <p:nvSpPr>
              <p:cNvPr id="100" name="Oval 121"/>
              <p:cNvSpPr>
                <a:spLocks noChangeArrowheads="1"/>
              </p:cNvSpPr>
              <p:nvPr/>
            </p:nvSpPr>
            <p:spPr bwMode="auto">
              <a:xfrm>
                <a:off x="5602288" y="5524500"/>
                <a:ext cx="1081087" cy="8636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>
                <a:prstShdw prst="shdw17" dist="17961" dir="2700000">
                  <a:srgbClr val="5C7A99"/>
                </a:prstShdw>
              </a:effectLst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pic>
            <p:nvPicPr>
              <p:cNvPr id="101" name="Picture 7" descr="j0223648[1]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105525" y="5583238"/>
                <a:ext cx="600075" cy="4794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2" name="Group 234"/>
              <p:cNvGrpSpPr>
                <a:grpSpLocks/>
              </p:cNvGrpSpPr>
              <p:nvPr/>
            </p:nvGrpSpPr>
            <p:grpSpPr bwMode="auto">
              <a:xfrm flipH="1">
                <a:off x="5661025" y="5697538"/>
                <a:ext cx="420688" cy="344487"/>
                <a:chOff x="159" y="3203"/>
                <a:chExt cx="952" cy="771"/>
              </a:xfrm>
              <a:grpFill/>
            </p:grpSpPr>
            <p:pic>
              <p:nvPicPr>
                <p:cNvPr id="104" name="Picture 235" descr="ps_007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59" y="3294"/>
                  <a:ext cx="816" cy="65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" name="Picture 12" descr="j0432623[1]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340" y="3203"/>
                  <a:ext cx="771" cy="771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03" name="Text Box 14"/>
              <p:cNvSpPr txBox="1">
                <a:spLocks noChangeArrowheads="1"/>
              </p:cNvSpPr>
              <p:nvPr/>
            </p:nvSpPr>
            <p:spPr bwMode="auto">
              <a:xfrm>
                <a:off x="5558553" y="6042024"/>
                <a:ext cx="1268328" cy="3548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kumimoji="0" lang="en-US" altLang="ja-JP" sz="1000" kern="0" dirty="0">
                    <a:solidFill>
                      <a:sysClr val="windowText" lastClr="000000"/>
                    </a:solidFill>
                    <a:latin typeface="HGPｺﾞｼｯｸE" pitchFamily="50" charset="-128"/>
                    <a:ea typeface="HGPｺﾞｼｯｸE" pitchFamily="50" charset="-128"/>
                  </a:rPr>
                  <a:t>A</a:t>
                </a:r>
                <a:r>
                  <a:rPr kumimoji="0" lang="ja-JP" altLang="en-US" sz="1000" kern="0" dirty="0">
                    <a:solidFill>
                      <a:sysClr val="windowText" lastClr="000000"/>
                    </a:solidFill>
                    <a:latin typeface="HGPｺﾞｼｯｸE" pitchFamily="50" charset="-128"/>
                    <a:ea typeface="HGPｺﾞｼｯｸE" pitchFamily="50" charset="-128"/>
                  </a:rPr>
                  <a:t> </a:t>
                </a:r>
                <a:r>
                  <a:rPr kumimoji="0" lang="en-US" altLang="ja-JP" sz="1000" kern="0" dirty="0">
                    <a:solidFill>
                      <a:sysClr val="windowText" lastClr="000000"/>
                    </a:solidFill>
                    <a:latin typeface="HGPｺﾞｼｯｸE" pitchFamily="50" charset="-128"/>
                    <a:ea typeface="HGPｺﾞｼｯｸE" pitchFamily="50" charset="-128"/>
                  </a:rPr>
                  <a:t>Univ</a:t>
                </a:r>
                <a:endParaRPr kumimoji="0" lang="ja-JP" altLang="en-US" sz="1000" kern="0" dirty="0">
                  <a:solidFill>
                    <a:sysClr val="windowText" lastClr="000000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</p:grpSp>
        <p:grpSp>
          <p:nvGrpSpPr>
            <p:cNvPr id="92" name="グループ化 288"/>
            <p:cNvGrpSpPr>
              <a:grpSpLocks/>
            </p:cNvGrpSpPr>
            <p:nvPr/>
          </p:nvGrpSpPr>
          <p:grpSpPr bwMode="auto">
            <a:xfrm>
              <a:off x="6258060" y="5012444"/>
              <a:ext cx="920056" cy="670563"/>
              <a:chOff x="7968482" y="4761114"/>
              <a:chExt cx="920864" cy="669418"/>
            </a:xfrm>
            <a:grpFill/>
          </p:grpSpPr>
          <p:sp>
            <p:nvSpPr>
              <p:cNvPr id="97" name="Oval 121"/>
              <p:cNvSpPr>
                <a:spLocks noChangeArrowheads="1"/>
              </p:cNvSpPr>
              <p:nvPr/>
            </p:nvSpPr>
            <p:spPr bwMode="auto">
              <a:xfrm>
                <a:off x="8047156" y="4761114"/>
                <a:ext cx="789264" cy="64817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>
                <a:prstShdw prst="shdw17" dist="17961" dir="2700000">
                  <a:srgbClr val="5C7A99"/>
                </a:prstShdw>
              </a:effectLst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3200" kern="0" dirty="0">
                  <a:solidFill>
                    <a:sysClr val="window" lastClr="FFFFFF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  <p:pic>
            <p:nvPicPr>
              <p:cNvPr id="98" name="Picture 61" descr="C:\Users\okumura\AppData\Local\Microsoft\Windows\Temporary Internet Files\Content.IE5\C1DLJ9DZ\MCj04339420000[1]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8178715" y="4761114"/>
                <a:ext cx="416202" cy="45573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9" name="Text Box 14"/>
              <p:cNvSpPr txBox="1">
                <a:spLocks noChangeArrowheads="1"/>
              </p:cNvSpPr>
              <p:nvPr/>
            </p:nvSpPr>
            <p:spPr bwMode="auto">
              <a:xfrm>
                <a:off x="7968482" y="5214469"/>
                <a:ext cx="920864" cy="21606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lnSpc>
                    <a:spcPct val="50000"/>
                  </a:lnSpc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kumimoji="0" lang="en-US" altLang="ja-JP" sz="1000" kern="0" dirty="0">
                    <a:solidFill>
                      <a:sysClr val="windowText" lastClr="000000"/>
                    </a:solidFill>
                    <a:latin typeface="HGPｺﾞｼｯｸE" pitchFamily="50" charset="-128"/>
                    <a:ea typeface="HGPｺﾞｼｯｸE" pitchFamily="50" charset="-128"/>
                  </a:rPr>
                  <a:t>C</a:t>
                </a:r>
                <a:r>
                  <a:rPr kumimoji="0" lang="ja-JP" altLang="en-US" sz="1000" kern="0" dirty="0">
                    <a:solidFill>
                      <a:sysClr val="windowText" lastClr="000000"/>
                    </a:solidFill>
                    <a:latin typeface="HGPｺﾞｼｯｸE" pitchFamily="50" charset="-128"/>
                    <a:ea typeface="HGPｺﾞｼｯｸE" pitchFamily="50" charset="-128"/>
                  </a:rPr>
                  <a:t> </a:t>
                </a:r>
                <a:r>
                  <a:rPr kumimoji="0" lang="en-US" altLang="ja-JP" sz="1000" kern="0" dirty="0">
                    <a:solidFill>
                      <a:sysClr val="windowText" lastClr="000000"/>
                    </a:solidFill>
                    <a:latin typeface="HGPｺﾞｼｯｸE" pitchFamily="50" charset="-128"/>
                    <a:ea typeface="HGPｺﾞｼｯｸE" pitchFamily="50" charset="-128"/>
                  </a:rPr>
                  <a:t>Univ</a:t>
                </a:r>
                <a:endParaRPr kumimoji="0" lang="ja-JP" altLang="en-US" sz="1000" kern="0" dirty="0">
                  <a:solidFill>
                    <a:sysClr val="windowText" lastClr="000000"/>
                  </a:solidFill>
                  <a:latin typeface="HGPｺﾞｼｯｸE" pitchFamily="50" charset="-128"/>
                  <a:ea typeface="HGPｺﾞｼｯｸE" pitchFamily="50" charset="-128"/>
                </a:endParaRPr>
              </a:p>
            </p:txBody>
          </p:sp>
        </p:grpSp>
        <p:grpSp>
          <p:nvGrpSpPr>
            <p:cNvPr id="93" name="Group 2426"/>
            <p:cNvGrpSpPr>
              <a:grpSpLocks/>
            </p:cNvGrpSpPr>
            <p:nvPr/>
          </p:nvGrpSpPr>
          <p:grpSpPr bwMode="auto">
            <a:xfrm>
              <a:off x="6660519" y="4364746"/>
              <a:ext cx="468312" cy="339725"/>
              <a:chOff x="3969" y="1026"/>
              <a:chExt cx="316" cy="362"/>
            </a:xfrm>
            <a:grpFill/>
          </p:grpSpPr>
          <p:pic>
            <p:nvPicPr>
              <p:cNvPr id="95" name="Picture 2427" descr="it_010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969" y="1026"/>
                <a:ext cx="226" cy="31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6" name="Picture 2428" descr="it_010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059" y="1071"/>
                <a:ext cx="226" cy="31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94" name="直線矢印コネクタ 144"/>
            <p:cNvCxnSpPr>
              <a:cxnSpLocks noChangeShapeType="1"/>
            </p:cNvCxnSpPr>
            <p:nvPr/>
          </p:nvCxnSpPr>
          <p:spPr bwMode="auto">
            <a:xfrm rot="10800000" flipV="1">
              <a:off x="7251517" y="4364746"/>
              <a:ext cx="488503" cy="0"/>
            </a:xfrm>
            <a:prstGeom prst="straightConnector1">
              <a:avLst/>
            </a:prstGeom>
            <a:grpFill/>
            <a:ln w="57150" algn="ctr">
              <a:solidFill>
                <a:srgbClr val="C00000"/>
              </a:solidFill>
              <a:round/>
              <a:headEnd/>
              <a:tailEnd type="stealth" w="med" len="med"/>
            </a:ln>
          </p:spPr>
        </p:cxnSp>
      </p:grpSp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What is JAIRO Cloud?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211118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pic>
        <p:nvPicPr>
          <p:cNvPr id="8" name="コンテンツ プレースホルダ 7" descr="outlin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87745" y="1268760"/>
            <a:ext cx="5864575" cy="4937125"/>
          </a:xfrm>
        </p:spPr>
      </p:pic>
      <p:sp>
        <p:nvSpPr>
          <p:cNvPr id="6" name="角丸四角形 5"/>
          <p:cNvSpPr/>
          <p:nvPr/>
        </p:nvSpPr>
        <p:spPr>
          <a:xfrm>
            <a:off x="6660232" y="2204864"/>
            <a:ext cx="144016" cy="14401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6732240" y="3429000"/>
            <a:ext cx="144016" cy="14401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Service Architecture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391305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communi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5067300" cy="483393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“JAIRO Cloud” Community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63688" y="6021288"/>
            <a:ext cx="254730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https://community.repo.nii.ac.jp/</a:t>
            </a:r>
            <a:endParaRPr kumimoji="1" lang="ja-JP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円形吹き出し 6"/>
          <p:cNvSpPr/>
          <p:nvPr/>
        </p:nvSpPr>
        <p:spPr>
          <a:xfrm>
            <a:off x="5292080" y="1988840"/>
            <a:ext cx="2592288" cy="1692768"/>
          </a:xfrm>
          <a:prstGeom prst="wedgeEllipseCallout">
            <a:avLst>
              <a:gd name="adj1" fmla="val -44311"/>
              <a:gd name="adj2" fmla="val 4985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Message-board QA &amp; Discussion</a:t>
            </a:r>
          </a:p>
        </p:txBody>
      </p:sp>
      <p:pic>
        <p:nvPicPr>
          <p:cNvPr id="8" name="コンテンツ プレースホルダ 4" descr="movieman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948264" y="4581128"/>
            <a:ext cx="1939290" cy="1398270"/>
          </a:xfrm>
        </p:spPr>
      </p:pic>
      <p:sp>
        <p:nvSpPr>
          <p:cNvPr id="9" name="テキスト ボックス 8"/>
          <p:cNvSpPr txBox="1"/>
          <p:nvPr/>
        </p:nvSpPr>
        <p:spPr>
          <a:xfrm>
            <a:off x="7668344" y="5949280"/>
            <a:ext cx="124585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</a:rPr>
              <a:t>Movie Manual!</a:t>
            </a:r>
            <a:endParaRPr kumimoji="1" lang="ja-JP" alt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671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グラフ 2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183389856"/>
              </p:ext>
            </p:extLst>
          </p:nvPr>
        </p:nvGraphicFramePr>
        <p:xfrm>
          <a:off x="899592" y="1412776"/>
          <a:ext cx="7291388" cy="4886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79712" y="1268760"/>
            <a:ext cx="44644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メイリオ" pitchFamily="50" charset="-128"/>
                <a:cs typeface="Arial" pitchFamily="34" charset="0"/>
              </a:rPr>
              <a:t>478 IRs </a:t>
            </a:r>
            <a:endParaRPr lang="en-US" altLang="ja-JP" b="1" dirty="0" smtClean="0">
              <a:solidFill>
                <a:schemeClr val="tx1">
                  <a:lumMod val="65000"/>
                  <a:lumOff val="35000"/>
                </a:schemeClr>
              </a:solidFill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Current Number of IRs in 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141031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Japan is the IR Paradise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A0DA-94FC-46E4-BC72-3D41B758E680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graphicFrame>
        <p:nvGraphicFramePr>
          <p:cNvPr id="3" name="グラフ 2"/>
          <p:cNvGraphicFramePr/>
          <p:nvPr>
            <p:extLst>
              <p:ext uri="{D42A27DB-BD31-4B8C-83A1-F6EECF244321}">
                <p14:modId xmlns="" xmlns:p14="http://schemas.microsoft.com/office/powerpoint/2010/main" val="55995290"/>
              </p:ext>
            </p:extLst>
          </p:nvPr>
        </p:nvGraphicFramePr>
        <p:xfrm>
          <a:off x="1331640" y="1484784"/>
          <a:ext cx="655272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角丸四角形 6"/>
          <p:cNvSpPr/>
          <p:nvPr/>
        </p:nvSpPr>
        <p:spPr>
          <a:xfrm>
            <a:off x="5868144" y="2420888"/>
            <a:ext cx="1368152" cy="288032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35342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323528" y="1295182"/>
          <a:ext cx="835292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7308304" y="5903694"/>
            <a:ext cx="9060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2013-10-31</a:t>
            </a:r>
            <a:endParaRPr kumimoji="1" lang="ja-JP" altLang="en-US" sz="11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51720" y="1439198"/>
            <a:ext cx="3393173" cy="30777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Number of Full Text Contents: 1,225,381</a:t>
            </a:r>
            <a:endParaRPr kumimoji="1" lang="ja-JP" altLang="en-US" sz="1400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Types of Contents stored in Japanese IRs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82895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Collaboration between IR and OUJ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746130" y="2497260"/>
            <a:ext cx="7651739" cy="3668044"/>
            <a:chOff x="1355956" y="2937206"/>
            <a:chExt cx="6599489" cy="3163625"/>
          </a:xfrm>
        </p:grpSpPr>
        <p:sp>
          <p:nvSpPr>
            <p:cNvPr id="5" name="右矢印 4"/>
            <p:cNvSpPr/>
            <p:nvPr/>
          </p:nvSpPr>
          <p:spPr>
            <a:xfrm>
              <a:off x="3817406" y="4421643"/>
              <a:ext cx="1576952" cy="24499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1650" t="8000" r="22700" b="42265"/>
            <a:stretch/>
          </p:blipFill>
          <p:spPr>
            <a:xfrm>
              <a:off x="1378729" y="3842532"/>
              <a:ext cx="2449322" cy="1368152"/>
            </a:xfrm>
            <a:prstGeom prst="rect">
              <a:avLst/>
            </a:prstGeom>
          </p:spPr>
        </p:pic>
        <p:sp>
          <p:nvSpPr>
            <p:cNvPr id="7" name="フローチャート : 磁気ディスク 82"/>
            <p:cNvSpPr/>
            <p:nvPr/>
          </p:nvSpPr>
          <p:spPr>
            <a:xfrm>
              <a:off x="5395550" y="2937206"/>
              <a:ext cx="2559895" cy="2088232"/>
            </a:xfrm>
            <a:prstGeom prst="flowChartMagneticDisk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5453860" y="5755743"/>
              <a:ext cx="1425919" cy="345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kumimoji="1" lang="en-US" altLang="ja-JP" sz="1600" dirty="0" smtClean="0"/>
                <a:t>Repository Cloud </a:t>
              </a:r>
              <a:br>
                <a:rPr kumimoji="1" lang="en-US" altLang="ja-JP" sz="1600" dirty="0" smtClean="0"/>
              </a:br>
              <a:r>
                <a:rPr kumimoji="1" lang="en-US" altLang="ja-JP" sz="1600" dirty="0" smtClean="0"/>
                <a:t>Service </a:t>
              </a:r>
              <a:r>
                <a:rPr lang="en-US" altLang="ja-JP" sz="1600" dirty="0" smtClean="0"/>
                <a:t>in Japan</a:t>
              </a:r>
              <a:endParaRPr kumimoji="1" lang="ja-JP" altLang="en-US" sz="1600" dirty="0"/>
            </a:p>
          </p:txBody>
        </p:sp>
        <p:pic>
          <p:nvPicPr>
            <p:cNvPr id="9" name="Picture 9" descr="C:\Users\yamaji\Desktop\logoバリエーション_06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8319" y="5169454"/>
              <a:ext cx="1477003" cy="56266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http://www.globereferatory.jp/?action=common_download_main&amp;upload_id=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127" y="4018084"/>
              <a:ext cx="794604" cy="2085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正方形/長方形 10"/>
            <p:cNvSpPr/>
            <p:nvPr/>
          </p:nvSpPr>
          <p:spPr>
            <a:xfrm>
              <a:off x="2242526" y="3979105"/>
              <a:ext cx="1566276" cy="291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/>
                <a:t>GLOBEreferatory.jp</a:t>
              </a:r>
              <a:endParaRPr lang="ja-JP" altLang="en-US" sz="1600" b="1" dirty="0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376873" y="5574638"/>
              <a:ext cx="865653" cy="42020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1400"/>
                </a:lnSpc>
              </a:pPr>
              <a:r>
                <a:rPr kumimoji="1" lang="en-US" altLang="ja-JP" sz="1600" dirty="0" smtClean="0"/>
                <a:t>A </a:t>
              </a:r>
              <a:r>
                <a:rPr kumimoji="1" lang="en-US" altLang="ja-JP" sz="1600" dirty="0" err="1" smtClean="0"/>
                <a:t>Univ</a:t>
              </a:r>
              <a:endParaRPr kumimoji="1" lang="en-US" altLang="ja-JP" sz="1600" dirty="0" smtClean="0"/>
            </a:p>
            <a:p>
              <a:pPr algn="ctr">
                <a:lnSpc>
                  <a:spcPts val="1400"/>
                </a:lnSpc>
              </a:pPr>
              <a:r>
                <a:rPr lang="en-US" altLang="ja-JP" sz="1400" dirty="0" smtClean="0"/>
                <a:t>OCW Repo</a:t>
              </a:r>
              <a:endParaRPr kumimoji="1" lang="ja-JP" altLang="en-US" sz="1400" dirty="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2381588" y="5576578"/>
              <a:ext cx="865653" cy="42020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1400"/>
                </a:lnSpc>
              </a:pPr>
              <a:r>
                <a:rPr kumimoji="1" lang="en-US" altLang="ja-JP" sz="1600" dirty="0" smtClean="0"/>
                <a:t>B </a:t>
              </a:r>
              <a:r>
                <a:rPr kumimoji="1" lang="en-US" altLang="ja-JP" sz="1600" dirty="0" err="1" smtClean="0"/>
                <a:t>Univ</a:t>
              </a:r>
              <a:endParaRPr kumimoji="1" lang="en-US" altLang="ja-JP" sz="1600" dirty="0" smtClean="0"/>
            </a:p>
            <a:p>
              <a:pPr algn="ctr">
                <a:lnSpc>
                  <a:spcPts val="1400"/>
                </a:lnSpc>
              </a:pPr>
              <a:r>
                <a:rPr lang="en-US" altLang="ja-JP" sz="1400" dirty="0" smtClean="0"/>
                <a:t>OCW Repo</a:t>
              </a:r>
              <a:endParaRPr kumimoji="1" lang="ja-JP" altLang="en-US" sz="1400" dirty="0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3378599" y="5746787"/>
              <a:ext cx="108000" cy="108000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3571971" y="5750756"/>
              <a:ext cx="108000" cy="108000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/>
            <p:cNvSpPr/>
            <p:nvPr/>
          </p:nvSpPr>
          <p:spPr>
            <a:xfrm>
              <a:off x="3765343" y="5746787"/>
              <a:ext cx="108000" cy="108000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6400" y="3276600"/>
              <a:ext cx="2415263" cy="1477832"/>
            </a:xfrm>
            <a:prstGeom prst="rect">
              <a:avLst/>
            </a:prstGeom>
          </p:spPr>
        </p:pic>
        <p:sp>
          <p:nvSpPr>
            <p:cNvPr id="18" name="正方形/長方形 17"/>
            <p:cNvSpPr/>
            <p:nvPr/>
          </p:nvSpPr>
          <p:spPr>
            <a:xfrm>
              <a:off x="7015278" y="5172682"/>
              <a:ext cx="898156" cy="55943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ja-JP" dirty="0" smtClean="0"/>
                <a:t>Other IRs</a:t>
              </a:r>
            </a:p>
            <a:p>
              <a:pPr algn="ctr"/>
              <a:r>
                <a:rPr lang="en-US" altLang="ja-JP" dirty="0" smtClean="0"/>
                <a:t>in Japan</a:t>
              </a:r>
              <a:endParaRPr kumimoji="1" lang="ja-JP" altLang="en-US" dirty="0"/>
            </a:p>
          </p:txBody>
        </p:sp>
        <p:sp>
          <p:nvSpPr>
            <p:cNvPr id="19" name="下矢印 18"/>
            <p:cNvSpPr/>
            <p:nvPr/>
          </p:nvSpPr>
          <p:spPr>
            <a:xfrm rot="10800000">
              <a:off x="1701687" y="5169454"/>
              <a:ext cx="216024" cy="405184"/>
            </a:xfrm>
            <a:prstGeom prst="down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下矢印 19"/>
            <p:cNvSpPr/>
            <p:nvPr/>
          </p:nvSpPr>
          <p:spPr>
            <a:xfrm rot="10800000">
              <a:off x="2706402" y="5166044"/>
              <a:ext cx="216024" cy="405184"/>
            </a:xfrm>
            <a:prstGeom prst="down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下矢印 20"/>
            <p:cNvSpPr/>
            <p:nvPr/>
          </p:nvSpPr>
          <p:spPr>
            <a:xfrm rot="10800000">
              <a:off x="6058807" y="4770282"/>
              <a:ext cx="216024" cy="405184"/>
            </a:xfrm>
            <a:prstGeom prst="down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下矢印 21"/>
            <p:cNvSpPr/>
            <p:nvPr/>
          </p:nvSpPr>
          <p:spPr>
            <a:xfrm rot="10800000">
              <a:off x="7356344" y="4749102"/>
              <a:ext cx="216024" cy="405184"/>
            </a:xfrm>
            <a:prstGeom prst="down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3" name="Picture 2" descr="http://irdb.nii.ac.jp/analysis/image/logo.gi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0872" y="3072634"/>
              <a:ext cx="1689249" cy="33023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Z:\Windows\学会村\ロゴ\WEKO\weko-crown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07019" y="5029661"/>
              <a:ext cx="228586" cy="181422"/>
            </a:xfrm>
            <a:prstGeom prst="rect">
              <a:avLst/>
            </a:prstGeom>
            <a:noFill/>
          </p:spPr>
        </p:pic>
        <p:sp>
          <p:nvSpPr>
            <p:cNvPr id="25" name="テキスト ボックス 24"/>
            <p:cNvSpPr txBox="1"/>
            <p:nvPr/>
          </p:nvSpPr>
          <p:spPr>
            <a:xfrm>
              <a:off x="2766572" y="5025438"/>
              <a:ext cx="781606" cy="212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i="1" dirty="0" smtClean="0"/>
                <a:t>Powered by</a:t>
              </a:r>
              <a:endParaRPr kumimoji="1" lang="ja-JP" altLang="en-US" sz="1000" i="1" dirty="0"/>
            </a:p>
          </p:txBody>
        </p:sp>
        <p:pic>
          <p:nvPicPr>
            <p:cNvPr id="26" name="Picture 2" descr="Z:\Windows\学会村\ロゴ\WEKO\weko-crown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000531" y="5371778"/>
              <a:ext cx="283009" cy="224616"/>
            </a:xfrm>
            <a:prstGeom prst="rect">
              <a:avLst/>
            </a:prstGeom>
            <a:noFill/>
          </p:spPr>
        </p:pic>
        <p:sp>
          <p:nvSpPr>
            <p:cNvPr id="27" name="右矢印 26"/>
            <p:cNvSpPr/>
            <p:nvPr/>
          </p:nvSpPr>
          <p:spPr>
            <a:xfrm rot="10800000">
              <a:off x="3818598" y="4058556"/>
              <a:ext cx="1576952" cy="24499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5956" y="2959754"/>
              <a:ext cx="2476323" cy="810770"/>
            </a:xfrm>
            <a:prstGeom prst="rect">
              <a:avLst/>
            </a:prstGeom>
          </p:spPr>
        </p:pic>
        <p:sp>
          <p:nvSpPr>
            <p:cNvPr id="29" name="下矢印 28"/>
            <p:cNvSpPr/>
            <p:nvPr/>
          </p:nvSpPr>
          <p:spPr>
            <a:xfrm rot="10800000">
              <a:off x="2297977" y="3624334"/>
              <a:ext cx="592280" cy="286607"/>
            </a:xfrm>
            <a:prstGeom prst="downArrow">
              <a:avLst>
                <a:gd name="adj1" fmla="val 58822"/>
                <a:gd name="adj2" fmla="val 50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2229021" y="3122452"/>
              <a:ext cx="1567991" cy="291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/>
                <a:t>OER Asia Harvester</a:t>
              </a:r>
              <a:endParaRPr lang="ja-JP" altLang="en-US" sz="1600" b="1" dirty="0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3907535" y="3660139"/>
              <a:ext cx="1492669" cy="4778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kumimoji="1" lang="en-US" altLang="ja-JP" sz="1600" dirty="0" smtClean="0"/>
                <a:t>Learning Materials</a:t>
              </a:r>
            </a:p>
            <a:p>
              <a:pPr algn="ctr">
                <a:lnSpc>
                  <a:spcPts val="1800"/>
                </a:lnSpc>
              </a:pPr>
              <a:r>
                <a:rPr kumimoji="1" lang="en-US" altLang="ja-JP" sz="1600" dirty="0" smtClean="0"/>
                <a:t>in IRs </a:t>
              </a:r>
              <a:r>
                <a:rPr lang="en-US" altLang="ja-JP" sz="1600" dirty="0" smtClean="0"/>
                <a:t>by </a:t>
              </a:r>
              <a:r>
                <a:rPr kumimoji="1" lang="en-US" altLang="ja-JP" sz="1600" dirty="0" smtClean="0"/>
                <a:t>OAI-PMH</a:t>
              </a:r>
              <a:endParaRPr kumimoji="1" lang="ja-JP" altLang="en-US" sz="1600" dirty="0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4164079" y="4616845"/>
              <a:ext cx="979573" cy="291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600" i="1" dirty="0" smtClean="0"/>
                <a:t>Future Plan</a:t>
              </a:r>
              <a:endParaRPr kumimoji="1" lang="ja-JP" altLang="en-US" sz="1600" i="1" dirty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6237028" y="4810574"/>
              <a:ext cx="1158918" cy="345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kumimoji="1" lang="en-US" altLang="ja-JP" sz="1400" dirty="0" smtClean="0"/>
                <a:t>OAI-PMH</a:t>
              </a:r>
            </a:p>
            <a:p>
              <a:pPr algn="ctr">
                <a:lnSpc>
                  <a:spcPts val="1200"/>
                </a:lnSpc>
              </a:pPr>
              <a:r>
                <a:rPr lang="en-US" altLang="ja-JP" sz="1400" dirty="0" smtClean="0"/>
                <a:t>by junii2 format</a:t>
              </a:r>
              <a:endParaRPr kumimoji="1" lang="ja-JP" altLang="en-US" sz="1400" dirty="0"/>
            </a:p>
          </p:txBody>
        </p:sp>
        <p:pic>
          <p:nvPicPr>
            <p:cNvPr id="34" name="図 3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1086" y="3194460"/>
              <a:ext cx="1152612" cy="432078"/>
            </a:xfrm>
            <a:prstGeom prst="rect">
              <a:avLst/>
            </a:prstGeom>
          </p:spPr>
        </p:pic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7419" y="5480605"/>
              <a:ext cx="378151" cy="378151"/>
            </a:xfrm>
            <a:prstGeom prst="rect">
              <a:avLst/>
            </a:prstGeom>
          </p:spPr>
        </p:pic>
      </p:grpSp>
      <p:sp>
        <p:nvSpPr>
          <p:cNvPr id="38" name="Content Placeholder 1"/>
          <p:cNvSpPr txBox="1">
            <a:spLocks/>
          </p:cNvSpPr>
          <p:nvPr/>
        </p:nvSpPr>
        <p:spPr>
          <a:xfrm>
            <a:off x="76200" y="1439561"/>
            <a:ext cx="8991600" cy="909319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1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1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1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3000"/>
              </a:lnSpc>
              <a:buFont typeface="Wingdings 3"/>
              <a:buNone/>
            </a:pPr>
            <a:r>
              <a:rPr lang="en-US" dirty="0" smtClean="0"/>
              <a:t>Handshake Ecosystem for Educational Contents between Institutional Repository and OER based Repository</a:t>
            </a:r>
          </a:p>
        </p:txBody>
      </p:sp>
    </p:spTree>
    <p:extLst>
      <p:ext uri="{BB962C8B-B14F-4D97-AF65-F5344CB8AC3E}">
        <p14:creationId xmlns="" xmlns:p14="http://schemas.microsoft.com/office/powerpoint/2010/main" val="3480706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What is WEKO for</a:t>
            </a:r>
            <a:br>
              <a:rPr lang="en-US" altLang="ja-JP" dirty="0"/>
            </a:br>
            <a:r>
              <a:rPr lang="en-US" altLang="ja-JP" dirty="0"/>
              <a:t>Subtext message in </a:t>
            </a:r>
            <a:r>
              <a:rPr lang="en-US" altLang="ja-JP" dirty="0" smtClean="0"/>
              <a:t>Logo 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pic>
        <p:nvPicPr>
          <p:cNvPr id="1029" name="Picture 5" descr="C:\Users\yamaji\Desktop\weko-crown.e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844943"/>
            <a:ext cx="3773561" cy="2921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39552" y="5302949"/>
            <a:ext cx="8122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WEKO means repository in Swahili. Once a researcher </a:t>
            </a:r>
            <a:r>
              <a:rPr lang="en-US" altLang="ja-JP" dirty="0" smtClean="0"/>
              <a:t>deposit his/her</a:t>
            </a:r>
          </a:p>
          <a:p>
            <a:r>
              <a:rPr lang="en-US" altLang="ja-JP" dirty="0"/>
              <a:t>c</a:t>
            </a:r>
            <a:r>
              <a:rPr kumimoji="1" lang="en-US" altLang="ja-JP" dirty="0" smtClean="0"/>
              <a:t>ontents in WEKO, a circle of researcher have been made around the content.</a:t>
            </a:r>
            <a:endParaRPr kumimoji="1" lang="ja-JP" altLang="en-US" dirty="0"/>
          </a:p>
        </p:txBody>
      </p:sp>
      <p:grpSp>
        <p:nvGrpSpPr>
          <p:cNvPr id="1063" name="グループ化 1062"/>
          <p:cNvGrpSpPr/>
          <p:nvPr/>
        </p:nvGrpSpPr>
        <p:grpSpPr>
          <a:xfrm>
            <a:off x="3957836" y="1412776"/>
            <a:ext cx="1054101" cy="1811337"/>
            <a:chOff x="7143750" y="1125538"/>
            <a:chExt cx="1054101" cy="1811337"/>
          </a:xfrm>
        </p:grpSpPr>
        <p:sp>
          <p:nvSpPr>
            <p:cNvPr id="7" name="AutoShape 9"/>
            <p:cNvSpPr>
              <a:spLocks noChangeAspect="1" noChangeArrowheads="1" noTextEdit="1"/>
            </p:cNvSpPr>
            <p:nvPr/>
          </p:nvSpPr>
          <p:spPr bwMode="auto">
            <a:xfrm>
              <a:off x="7143750" y="1125538"/>
              <a:ext cx="1054100" cy="1811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7143750" y="1125538"/>
              <a:ext cx="795338" cy="852487"/>
            </a:xfrm>
            <a:custGeom>
              <a:avLst/>
              <a:gdLst>
                <a:gd name="T0" fmla="*/ 1003 w 1003"/>
                <a:gd name="T1" fmla="*/ 733 h 1075"/>
                <a:gd name="T2" fmla="*/ 540 w 1003"/>
                <a:gd name="T3" fmla="*/ 0 h 1075"/>
                <a:gd name="T4" fmla="*/ 0 w 1003"/>
                <a:gd name="T5" fmla="*/ 341 h 1075"/>
                <a:gd name="T6" fmla="*/ 465 w 1003"/>
                <a:gd name="T7" fmla="*/ 1075 h 1075"/>
                <a:gd name="T8" fmla="*/ 1003 w 1003"/>
                <a:gd name="T9" fmla="*/ 733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3" h="1075">
                  <a:moveTo>
                    <a:pt x="1003" y="733"/>
                  </a:moveTo>
                  <a:lnTo>
                    <a:pt x="540" y="0"/>
                  </a:lnTo>
                  <a:lnTo>
                    <a:pt x="0" y="341"/>
                  </a:lnTo>
                  <a:lnTo>
                    <a:pt x="465" y="1075"/>
                  </a:lnTo>
                  <a:lnTo>
                    <a:pt x="1003" y="7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7165975" y="1144588"/>
              <a:ext cx="755650" cy="811212"/>
            </a:xfrm>
            <a:custGeom>
              <a:avLst/>
              <a:gdLst>
                <a:gd name="T0" fmla="*/ 952 w 952"/>
                <a:gd name="T1" fmla="*/ 700 h 1023"/>
                <a:gd name="T2" fmla="*/ 510 w 952"/>
                <a:gd name="T3" fmla="*/ 0 h 1023"/>
                <a:gd name="T4" fmla="*/ 0 w 952"/>
                <a:gd name="T5" fmla="*/ 324 h 1023"/>
                <a:gd name="T6" fmla="*/ 442 w 952"/>
                <a:gd name="T7" fmla="*/ 1023 h 1023"/>
                <a:gd name="T8" fmla="*/ 952 w 952"/>
                <a:gd name="T9" fmla="*/ 70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2" h="1023">
                  <a:moveTo>
                    <a:pt x="952" y="700"/>
                  </a:moveTo>
                  <a:lnTo>
                    <a:pt x="510" y="0"/>
                  </a:lnTo>
                  <a:lnTo>
                    <a:pt x="0" y="324"/>
                  </a:lnTo>
                  <a:lnTo>
                    <a:pt x="442" y="1023"/>
                  </a:lnTo>
                  <a:lnTo>
                    <a:pt x="952" y="700"/>
                  </a:lnTo>
                  <a:close/>
                </a:path>
              </a:pathLst>
            </a:custGeom>
            <a:solidFill>
              <a:srgbClr val="FFFFE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7216775" y="1422400"/>
              <a:ext cx="39688" cy="41275"/>
            </a:xfrm>
            <a:custGeom>
              <a:avLst/>
              <a:gdLst>
                <a:gd name="T0" fmla="*/ 38 w 50"/>
                <a:gd name="T1" fmla="*/ 47 h 52"/>
                <a:gd name="T2" fmla="*/ 46 w 50"/>
                <a:gd name="T3" fmla="*/ 41 h 52"/>
                <a:gd name="T4" fmla="*/ 50 w 50"/>
                <a:gd name="T5" fmla="*/ 31 h 52"/>
                <a:gd name="T6" fmla="*/ 50 w 50"/>
                <a:gd name="T7" fmla="*/ 22 h 52"/>
                <a:gd name="T8" fmla="*/ 46 w 50"/>
                <a:gd name="T9" fmla="*/ 12 h 52"/>
                <a:gd name="T10" fmla="*/ 43 w 50"/>
                <a:gd name="T11" fmla="*/ 8 h 52"/>
                <a:gd name="T12" fmla="*/ 39 w 50"/>
                <a:gd name="T13" fmla="*/ 5 h 52"/>
                <a:gd name="T14" fmla="*/ 36 w 50"/>
                <a:gd name="T15" fmla="*/ 3 h 52"/>
                <a:gd name="T16" fmla="*/ 31 w 50"/>
                <a:gd name="T17" fmla="*/ 1 h 52"/>
                <a:gd name="T18" fmla="*/ 26 w 50"/>
                <a:gd name="T19" fmla="*/ 0 h 52"/>
                <a:gd name="T20" fmla="*/ 21 w 50"/>
                <a:gd name="T21" fmla="*/ 1 h 52"/>
                <a:gd name="T22" fmla="*/ 16 w 50"/>
                <a:gd name="T23" fmla="*/ 3 h 52"/>
                <a:gd name="T24" fmla="*/ 12 w 50"/>
                <a:gd name="T25" fmla="*/ 5 h 52"/>
                <a:gd name="T26" fmla="*/ 4 w 50"/>
                <a:gd name="T27" fmla="*/ 12 h 52"/>
                <a:gd name="T28" fmla="*/ 0 w 50"/>
                <a:gd name="T29" fmla="*/ 20 h 52"/>
                <a:gd name="T30" fmla="*/ 0 w 50"/>
                <a:gd name="T31" fmla="*/ 30 h 52"/>
                <a:gd name="T32" fmla="*/ 4 w 50"/>
                <a:gd name="T33" fmla="*/ 39 h 52"/>
                <a:gd name="T34" fmla="*/ 7 w 50"/>
                <a:gd name="T35" fmla="*/ 44 h 52"/>
                <a:gd name="T36" fmla="*/ 11 w 50"/>
                <a:gd name="T37" fmla="*/ 47 h 52"/>
                <a:gd name="T38" fmla="*/ 14 w 50"/>
                <a:gd name="T39" fmla="*/ 50 h 52"/>
                <a:gd name="T40" fmla="*/ 20 w 50"/>
                <a:gd name="T41" fmla="*/ 51 h 52"/>
                <a:gd name="T42" fmla="*/ 24 w 50"/>
                <a:gd name="T43" fmla="*/ 52 h 52"/>
                <a:gd name="T44" fmla="*/ 29 w 50"/>
                <a:gd name="T45" fmla="*/ 51 h 52"/>
                <a:gd name="T46" fmla="*/ 34 w 50"/>
                <a:gd name="T47" fmla="*/ 50 h 52"/>
                <a:gd name="T48" fmla="*/ 38 w 50"/>
                <a:gd name="T49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52">
                  <a:moveTo>
                    <a:pt x="38" y="47"/>
                  </a:moveTo>
                  <a:lnTo>
                    <a:pt x="46" y="41"/>
                  </a:lnTo>
                  <a:lnTo>
                    <a:pt x="50" y="31"/>
                  </a:lnTo>
                  <a:lnTo>
                    <a:pt x="50" y="22"/>
                  </a:lnTo>
                  <a:lnTo>
                    <a:pt x="46" y="12"/>
                  </a:lnTo>
                  <a:lnTo>
                    <a:pt x="43" y="8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31" y="1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6" y="3"/>
                  </a:lnTo>
                  <a:lnTo>
                    <a:pt x="12" y="5"/>
                  </a:lnTo>
                  <a:lnTo>
                    <a:pt x="4" y="12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7" y="44"/>
                  </a:lnTo>
                  <a:lnTo>
                    <a:pt x="11" y="47"/>
                  </a:lnTo>
                  <a:lnTo>
                    <a:pt x="14" y="50"/>
                  </a:lnTo>
                  <a:lnTo>
                    <a:pt x="20" y="51"/>
                  </a:lnTo>
                  <a:lnTo>
                    <a:pt x="24" y="52"/>
                  </a:lnTo>
                  <a:lnTo>
                    <a:pt x="29" y="51"/>
                  </a:lnTo>
                  <a:lnTo>
                    <a:pt x="34" y="50"/>
                  </a:lnTo>
                  <a:lnTo>
                    <a:pt x="38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7507288" y="1881188"/>
              <a:ext cx="39688" cy="41275"/>
            </a:xfrm>
            <a:custGeom>
              <a:avLst/>
              <a:gdLst>
                <a:gd name="T0" fmla="*/ 39 w 50"/>
                <a:gd name="T1" fmla="*/ 47 h 51"/>
                <a:gd name="T2" fmla="*/ 46 w 50"/>
                <a:gd name="T3" fmla="*/ 40 h 51"/>
                <a:gd name="T4" fmla="*/ 50 w 50"/>
                <a:gd name="T5" fmla="*/ 31 h 51"/>
                <a:gd name="T6" fmla="*/ 50 w 50"/>
                <a:gd name="T7" fmla="*/ 21 h 51"/>
                <a:gd name="T8" fmla="*/ 47 w 50"/>
                <a:gd name="T9" fmla="*/ 11 h 51"/>
                <a:gd name="T10" fmla="*/ 43 w 50"/>
                <a:gd name="T11" fmla="*/ 8 h 51"/>
                <a:gd name="T12" fmla="*/ 40 w 50"/>
                <a:gd name="T13" fmla="*/ 4 h 51"/>
                <a:gd name="T14" fmla="*/ 35 w 50"/>
                <a:gd name="T15" fmla="*/ 2 h 51"/>
                <a:gd name="T16" fmla="*/ 31 w 50"/>
                <a:gd name="T17" fmla="*/ 1 h 51"/>
                <a:gd name="T18" fmla="*/ 26 w 50"/>
                <a:gd name="T19" fmla="*/ 0 h 51"/>
                <a:gd name="T20" fmla="*/ 22 w 50"/>
                <a:gd name="T21" fmla="*/ 1 h 51"/>
                <a:gd name="T22" fmla="*/ 16 w 50"/>
                <a:gd name="T23" fmla="*/ 2 h 51"/>
                <a:gd name="T24" fmla="*/ 11 w 50"/>
                <a:gd name="T25" fmla="*/ 4 h 51"/>
                <a:gd name="T26" fmla="*/ 4 w 50"/>
                <a:gd name="T27" fmla="*/ 11 h 51"/>
                <a:gd name="T28" fmla="*/ 1 w 50"/>
                <a:gd name="T29" fmla="*/ 19 h 51"/>
                <a:gd name="T30" fmla="*/ 0 w 50"/>
                <a:gd name="T31" fmla="*/ 29 h 51"/>
                <a:gd name="T32" fmla="*/ 3 w 50"/>
                <a:gd name="T33" fmla="*/ 39 h 51"/>
                <a:gd name="T34" fmla="*/ 7 w 50"/>
                <a:gd name="T35" fmla="*/ 43 h 51"/>
                <a:gd name="T36" fmla="*/ 10 w 50"/>
                <a:gd name="T37" fmla="*/ 47 h 51"/>
                <a:gd name="T38" fmla="*/ 15 w 50"/>
                <a:gd name="T39" fmla="*/ 49 h 51"/>
                <a:gd name="T40" fmla="*/ 19 w 50"/>
                <a:gd name="T41" fmla="*/ 50 h 51"/>
                <a:gd name="T42" fmla="*/ 25 w 50"/>
                <a:gd name="T43" fmla="*/ 51 h 51"/>
                <a:gd name="T44" fmla="*/ 30 w 50"/>
                <a:gd name="T45" fmla="*/ 50 h 51"/>
                <a:gd name="T46" fmla="*/ 34 w 50"/>
                <a:gd name="T47" fmla="*/ 49 h 51"/>
                <a:gd name="T48" fmla="*/ 39 w 50"/>
                <a:gd name="T49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51">
                  <a:moveTo>
                    <a:pt x="39" y="47"/>
                  </a:moveTo>
                  <a:lnTo>
                    <a:pt x="46" y="40"/>
                  </a:lnTo>
                  <a:lnTo>
                    <a:pt x="50" y="31"/>
                  </a:lnTo>
                  <a:lnTo>
                    <a:pt x="50" y="21"/>
                  </a:lnTo>
                  <a:lnTo>
                    <a:pt x="47" y="11"/>
                  </a:lnTo>
                  <a:lnTo>
                    <a:pt x="43" y="8"/>
                  </a:lnTo>
                  <a:lnTo>
                    <a:pt x="40" y="4"/>
                  </a:lnTo>
                  <a:lnTo>
                    <a:pt x="35" y="2"/>
                  </a:lnTo>
                  <a:lnTo>
                    <a:pt x="31" y="1"/>
                  </a:lnTo>
                  <a:lnTo>
                    <a:pt x="26" y="0"/>
                  </a:lnTo>
                  <a:lnTo>
                    <a:pt x="22" y="1"/>
                  </a:lnTo>
                  <a:lnTo>
                    <a:pt x="16" y="2"/>
                  </a:lnTo>
                  <a:lnTo>
                    <a:pt x="11" y="4"/>
                  </a:lnTo>
                  <a:lnTo>
                    <a:pt x="4" y="11"/>
                  </a:lnTo>
                  <a:lnTo>
                    <a:pt x="1" y="19"/>
                  </a:lnTo>
                  <a:lnTo>
                    <a:pt x="0" y="29"/>
                  </a:lnTo>
                  <a:lnTo>
                    <a:pt x="3" y="39"/>
                  </a:lnTo>
                  <a:lnTo>
                    <a:pt x="7" y="43"/>
                  </a:lnTo>
                  <a:lnTo>
                    <a:pt x="10" y="47"/>
                  </a:lnTo>
                  <a:lnTo>
                    <a:pt x="15" y="49"/>
                  </a:lnTo>
                  <a:lnTo>
                    <a:pt x="19" y="50"/>
                  </a:lnTo>
                  <a:lnTo>
                    <a:pt x="25" y="51"/>
                  </a:lnTo>
                  <a:lnTo>
                    <a:pt x="30" y="50"/>
                  </a:lnTo>
                  <a:lnTo>
                    <a:pt x="34" y="49"/>
                  </a:lnTo>
                  <a:lnTo>
                    <a:pt x="39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7239000" y="1344613"/>
              <a:ext cx="365125" cy="569912"/>
            </a:xfrm>
            <a:custGeom>
              <a:avLst/>
              <a:gdLst>
                <a:gd name="T0" fmla="*/ 460 w 460"/>
                <a:gd name="T1" fmla="*/ 711 h 718"/>
                <a:gd name="T2" fmla="*/ 10 w 460"/>
                <a:gd name="T3" fmla="*/ 0 h 718"/>
                <a:gd name="T4" fmla="*/ 0 w 460"/>
                <a:gd name="T5" fmla="*/ 7 h 718"/>
                <a:gd name="T6" fmla="*/ 449 w 460"/>
                <a:gd name="T7" fmla="*/ 718 h 718"/>
                <a:gd name="T8" fmla="*/ 460 w 460"/>
                <a:gd name="T9" fmla="*/ 711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" h="718">
                  <a:moveTo>
                    <a:pt x="460" y="711"/>
                  </a:moveTo>
                  <a:lnTo>
                    <a:pt x="10" y="0"/>
                  </a:lnTo>
                  <a:lnTo>
                    <a:pt x="0" y="7"/>
                  </a:lnTo>
                  <a:lnTo>
                    <a:pt x="449" y="718"/>
                  </a:lnTo>
                  <a:lnTo>
                    <a:pt x="460" y="7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7399338" y="1212850"/>
              <a:ext cx="485775" cy="636587"/>
            </a:xfrm>
            <a:custGeom>
              <a:avLst/>
              <a:gdLst>
                <a:gd name="T0" fmla="*/ 612 w 612"/>
                <a:gd name="T1" fmla="*/ 119 h 803"/>
                <a:gd name="T2" fmla="*/ 574 w 612"/>
                <a:gd name="T3" fmla="*/ 53 h 803"/>
                <a:gd name="T4" fmla="*/ 105 w 612"/>
                <a:gd name="T5" fmla="*/ 0 h 803"/>
                <a:gd name="T6" fmla="*/ 3 w 612"/>
                <a:gd name="T7" fmla="*/ 642 h 803"/>
                <a:gd name="T8" fmla="*/ 1 w 612"/>
                <a:gd name="T9" fmla="*/ 650 h 803"/>
                <a:gd name="T10" fmla="*/ 0 w 612"/>
                <a:gd name="T11" fmla="*/ 662 h 803"/>
                <a:gd name="T12" fmla="*/ 1 w 612"/>
                <a:gd name="T13" fmla="*/ 677 h 803"/>
                <a:gd name="T14" fmla="*/ 4 w 612"/>
                <a:gd name="T15" fmla="*/ 693 h 803"/>
                <a:gd name="T16" fmla="*/ 10 w 612"/>
                <a:gd name="T17" fmla="*/ 709 h 803"/>
                <a:gd name="T18" fmla="*/ 19 w 612"/>
                <a:gd name="T19" fmla="*/ 725 h 803"/>
                <a:gd name="T20" fmla="*/ 34 w 612"/>
                <a:gd name="T21" fmla="*/ 738 h 803"/>
                <a:gd name="T22" fmla="*/ 53 w 612"/>
                <a:gd name="T23" fmla="*/ 748 h 803"/>
                <a:gd name="T24" fmla="*/ 55 w 612"/>
                <a:gd name="T25" fmla="*/ 749 h 803"/>
                <a:gd name="T26" fmla="*/ 58 w 612"/>
                <a:gd name="T27" fmla="*/ 749 h 803"/>
                <a:gd name="T28" fmla="*/ 62 w 612"/>
                <a:gd name="T29" fmla="*/ 749 h 803"/>
                <a:gd name="T30" fmla="*/ 64 w 612"/>
                <a:gd name="T31" fmla="*/ 748 h 803"/>
                <a:gd name="T32" fmla="*/ 535 w 612"/>
                <a:gd name="T33" fmla="*/ 803 h 803"/>
                <a:gd name="T34" fmla="*/ 612 w 612"/>
                <a:gd name="T35" fmla="*/ 119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2" h="803">
                  <a:moveTo>
                    <a:pt x="612" y="119"/>
                  </a:moveTo>
                  <a:lnTo>
                    <a:pt x="574" y="53"/>
                  </a:lnTo>
                  <a:lnTo>
                    <a:pt x="105" y="0"/>
                  </a:lnTo>
                  <a:lnTo>
                    <a:pt x="3" y="642"/>
                  </a:lnTo>
                  <a:lnTo>
                    <a:pt x="1" y="650"/>
                  </a:lnTo>
                  <a:lnTo>
                    <a:pt x="0" y="662"/>
                  </a:lnTo>
                  <a:lnTo>
                    <a:pt x="1" y="677"/>
                  </a:lnTo>
                  <a:lnTo>
                    <a:pt x="4" y="693"/>
                  </a:lnTo>
                  <a:lnTo>
                    <a:pt x="10" y="709"/>
                  </a:lnTo>
                  <a:lnTo>
                    <a:pt x="19" y="725"/>
                  </a:lnTo>
                  <a:lnTo>
                    <a:pt x="34" y="738"/>
                  </a:lnTo>
                  <a:lnTo>
                    <a:pt x="53" y="748"/>
                  </a:lnTo>
                  <a:lnTo>
                    <a:pt x="55" y="749"/>
                  </a:lnTo>
                  <a:lnTo>
                    <a:pt x="58" y="749"/>
                  </a:lnTo>
                  <a:lnTo>
                    <a:pt x="62" y="749"/>
                  </a:lnTo>
                  <a:lnTo>
                    <a:pt x="64" y="748"/>
                  </a:lnTo>
                  <a:lnTo>
                    <a:pt x="535" y="803"/>
                  </a:lnTo>
                  <a:lnTo>
                    <a:pt x="612" y="1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7416800" y="1228725"/>
              <a:ext cx="422275" cy="539750"/>
            </a:xfrm>
            <a:custGeom>
              <a:avLst/>
              <a:gdLst>
                <a:gd name="T0" fmla="*/ 460 w 531"/>
                <a:gd name="T1" fmla="*/ 681 h 681"/>
                <a:gd name="T2" fmla="*/ 531 w 531"/>
                <a:gd name="T3" fmla="*/ 50 h 681"/>
                <a:gd name="T4" fmla="*/ 100 w 531"/>
                <a:gd name="T5" fmla="*/ 0 h 681"/>
                <a:gd name="T6" fmla="*/ 0 w 531"/>
                <a:gd name="T7" fmla="*/ 630 h 681"/>
                <a:gd name="T8" fmla="*/ 460 w 531"/>
                <a:gd name="T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1" h="681">
                  <a:moveTo>
                    <a:pt x="460" y="681"/>
                  </a:moveTo>
                  <a:lnTo>
                    <a:pt x="531" y="50"/>
                  </a:lnTo>
                  <a:lnTo>
                    <a:pt x="100" y="0"/>
                  </a:lnTo>
                  <a:lnTo>
                    <a:pt x="0" y="630"/>
                  </a:lnTo>
                  <a:lnTo>
                    <a:pt x="460" y="681"/>
                  </a:lnTo>
                  <a:close/>
                </a:path>
              </a:pathLst>
            </a:custGeom>
            <a:solidFill>
              <a:srgbClr val="59F2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7415213" y="1743075"/>
              <a:ext cx="395288" cy="88900"/>
            </a:xfrm>
            <a:custGeom>
              <a:avLst/>
              <a:gdLst>
                <a:gd name="T0" fmla="*/ 498 w 498"/>
                <a:gd name="T1" fmla="*/ 112 h 112"/>
                <a:gd name="T2" fmla="*/ 466 w 498"/>
                <a:gd name="T3" fmla="*/ 53 h 112"/>
                <a:gd name="T4" fmla="*/ 3 w 498"/>
                <a:gd name="T5" fmla="*/ 0 h 112"/>
                <a:gd name="T6" fmla="*/ 1 w 498"/>
                <a:gd name="T7" fmla="*/ 3 h 112"/>
                <a:gd name="T8" fmla="*/ 0 w 498"/>
                <a:gd name="T9" fmla="*/ 11 h 112"/>
                <a:gd name="T10" fmla="*/ 3 w 498"/>
                <a:gd name="T11" fmla="*/ 24 h 112"/>
                <a:gd name="T12" fmla="*/ 9 w 498"/>
                <a:gd name="T13" fmla="*/ 40 h 112"/>
                <a:gd name="T14" fmla="*/ 15 w 498"/>
                <a:gd name="T15" fmla="*/ 48 h 112"/>
                <a:gd name="T16" fmla="*/ 21 w 498"/>
                <a:gd name="T17" fmla="*/ 54 h 112"/>
                <a:gd name="T18" fmla="*/ 27 w 498"/>
                <a:gd name="T19" fmla="*/ 57 h 112"/>
                <a:gd name="T20" fmla="*/ 33 w 498"/>
                <a:gd name="T21" fmla="*/ 59 h 112"/>
                <a:gd name="T22" fmla="*/ 37 w 498"/>
                <a:gd name="T23" fmla="*/ 62 h 112"/>
                <a:gd name="T24" fmla="*/ 41 w 498"/>
                <a:gd name="T25" fmla="*/ 62 h 112"/>
                <a:gd name="T26" fmla="*/ 43 w 498"/>
                <a:gd name="T27" fmla="*/ 62 h 112"/>
                <a:gd name="T28" fmla="*/ 44 w 498"/>
                <a:gd name="T29" fmla="*/ 62 h 112"/>
                <a:gd name="T30" fmla="*/ 498 w 498"/>
                <a:gd name="T3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8" h="112">
                  <a:moveTo>
                    <a:pt x="498" y="112"/>
                  </a:moveTo>
                  <a:lnTo>
                    <a:pt x="466" y="53"/>
                  </a:lnTo>
                  <a:lnTo>
                    <a:pt x="3" y="0"/>
                  </a:lnTo>
                  <a:lnTo>
                    <a:pt x="1" y="3"/>
                  </a:lnTo>
                  <a:lnTo>
                    <a:pt x="0" y="11"/>
                  </a:lnTo>
                  <a:lnTo>
                    <a:pt x="3" y="24"/>
                  </a:lnTo>
                  <a:lnTo>
                    <a:pt x="9" y="40"/>
                  </a:lnTo>
                  <a:lnTo>
                    <a:pt x="15" y="48"/>
                  </a:lnTo>
                  <a:lnTo>
                    <a:pt x="21" y="54"/>
                  </a:lnTo>
                  <a:lnTo>
                    <a:pt x="27" y="57"/>
                  </a:lnTo>
                  <a:lnTo>
                    <a:pt x="33" y="59"/>
                  </a:lnTo>
                  <a:lnTo>
                    <a:pt x="37" y="62"/>
                  </a:lnTo>
                  <a:lnTo>
                    <a:pt x="41" y="62"/>
                  </a:lnTo>
                  <a:lnTo>
                    <a:pt x="43" y="62"/>
                  </a:lnTo>
                  <a:lnTo>
                    <a:pt x="44" y="62"/>
                  </a:lnTo>
                  <a:lnTo>
                    <a:pt x="498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7799388" y="1274763"/>
              <a:ext cx="76200" cy="546100"/>
            </a:xfrm>
            <a:custGeom>
              <a:avLst/>
              <a:gdLst>
                <a:gd name="T0" fmla="*/ 71 w 96"/>
                <a:gd name="T1" fmla="*/ 0 h 687"/>
                <a:gd name="T2" fmla="*/ 0 w 96"/>
                <a:gd name="T3" fmla="*/ 629 h 687"/>
                <a:gd name="T4" fmla="*/ 25 w 96"/>
                <a:gd name="T5" fmla="*/ 687 h 687"/>
                <a:gd name="T6" fmla="*/ 96 w 96"/>
                <a:gd name="T7" fmla="*/ 42 h 687"/>
                <a:gd name="T8" fmla="*/ 71 w 96"/>
                <a:gd name="T9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687">
                  <a:moveTo>
                    <a:pt x="71" y="0"/>
                  </a:moveTo>
                  <a:lnTo>
                    <a:pt x="0" y="629"/>
                  </a:lnTo>
                  <a:lnTo>
                    <a:pt x="25" y="687"/>
                  </a:lnTo>
                  <a:lnTo>
                    <a:pt x="96" y="4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7812088" y="2320925"/>
              <a:ext cx="385763" cy="338137"/>
            </a:xfrm>
            <a:custGeom>
              <a:avLst/>
              <a:gdLst>
                <a:gd name="T0" fmla="*/ 485 w 486"/>
                <a:gd name="T1" fmla="*/ 39 h 425"/>
                <a:gd name="T2" fmla="*/ 474 w 486"/>
                <a:gd name="T3" fmla="*/ 31 h 425"/>
                <a:gd name="T4" fmla="*/ 456 w 486"/>
                <a:gd name="T5" fmla="*/ 23 h 425"/>
                <a:gd name="T6" fmla="*/ 430 w 486"/>
                <a:gd name="T7" fmla="*/ 16 h 425"/>
                <a:gd name="T8" fmla="*/ 397 w 486"/>
                <a:gd name="T9" fmla="*/ 10 h 425"/>
                <a:gd name="T10" fmla="*/ 358 w 486"/>
                <a:gd name="T11" fmla="*/ 6 h 425"/>
                <a:gd name="T12" fmla="*/ 313 w 486"/>
                <a:gd name="T13" fmla="*/ 2 h 425"/>
                <a:gd name="T14" fmla="*/ 266 w 486"/>
                <a:gd name="T15" fmla="*/ 0 h 425"/>
                <a:gd name="T16" fmla="*/ 215 w 486"/>
                <a:gd name="T17" fmla="*/ 0 h 425"/>
                <a:gd name="T18" fmla="*/ 168 w 486"/>
                <a:gd name="T19" fmla="*/ 1 h 425"/>
                <a:gd name="T20" fmla="*/ 124 w 486"/>
                <a:gd name="T21" fmla="*/ 3 h 425"/>
                <a:gd name="T22" fmla="*/ 86 w 486"/>
                <a:gd name="T23" fmla="*/ 8 h 425"/>
                <a:gd name="T24" fmla="*/ 54 w 486"/>
                <a:gd name="T25" fmla="*/ 12 h 425"/>
                <a:gd name="T26" fmla="*/ 28 w 486"/>
                <a:gd name="T27" fmla="*/ 18 h 425"/>
                <a:gd name="T28" fmla="*/ 10 w 486"/>
                <a:gd name="T29" fmla="*/ 25 h 425"/>
                <a:gd name="T30" fmla="*/ 1 w 486"/>
                <a:gd name="T31" fmla="*/ 33 h 425"/>
                <a:gd name="T32" fmla="*/ 0 w 486"/>
                <a:gd name="T33" fmla="*/ 100 h 425"/>
                <a:gd name="T34" fmla="*/ 4 w 486"/>
                <a:gd name="T35" fmla="*/ 108 h 425"/>
                <a:gd name="T36" fmla="*/ 17 w 486"/>
                <a:gd name="T37" fmla="*/ 116 h 425"/>
                <a:gd name="T38" fmla="*/ 38 w 486"/>
                <a:gd name="T39" fmla="*/ 123 h 425"/>
                <a:gd name="T40" fmla="*/ 65 w 486"/>
                <a:gd name="T41" fmla="*/ 130 h 425"/>
                <a:gd name="T42" fmla="*/ 42 w 486"/>
                <a:gd name="T43" fmla="*/ 395 h 425"/>
                <a:gd name="T44" fmla="*/ 57 w 486"/>
                <a:gd name="T45" fmla="*/ 412 h 425"/>
                <a:gd name="T46" fmla="*/ 81 w 486"/>
                <a:gd name="T47" fmla="*/ 414 h 425"/>
                <a:gd name="T48" fmla="*/ 99 w 486"/>
                <a:gd name="T49" fmla="*/ 399 h 425"/>
                <a:gd name="T50" fmla="*/ 126 w 486"/>
                <a:gd name="T51" fmla="*/ 138 h 425"/>
                <a:gd name="T52" fmla="*/ 146 w 486"/>
                <a:gd name="T53" fmla="*/ 139 h 425"/>
                <a:gd name="T54" fmla="*/ 166 w 486"/>
                <a:gd name="T55" fmla="*/ 141 h 425"/>
                <a:gd name="T56" fmla="*/ 186 w 486"/>
                <a:gd name="T57" fmla="*/ 143 h 425"/>
                <a:gd name="T58" fmla="*/ 208 w 486"/>
                <a:gd name="T59" fmla="*/ 144 h 425"/>
                <a:gd name="T60" fmla="*/ 208 w 486"/>
                <a:gd name="T61" fmla="*/ 340 h 425"/>
                <a:gd name="T62" fmla="*/ 221 w 486"/>
                <a:gd name="T63" fmla="*/ 357 h 425"/>
                <a:gd name="T64" fmla="*/ 243 w 486"/>
                <a:gd name="T65" fmla="*/ 357 h 425"/>
                <a:gd name="T66" fmla="*/ 260 w 486"/>
                <a:gd name="T67" fmla="*/ 341 h 425"/>
                <a:gd name="T68" fmla="*/ 264 w 486"/>
                <a:gd name="T69" fmla="*/ 144 h 425"/>
                <a:gd name="T70" fmla="*/ 288 w 486"/>
                <a:gd name="T71" fmla="*/ 144 h 425"/>
                <a:gd name="T72" fmla="*/ 310 w 486"/>
                <a:gd name="T73" fmla="*/ 143 h 425"/>
                <a:gd name="T74" fmla="*/ 332 w 486"/>
                <a:gd name="T75" fmla="*/ 140 h 425"/>
                <a:gd name="T76" fmla="*/ 352 w 486"/>
                <a:gd name="T77" fmla="*/ 139 h 425"/>
                <a:gd name="T78" fmla="*/ 379 w 486"/>
                <a:gd name="T79" fmla="*/ 403 h 425"/>
                <a:gd name="T80" fmla="*/ 385 w 486"/>
                <a:gd name="T81" fmla="*/ 414 h 425"/>
                <a:gd name="T82" fmla="*/ 394 w 486"/>
                <a:gd name="T83" fmla="*/ 421 h 425"/>
                <a:gd name="T84" fmla="*/ 405 w 486"/>
                <a:gd name="T85" fmla="*/ 425 h 425"/>
                <a:gd name="T86" fmla="*/ 424 w 486"/>
                <a:gd name="T87" fmla="*/ 421 h 425"/>
                <a:gd name="T88" fmla="*/ 439 w 486"/>
                <a:gd name="T89" fmla="*/ 404 h 425"/>
                <a:gd name="T90" fmla="*/ 415 w 486"/>
                <a:gd name="T91" fmla="*/ 132 h 425"/>
                <a:gd name="T92" fmla="*/ 446 w 486"/>
                <a:gd name="T93" fmla="*/ 126 h 425"/>
                <a:gd name="T94" fmla="*/ 469 w 486"/>
                <a:gd name="T95" fmla="*/ 120 h 425"/>
                <a:gd name="T96" fmla="*/ 481 w 486"/>
                <a:gd name="T97" fmla="*/ 113 h 425"/>
                <a:gd name="T98" fmla="*/ 486 w 486"/>
                <a:gd name="T99" fmla="*/ 10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6" h="425">
                  <a:moveTo>
                    <a:pt x="486" y="44"/>
                  </a:moveTo>
                  <a:lnTo>
                    <a:pt x="485" y="39"/>
                  </a:lnTo>
                  <a:lnTo>
                    <a:pt x="481" y="34"/>
                  </a:lnTo>
                  <a:lnTo>
                    <a:pt x="474" y="31"/>
                  </a:lnTo>
                  <a:lnTo>
                    <a:pt x="466" y="26"/>
                  </a:lnTo>
                  <a:lnTo>
                    <a:pt x="456" y="23"/>
                  </a:lnTo>
                  <a:lnTo>
                    <a:pt x="445" y="19"/>
                  </a:lnTo>
                  <a:lnTo>
                    <a:pt x="430" y="16"/>
                  </a:lnTo>
                  <a:lnTo>
                    <a:pt x="415" y="12"/>
                  </a:lnTo>
                  <a:lnTo>
                    <a:pt x="397" y="10"/>
                  </a:lnTo>
                  <a:lnTo>
                    <a:pt x="378" y="7"/>
                  </a:lnTo>
                  <a:lnTo>
                    <a:pt x="358" y="6"/>
                  </a:lnTo>
                  <a:lnTo>
                    <a:pt x="336" y="3"/>
                  </a:lnTo>
                  <a:lnTo>
                    <a:pt x="313" y="2"/>
                  </a:lnTo>
                  <a:lnTo>
                    <a:pt x="290" y="1"/>
                  </a:lnTo>
                  <a:lnTo>
                    <a:pt x="266" y="0"/>
                  </a:lnTo>
                  <a:lnTo>
                    <a:pt x="240" y="0"/>
                  </a:lnTo>
                  <a:lnTo>
                    <a:pt x="215" y="0"/>
                  </a:lnTo>
                  <a:lnTo>
                    <a:pt x="191" y="1"/>
                  </a:lnTo>
                  <a:lnTo>
                    <a:pt x="168" y="1"/>
                  </a:lnTo>
                  <a:lnTo>
                    <a:pt x="146" y="2"/>
                  </a:lnTo>
                  <a:lnTo>
                    <a:pt x="124" y="3"/>
                  </a:lnTo>
                  <a:lnTo>
                    <a:pt x="104" y="6"/>
                  </a:lnTo>
                  <a:lnTo>
                    <a:pt x="86" y="8"/>
                  </a:lnTo>
                  <a:lnTo>
                    <a:pt x="69" y="10"/>
                  </a:lnTo>
                  <a:lnTo>
                    <a:pt x="54" y="12"/>
                  </a:lnTo>
                  <a:lnTo>
                    <a:pt x="40" y="15"/>
                  </a:lnTo>
                  <a:lnTo>
                    <a:pt x="28" y="18"/>
                  </a:lnTo>
                  <a:lnTo>
                    <a:pt x="18" y="22"/>
                  </a:lnTo>
                  <a:lnTo>
                    <a:pt x="10" y="25"/>
                  </a:lnTo>
                  <a:lnTo>
                    <a:pt x="4" y="30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0" y="100"/>
                  </a:lnTo>
                  <a:lnTo>
                    <a:pt x="1" y="105"/>
                  </a:lnTo>
                  <a:lnTo>
                    <a:pt x="4" y="108"/>
                  </a:lnTo>
                  <a:lnTo>
                    <a:pt x="10" y="113"/>
                  </a:lnTo>
                  <a:lnTo>
                    <a:pt x="17" y="116"/>
                  </a:lnTo>
                  <a:lnTo>
                    <a:pt x="27" y="120"/>
                  </a:lnTo>
                  <a:lnTo>
                    <a:pt x="38" y="123"/>
                  </a:lnTo>
                  <a:lnTo>
                    <a:pt x="51" y="126"/>
                  </a:lnTo>
                  <a:lnTo>
                    <a:pt x="65" y="130"/>
                  </a:lnTo>
                  <a:lnTo>
                    <a:pt x="41" y="382"/>
                  </a:lnTo>
                  <a:lnTo>
                    <a:pt x="42" y="395"/>
                  </a:lnTo>
                  <a:lnTo>
                    <a:pt x="48" y="405"/>
                  </a:lnTo>
                  <a:lnTo>
                    <a:pt x="57" y="412"/>
                  </a:lnTo>
                  <a:lnTo>
                    <a:pt x="69" y="416"/>
                  </a:lnTo>
                  <a:lnTo>
                    <a:pt x="81" y="414"/>
                  </a:lnTo>
                  <a:lnTo>
                    <a:pt x="92" y="409"/>
                  </a:lnTo>
                  <a:lnTo>
                    <a:pt x="99" y="399"/>
                  </a:lnTo>
                  <a:lnTo>
                    <a:pt x="102" y="388"/>
                  </a:lnTo>
                  <a:lnTo>
                    <a:pt x="126" y="138"/>
                  </a:lnTo>
                  <a:lnTo>
                    <a:pt x="136" y="139"/>
                  </a:lnTo>
                  <a:lnTo>
                    <a:pt x="146" y="139"/>
                  </a:lnTo>
                  <a:lnTo>
                    <a:pt x="155" y="140"/>
                  </a:lnTo>
                  <a:lnTo>
                    <a:pt x="166" y="141"/>
                  </a:lnTo>
                  <a:lnTo>
                    <a:pt x="176" y="143"/>
                  </a:lnTo>
                  <a:lnTo>
                    <a:pt x="186" y="143"/>
                  </a:lnTo>
                  <a:lnTo>
                    <a:pt x="197" y="144"/>
                  </a:lnTo>
                  <a:lnTo>
                    <a:pt x="208" y="144"/>
                  </a:lnTo>
                  <a:lnTo>
                    <a:pt x="207" y="328"/>
                  </a:lnTo>
                  <a:lnTo>
                    <a:pt x="208" y="340"/>
                  </a:lnTo>
                  <a:lnTo>
                    <a:pt x="213" y="350"/>
                  </a:lnTo>
                  <a:lnTo>
                    <a:pt x="221" y="357"/>
                  </a:lnTo>
                  <a:lnTo>
                    <a:pt x="231" y="359"/>
                  </a:lnTo>
                  <a:lnTo>
                    <a:pt x="243" y="357"/>
                  </a:lnTo>
                  <a:lnTo>
                    <a:pt x="252" y="350"/>
                  </a:lnTo>
                  <a:lnTo>
                    <a:pt x="260" y="341"/>
                  </a:lnTo>
                  <a:lnTo>
                    <a:pt x="262" y="329"/>
                  </a:lnTo>
                  <a:lnTo>
                    <a:pt x="264" y="144"/>
                  </a:lnTo>
                  <a:lnTo>
                    <a:pt x="275" y="144"/>
                  </a:lnTo>
                  <a:lnTo>
                    <a:pt x="288" y="144"/>
                  </a:lnTo>
                  <a:lnTo>
                    <a:pt x="299" y="143"/>
                  </a:lnTo>
                  <a:lnTo>
                    <a:pt x="310" y="143"/>
                  </a:lnTo>
                  <a:lnTo>
                    <a:pt x="321" y="141"/>
                  </a:lnTo>
                  <a:lnTo>
                    <a:pt x="332" y="140"/>
                  </a:lnTo>
                  <a:lnTo>
                    <a:pt x="342" y="140"/>
                  </a:lnTo>
                  <a:lnTo>
                    <a:pt x="352" y="139"/>
                  </a:lnTo>
                  <a:lnTo>
                    <a:pt x="378" y="397"/>
                  </a:lnTo>
                  <a:lnTo>
                    <a:pt x="379" y="403"/>
                  </a:lnTo>
                  <a:lnTo>
                    <a:pt x="381" y="409"/>
                  </a:lnTo>
                  <a:lnTo>
                    <a:pt x="385" y="414"/>
                  </a:lnTo>
                  <a:lnTo>
                    <a:pt x="389" y="418"/>
                  </a:lnTo>
                  <a:lnTo>
                    <a:pt x="394" y="421"/>
                  </a:lnTo>
                  <a:lnTo>
                    <a:pt x="400" y="424"/>
                  </a:lnTo>
                  <a:lnTo>
                    <a:pt x="405" y="425"/>
                  </a:lnTo>
                  <a:lnTo>
                    <a:pt x="412" y="425"/>
                  </a:lnTo>
                  <a:lnTo>
                    <a:pt x="424" y="421"/>
                  </a:lnTo>
                  <a:lnTo>
                    <a:pt x="433" y="414"/>
                  </a:lnTo>
                  <a:lnTo>
                    <a:pt x="439" y="404"/>
                  </a:lnTo>
                  <a:lnTo>
                    <a:pt x="440" y="391"/>
                  </a:lnTo>
                  <a:lnTo>
                    <a:pt x="415" y="132"/>
                  </a:lnTo>
                  <a:lnTo>
                    <a:pt x="432" y="129"/>
                  </a:lnTo>
                  <a:lnTo>
                    <a:pt x="446" y="126"/>
                  </a:lnTo>
                  <a:lnTo>
                    <a:pt x="458" y="123"/>
                  </a:lnTo>
                  <a:lnTo>
                    <a:pt x="469" y="120"/>
                  </a:lnTo>
                  <a:lnTo>
                    <a:pt x="476" y="116"/>
                  </a:lnTo>
                  <a:lnTo>
                    <a:pt x="481" y="113"/>
                  </a:lnTo>
                  <a:lnTo>
                    <a:pt x="485" y="108"/>
                  </a:lnTo>
                  <a:lnTo>
                    <a:pt x="486" y="103"/>
                  </a:lnTo>
                  <a:lnTo>
                    <a:pt x="486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7845425" y="2333625"/>
              <a:ext cx="325438" cy="55562"/>
            </a:xfrm>
            <a:custGeom>
              <a:avLst/>
              <a:gdLst>
                <a:gd name="T0" fmla="*/ 226 w 410"/>
                <a:gd name="T1" fmla="*/ 70 h 70"/>
                <a:gd name="T2" fmla="*/ 266 w 410"/>
                <a:gd name="T3" fmla="*/ 69 h 70"/>
                <a:gd name="T4" fmla="*/ 303 w 410"/>
                <a:gd name="T5" fmla="*/ 65 h 70"/>
                <a:gd name="T6" fmla="*/ 337 w 410"/>
                <a:gd name="T7" fmla="*/ 62 h 70"/>
                <a:gd name="T8" fmla="*/ 364 w 410"/>
                <a:gd name="T9" fmla="*/ 57 h 70"/>
                <a:gd name="T10" fmla="*/ 386 w 410"/>
                <a:gd name="T11" fmla="*/ 52 h 70"/>
                <a:gd name="T12" fmla="*/ 401 w 410"/>
                <a:gd name="T13" fmla="*/ 46 h 70"/>
                <a:gd name="T14" fmla="*/ 409 w 410"/>
                <a:gd name="T15" fmla="*/ 39 h 70"/>
                <a:gd name="T16" fmla="*/ 409 w 410"/>
                <a:gd name="T17" fmla="*/ 32 h 70"/>
                <a:gd name="T18" fmla="*/ 401 w 410"/>
                <a:gd name="T19" fmla="*/ 25 h 70"/>
                <a:gd name="T20" fmla="*/ 386 w 410"/>
                <a:gd name="T21" fmla="*/ 18 h 70"/>
                <a:gd name="T22" fmla="*/ 364 w 410"/>
                <a:gd name="T23" fmla="*/ 12 h 70"/>
                <a:gd name="T24" fmla="*/ 337 w 410"/>
                <a:gd name="T25" fmla="*/ 8 h 70"/>
                <a:gd name="T26" fmla="*/ 303 w 410"/>
                <a:gd name="T27" fmla="*/ 4 h 70"/>
                <a:gd name="T28" fmla="*/ 266 w 410"/>
                <a:gd name="T29" fmla="*/ 1 h 70"/>
                <a:gd name="T30" fmla="*/ 226 w 410"/>
                <a:gd name="T31" fmla="*/ 0 h 70"/>
                <a:gd name="T32" fmla="*/ 184 w 410"/>
                <a:gd name="T33" fmla="*/ 0 h 70"/>
                <a:gd name="T34" fmla="*/ 144 w 410"/>
                <a:gd name="T35" fmla="*/ 1 h 70"/>
                <a:gd name="T36" fmla="*/ 107 w 410"/>
                <a:gd name="T37" fmla="*/ 4 h 70"/>
                <a:gd name="T38" fmla="*/ 75 w 410"/>
                <a:gd name="T39" fmla="*/ 8 h 70"/>
                <a:gd name="T40" fmla="*/ 47 w 410"/>
                <a:gd name="T41" fmla="*/ 12 h 70"/>
                <a:gd name="T42" fmla="*/ 25 w 410"/>
                <a:gd name="T43" fmla="*/ 18 h 70"/>
                <a:gd name="T44" fmla="*/ 9 w 410"/>
                <a:gd name="T45" fmla="*/ 25 h 70"/>
                <a:gd name="T46" fmla="*/ 1 w 410"/>
                <a:gd name="T47" fmla="*/ 32 h 70"/>
                <a:gd name="T48" fmla="*/ 1 w 410"/>
                <a:gd name="T49" fmla="*/ 39 h 70"/>
                <a:gd name="T50" fmla="*/ 9 w 410"/>
                <a:gd name="T51" fmla="*/ 46 h 70"/>
                <a:gd name="T52" fmla="*/ 25 w 410"/>
                <a:gd name="T53" fmla="*/ 52 h 70"/>
                <a:gd name="T54" fmla="*/ 47 w 410"/>
                <a:gd name="T55" fmla="*/ 57 h 70"/>
                <a:gd name="T56" fmla="*/ 75 w 410"/>
                <a:gd name="T57" fmla="*/ 62 h 70"/>
                <a:gd name="T58" fmla="*/ 107 w 410"/>
                <a:gd name="T59" fmla="*/ 65 h 70"/>
                <a:gd name="T60" fmla="*/ 144 w 410"/>
                <a:gd name="T61" fmla="*/ 69 h 70"/>
                <a:gd name="T62" fmla="*/ 184 w 410"/>
                <a:gd name="T6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0" h="70">
                  <a:moveTo>
                    <a:pt x="205" y="70"/>
                  </a:moveTo>
                  <a:lnTo>
                    <a:pt x="226" y="70"/>
                  </a:lnTo>
                  <a:lnTo>
                    <a:pt x="247" y="69"/>
                  </a:lnTo>
                  <a:lnTo>
                    <a:pt x="266" y="69"/>
                  </a:lnTo>
                  <a:lnTo>
                    <a:pt x="286" y="68"/>
                  </a:lnTo>
                  <a:lnTo>
                    <a:pt x="303" y="65"/>
                  </a:lnTo>
                  <a:lnTo>
                    <a:pt x="321" y="64"/>
                  </a:lnTo>
                  <a:lnTo>
                    <a:pt x="337" y="62"/>
                  </a:lnTo>
                  <a:lnTo>
                    <a:pt x="350" y="60"/>
                  </a:lnTo>
                  <a:lnTo>
                    <a:pt x="364" y="57"/>
                  </a:lnTo>
                  <a:lnTo>
                    <a:pt x="376" y="55"/>
                  </a:lnTo>
                  <a:lnTo>
                    <a:pt x="386" y="52"/>
                  </a:lnTo>
                  <a:lnTo>
                    <a:pt x="394" y="49"/>
                  </a:lnTo>
                  <a:lnTo>
                    <a:pt x="401" y="46"/>
                  </a:lnTo>
                  <a:lnTo>
                    <a:pt x="406" y="42"/>
                  </a:lnTo>
                  <a:lnTo>
                    <a:pt x="409" y="39"/>
                  </a:lnTo>
                  <a:lnTo>
                    <a:pt x="410" y="35"/>
                  </a:lnTo>
                  <a:lnTo>
                    <a:pt x="409" y="32"/>
                  </a:lnTo>
                  <a:lnTo>
                    <a:pt x="406" y="29"/>
                  </a:lnTo>
                  <a:lnTo>
                    <a:pt x="401" y="25"/>
                  </a:lnTo>
                  <a:lnTo>
                    <a:pt x="394" y="22"/>
                  </a:lnTo>
                  <a:lnTo>
                    <a:pt x="386" y="18"/>
                  </a:lnTo>
                  <a:lnTo>
                    <a:pt x="376" y="16"/>
                  </a:lnTo>
                  <a:lnTo>
                    <a:pt x="364" y="12"/>
                  </a:lnTo>
                  <a:lnTo>
                    <a:pt x="350" y="10"/>
                  </a:lnTo>
                  <a:lnTo>
                    <a:pt x="337" y="8"/>
                  </a:lnTo>
                  <a:lnTo>
                    <a:pt x="321" y="5"/>
                  </a:lnTo>
                  <a:lnTo>
                    <a:pt x="303" y="4"/>
                  </a:lnTo>
                  <a:lnTo>
                    <a:pt x="286" y="2"/>
                  </a:lnTo>
                  <a:lnTo>
                    <a:pt x="266" y="1"/>
                  </a:lnTo>
                  <a:lnTo>
                    <a:pt x="247" y="1"/>
                  </a:lnTo>
                  <a:lnTo>
                    <a:pt x="226" y="0"/>
                  </a:lnTo>
                  <a:lnTo>
                    <a:pt x="205" y="0"/>
                  </a:lnTo>
                  <a:lnTo>
                    <a:pt x="184" y="0"/>
                  </a:lnTo>
                  <a:lnTo>
                    <a:pt x="164" y="1"/>
                  </a:lnTo>
                  <a:lnTo>
                    <a:pt x="144" y="1"/>
                  </a:lnTo>
                  <a:lnTo>
                    <a:pt x="126" y="2"/>
                  </a:lnTo>
                  <a:lnTo>
                    <a:pt x="107" y="4"/>
                  </a:lnTo>
                  <a:lnTo>
                    <a:pt x="91" y="5"/>
                  </a:lnTo>
                  <a:lnTo>
                    <a:pt x="75" y="8"/>
                  </a:lnTo>
                  <a:lnTo>
                    <a:pt x="60" y="10"/>
                  </a:lnTo>
                  <a:lnTo>
                    <a:pt x="47" y="12"/>
                  </a:lnTo>
                  <a:lnTo>
                    <a:pt x="35" y="16"/>
                  </a:lnTo>
                  <a:lnTo>
                    <a:pt x="25" y="18"/>
                  </a:lnTo>
                  <a:lnTo>
                    <a:pt x="16" y="22"/>
                  </a:lnTo>
                  <a:lnTo>
                    <a:pt x="9" y="25"/>
                  </a:lnTo>
                  <a:lnTo>
                    <a:pt x="5" y="29"/>
                  </a:lnTo>
                  <a:lnTo>
                    <a:pt x="1" y="32"/>
                  </a:lnTo>
                  <a:lnTo>
                    <a:pt x="0" y="35"/>
                  </a:lnTo>
                  <a:lnTo>
                    <a:pt x="1" y="39"/>
                  </a:lnTo>
                  <a:lnTo>
                    <a:pt x="5" y="42"/>
                  </a:lnTo>
                  <a:lnTo>
                    <a:pt x="9" y="46"/>
                  </a:lnTo>
                  <a:lnTo>
                    <a:pt x="16" y="49"/>
                  </a:lnTo>
                  <a:lnTo>
                    <a:pt x="25" y="52"/>
                  </a:lnTo>
                  <a:lnTo>
                    <a:pt x="35" y="55"/>
                  </a:lnTo>
                  <a:lnTo>
                    <a:pt x="47" y="57"/>
                  </a:lnTo>
                  <a:lnTo>
                    <a:pt x="60" y="60"/>
                  </a:lnTo>
                  <a:lnTo>
                    <a:pt x="75" y="62"/>
                  </a:lnTo>
                  <a:lnTo>
                    <a:pt x="91" y="64"/>
                  </a:lnTo>
                  <a:lnTo>
                    <a:pt x="107" y="65"/>
                  </a:lnTo>
                  <a:lnTo>
                    <a:pt x="126" y="68"/>
                  </a:lnTo>
                  <a:lnTo>
                    <a:pt x="144" y="69"/>
                  </a:lnTo>
                  <a:lnTo>
                    <a:pt x="164" y="69"/>
                  </a:lnTo>
                  <a:lnTo>
                    <a:pt x="184" y="70"/>
                  </a:lnTo>
                  <a:lnTo>
                    <a:pt x="205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7399338" y="2800350"/>
              <a:ext cx="242888" cy="71437"/>
            </a:xfrm>
            <a:custGeom>
              <a:avLst/>
              <a:gdLst>
                <a:gd name="T0" fmla="*/ 36 w 305"/>
                <a:gd name="T1" fmla="*/ 0 h 91"/>
                <a:gd name="T2" fmla="*/ 296 w 305"/>
                <a:gd name="T3" fmla="*/ 5 h 91"/>
                <a:gd name="T4" fmla="*/ 305 w 305"/>
                <a:gd name="T5" fmla="*/ 24 h 91"/>
                <a:gd name="T6" fmla="*/ 59 w 305"/>
                <a:gd name="T7" fmla="*/ 91 h 91"/>
                <a:gd name="T8" fmla="*/ 56 w 305"/>
                <a:gd name="T9" fmla="*/ 90 h 91"/>
                <a:gd name="T10" fmla="*/ 52 w 305"/>
                <a:gd name="T11" fmla="*/ 88 h 91"/>
                <a:gd name="T12" fmla="*/ 45 w 305"/>
                <a:gd name="T13" fmla="*/ 84 h 91"/>
                <a:gd name="T14" fmla="*/ 36 w 305"/>
                <a:gd name="T15" fmla="*/ 79 h 91"/>
                <a:gd name="T16" fmla="*/ 26 w 305"/>
                <a:gd name="T17" fmla="*/ 72 h 91"/>
                <a:gd name="T18" fmla="*/ 17 w 305"/>
                <a:gd name="T19" fmla="*/ 65 h 91"/>
                <a:gd name="T20" fmla="*/ 9 w 305"/>
                <a:gd name="T21" fmla="*/ 57 h 91"/>
                <a:gd name="T22" fmla="*/ 2 w 305"/>
                <a:gd name="T23" fmla="*/ 49 h 91"/>
                <a:gd name="T24" fmla="*/ 0 w 305"/>
                <a:gd name="T25" fmla="*/ 39 h 91"/>
                <a:gd name="T26" fmla="*/ 1 w 305"/>
                <a:gd name="T27" fmla="*/ 31 h 91"/>
                <a:gd name="T28" fmla="*/ 6 w 305"/>
                <a:gd name="T29" fmla="*/ 23 h 91"/>
                <a:gd name="T30" fmla="*/ 14 w 305"/>
                <a:gd name="T31" fmla="*/ 15 h 91"/>
                <a:gd name="T32" fmla="*/ 21 w 305"/>
                <a:gd name="T33" fmla="*/ 9 h 91"/>
                <a:gd name="T34" fmla="*/ 29 w 305"/>
                <a:gd name="T35" fmla="*/ 5 h 91"/>
                <a:gd name="T36" fmla="*/ 33 w 305"/>
                <a:gd name="T37" fmla="*/ 1 h 91"/>
                <a:gd name="T38" fmla="*/ 36 w 305"/>
                <a:gd name="T3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5" h="91">
                  <a:moveTo>
                    <a:pt x="36" y="0"/>
                  </a:moveTo>
                  <a:lnTo>
                    <a:pt x="296" y="5"/>
                  </a:lnTo>
                  <a:lnTo>
                    <a:pt x="305" y="24"/>
                  </a:lnTo>
                  <a:lnTo>
                    <a:pt x="59" y="91"/>
                  </a:lnTo>
                  <a:lnTo>
                    <a:pt x="56" y="90"/>
                  </a:lnTo>
                  <a:lnTo>
                    <a:pt x="52" y="88"/>
                  </a:lnTo>
                  <a:lnTo>
                    <a:pt x="45" y="84"/>
                  </a:lnTo>
                  <a:lnTo>
                    <a:pt x="36" y="79"/>
                  </a:lnTo>
                  <a:lnTo>
                    <a:pt x="26" y="72"/>
                  </a:lnTo>
                  <a:lnTo>
                    <a:pt x="17" y="65"/>
                  </a:lnTo>
                  <a:lnTo>
                    <a:pt x="9" y="57"/>
                  </a:lnTo>
                  <a:lnTo>
                    <a:pt x="2" y="49"/>
                  </a:lnTo>
                  <a:lnTo>
                    <a:pt x="0" y="39"/>
                  </a:lnTo>
                  <a:lnTo>
                    <a:pt x="1" y="31"/>
                  </a:lnTo>
                  <a:lnTo>
                    <a:pt x="6" y="23"/>
                  </a:lnTo>
                  <a:lnTo>
                    <a:pt x="14" y="15"/>
                  </a:lnTo>
                  <a:lnTo>
                    <a:pt x="21" y="9"/>
                  </a:lnTo>
                  <a:lnTo>
                    <a:pt x="29" y="5"/>
                  </a:lnTo>
                  <a:lnTo>
                    <a:pt x="33" y="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7769225" y="2797175"/>
              <a:ext cx="258763" cy="73025"/>
            </a:xfrm>
            <a:custGeom>
              <a:avLst/>
              <a:gdLst>
                <a:gd name="T0" fmla="*/ 289 w 325"/>
                <a:gd name="T1" fmla="*/ 0 h 92"/>
                <a:gd name="T2" fmla="*/ 3 w 325"/>
                <a:gd name="T3" fmla="*/ 12 h 92"/>
                <a:gd name="T4" fmla="*/ 0 w 325"/>
                <a:gd name="T5" fmla="*/ 26 h 92"/>
                <a:gd name="T6" fmla="*/ 266 w 325"/>
                <a:gd name="T7" fmla="*/ 92 h 92"/>
                <a:gd name="T8" fmla="*/ 268 w 325"/>
                <a:gd name="T9" fmla="*/ 91 h 92"/>
                <a:gd name="T10" fmla="*/ 273 w 325"/>
                <a:gd name="T11" fmla="*/ 88 h 92"/>
                <a:gd name="T12" fmla="*/ 280 w 325"/>
                <a:gd name="T13" fmla="*/ 84 h 92"/>
                <a:gd name="T14" fmla="*/ 288 w 325"/>
                <a:gd name="T15" fmla="*/ 78 h 92"/>
                <a:gd name="T16" fmla="*/ 297 w 325"/>
                <a:gd name="T17" fmla="*/ 72 h 92"/>
                <a:gd name="T18" fmla="*/ 306 w 325"/>
                <a:gd name="T19" fmla="*/ 64 h 92"/>
                <a:gd name="T20" fmla="*/ 315 w 325"/>
                <a:gd name="T21" fmla="*/ 56 h 92"/>
                <a:gd name="T22" fmla="*/ 322 w 325"/>
                <a:gd name="T23" fmla="*/ 48 h 92"/>
                <a:gd name="T24" fmla="*/ 325 w 325"/>
                <a:gd name="T25" fmla="*/ 39 h 92"/>
                <a:gd name="T26" fmla="*/ 323 w 325"/>
                <a:gd name="T27" fmla="*/ 31 h 92"/>
                <a:gd name="T28" fmla="*/ 319 w 325"/>
                <a:gd name="T29" fmla="*/ 23 h 92"/>
                <a:gd name="T30" fmla="*/ 311 w 325"/>
                <a:gd name="T31" fmla="*/ 15 h 92"/>
                <a:gd name="T32" fmla="*/ 304 w 325"/>
                <a:gd name="T33" fmla="*/ 9 h 92"/>
                <a:gd name="T34" fmla="*/ 296 w 325"/>
                <a:gd name="T35" fmla="*/ 4 h 92"/>
                <a:gd name="T36" fmla="*/ 291 w 325"/>
                <a:gd name="T37" fmla="*/ 1 h 92"/>
                <a:gd name="T38" fmla="*/ 289 w 325"/>
                <a:gd name="T3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5" h="92">
                  <a:moveTo>
                    <a:pt x="289" y="0"/>
                  </a:moveTo>
                  <a:lnTo>
                    <a:pt x="3" y="12"/>
                  </a:lnTo>
                  <a:lnTo>
                    <a:pt x="0" y="26"/>
                  </a:lnTo>
                  <a:lnTo>
                    <a:pt x="266" y="92"/>
                  </a:lnTo>
                  <a:lnTo>
                    <a:pt x="268" y="91"/>
                  </a:lnTo>
                  <a:lnTo>
                    <a:pt x="273" y="88"/>
                  </a:lnTo>
                  <a:lnTo>
                    <a:pt x="280" y="84"/>
                  </a:lnTo>
                  <a:lnTo>
                    <a:pt x="288" y="78"/>
                  </a:lnTo>
                  <a:lnTo>
                    <a:pt x="297" y="72"/>
                  </a:lnTo>
                  <a:lnTo>
                    <a:pt x="306" y="64"/>
                  </a:lnTo>
                  <a:lnTo>
                    <a:pt x="315" y="56"/>
                  </a:lnTo>
                  <a:lnTo>
                    <a:pt x="322" y="48"/>
                  </a:lnTo>
                  <a:lnTo>
                    <a:pt x="325" y="39"/>
                  </a:lnTo>
                  <a:lnTo>
                    <a:pt x="323" y="31"/>
                  </a:lnTo>
                  <a:lnTo>
                    <a:pt x="319" y="23"/>
                  </a:lnTo>
                  <a:lnTo>
                    <a:pt x="311" y="15"/>
                  </a:lnTo>
                  <a:lnTo>
                    <a:pt x="304" y="9"/>
                  </a:lnTo>
                  <a:lnTo>
                    <a:pt x="296" y="4"/>
                  </a:lnTo>
                  <a:lnTo>
                    <a:pt x="291" y="1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8064500" y="1574800"/>
              <a:ext cx="61913" cy="76200"/>
            </a:xfrm>
            <a:custGeom>
              <a:avLst/>
              <a:gdLst>
                <a:gd name="T0" fmla="*/ 64 w 78"/>
                <a:gd name="T1" fmla="*/ 92 h 95"/>
                <a:gd name="T2" fmla="*/ 73 w 78"/>
                <a:gd name="T3" fmla="*/ 81 h 95"/>
                <a:gd name="T4" fmla="*/ 78 w 78"/>
                <a:gd name="T5" fmla="*/ 66 h 95"/>
                <a:gd name="T6" fmla="*/ 76 w 78"/>
                <a:gd name="T7" fmla="*/ 49 h 95"/>
                <a:gd name="T8" fmla="*/ 69 w 78"/>
                <a:gd name="T9" fmla="*/ 31 h 95"/>
                <a:gd name="T10" fmla="*/ 63 w 78"/>
                <a:gd name="T11" fmla="*/ 23 h 95"/>
                <a:gd name="T12" fmla="*/ 57 w 78"/>
                <a:gd name="T13" fmla="*/ 15 h 95"/>
                <a:gd name="T14" fmla="*/ 49 w 78"/>
                <a:gd name="T15" fmla="*/ 9 h 95"/>
                <a:gd name="T16" fmla="*/ 42 w 78"/>
                <a:gd name="T17" fmla="*/ 4 h 95"/>
                <a:gd name="T18" fmla="*/ 35 w 78"/>
                <a:gd name="T19" fmla="*/ 2 h 95"/>
                <a:gd name="T20" fmla="*/ 27 w 78"/>
                <a:gd name="T21" fmla="*/ 0 h 95"/>
                <a:gd name="T22" fmla="*/ 20 w 78"/>
                <a:gd name="T23" fmla="*/ 1 h 95"/>
                <a:gd name="T24" fmla="*/ 14 w 78"/>
                <a:gd name="T25" fmla="*/ 3 h 95"/>
                <a:gd name="T26" fmla="*/ 4 w 78"/>
                <a:gd name="T27" fmla="*/ 13 h 95"/>
                <a:gd name="T28" fmla="*/ 0 w 78"/>
                <a:gd name="T29" fmla="*/ 28 h 95"/>
                <a:gd name="T30" fmla="*/ 2 w 78"/>
                <a:gd name="T31" fmla="*/ 46 h 95"/>
                <a:gd name="T32" fmla="*/ 9 w 78"/>
                <a:gd name="T33" fmla="*/ 64 h 95"/>
                <a:gd name="T34" fmla="*/ 15 w 78"/>
                <a:gd name="T35" fmla="*/ 73 h 95"/>
                <a:gd name="T36" fmla="*/ 20 w 78"/>
                <a:gd name="T37" fmla="*/ 80 h 95"/>
                <a:gd name="T38" fmla="*/ 29 w 78"/>
                <a:gd name="T39" fmla="*/ 87 h 95"/>
                <a:gd name="T40" fmla="*/ 35 w 78"/>
                <a:gd name="T41" fmla="*/ 92 h 95"/>
                <a:gd name="T42" fmla="*/ 42 w 78"/>
                <a:gd name="T43" fmla="*/ 94 h 95"/>
                <a:gd name="T44" fmla="*/ 50 w 78"/>
                <a:gd name="T45" fmla="*/ 95 h 95"/>
                <a:gd name="T46" fmla="*/ 57 w 78"/>
                <a:gd name="T47" fmla="*/ 94 h 95"/>
                <a:gd name="T48" fmla="*/ 64 w 78"/>
                <a:gd name="T49" fmla="*/ 9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95">
                  <a:moveTo>
                    <a:pt x="64" y="92"/>
                  </a:moveTo>
                  <a:lnTo>
                    <a:pt x="73" y="81"/>
                  </a:lnTo>
                  <a:lnTo>
                    <a:pt x="78" y="66"/>
                  </a:lnTo>
                  <a:lnTo>
                    <a:pt x="76" y="49"/>
                  </a:lnTo>
                  <a:lnTo>
                    <a:pt x="69" y="31"/>
                  </a:lnTo>
                  <a:lnTo>
                    <a:pt x="63" y="23"/>
                  </a:lnTo>
                  <a:lnTo>
                    <a:pt x="57" y="15"/>
                  </a:lnTo>
                  <a:lnTo>
                    <a:pt x="49" y="9"/>
                  </a:lnTo>
                  <a:lnTo>
                    <a:pt x="42" y="4"/>
                  </a:lnTo>
                  <a:lnTo>
                    <a:pt x="35" y="2"/>
                  </a:lnTo>
                  <a:lnTo>
                    <a:pt x="27" y="0"/>
                  </a:lnTo>
                  <a:lnTo>
                    <a:pt x="20" y="1"/>
                  </a:lnTo>
                  <a:lnTo>
                    <a:pt x="14" y="3"/>
                  </a:lnTo>
                  <a:lnTo>
                    <a:pt x="4" y="13"/>
                  </a:lnTo>
                  <a:lnTo>
                    <a:pt x="0" y="28"/>
                  </a:lnTo>
                  <a:lnTo>
                    <a:pt x="2" y="46"/>
                  </a:lnTo>
                  <a:lnTo>
                    <a:pt x="9" y="64"/>
                  </a:lnTo>
                  <a:lnTo>
                    <a:pt x="15" y="73"/>
                  </a:lnTo>
                  <a:lnTo>
                    <a:pt x="20" y="80"/>
                  </a:lnTo>
                  <a:lnTo>
                    <a:pt x="29" y="87"/>
                  </a:lnTo>
                  <a:lnTo>
                    <a:pt x="35" y="92"/>
                  </a:lnTo>
                  <a:lnTo>
                    <a:pt x="42" y="94"/>
                  </a:lnTo>
                  <a:lnTo>
                    <a:pt x="50" y="95"/>
                  </a:lnTo>
                  <a:lnTo>
                    <a:pt x="57" y="94"/>
                  </a:lnTo>
                  <a:lnTo>
                    <a:pt x="64" y="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7961313" y="1766888"/>
              <a:ext cx="98425" cy="92075"/>
            </a:xfrm>
            <a:custGeom>
              <a:avLst/>
              <a:gdLst>
                <a:gd name="T0" fmla="*/ 123 w 123"/>
                <a:gd name="T1" fmla="*/ 0 h 116"/>
                <a:gd name="T2" fmla="*/ 0 w 123"/>
                <a:gd name="T3" fmla="*/ 0 h 116"/>
                <a:gd name="T4" fmla="*/ 0 w 123"/>
                <a:gd name="T5" fmla="*/ 89 h 116"/>
                <a:gd name="T6" fmla="*/ 1 w 123"/>
                <a:gd name="T7" fmla="*/ 91 h 116"/>
                <a:gd name="T8" fmla="*/ 3 w 123"/>
                <a:gd name="T9" fmla="*/ 94 h 116"/>
                <a:gd name="T10" fmla="*/ 7 w 123"/>
                <a:gd name="T11" fmla="*/ 97 h 116"/>
                <a:gd name="T12" fmla="*/ 12 w 123"/>
                <a:gd name="T13" fmla="*/ 102 h 116"/>
                <a:gd name="T14" fmla="*/ 20 w 123"/>
                <a:gd name="T15" fmla="*/ 108 h 116"/>
                <a:gd name="T16" fmla="*/ 30 w 123"/>
                <a:gd name="T17" fmla="*/ 111 h 116"/>
                <a:gd name="T18" fmla="*/ 42 w 123"/>
                <a:gd name="T19" fmla="*/ 115 h 116"/>
                <a:gd name="T20" fmla="*/ 56 w 123"/>
                <a:gd name="T21" fmla="*/ 116 h 116"/>
                <a:gd name="T22" fmla="*/ 71 w 123"/>
                <a:gd name="T23" fmla="*/ 115 h 116"/>
                <a:gd name="T24" fmla="*/ 84 w 123"/>
                <a:gd name="T25" fmla="*/ 111 h 116"/>
                <a:gd name="T26" fmla="*/ 95 w 123"/>
                <a:gd name="T27" fmla="*/ 108 h 116"/>
                <a:gd name="T28" fmla="*/ 106 w 123"/>
                <a:gd name="T29" fmla="*/ 102 h 116"/>
                <a:gd name="T30" fmla="*/ 113 w 123"/>
                <a:gd name="T31" fmla="*/ 97 h 116"/>
                <a:gd name="T32" fmla="*/ 118 w 123"/>
                <a:gd name="T33" fmla="*/ 94 h 116"/>
                <a:gd name="T34" fmla="*/ 122 w 123"/>
                <a:gd name="T35" fmla="*/ 91 h 116"/>
                <a:gd name="T36" fmla="*/ 123 w 123"/>
                <a:gd name="T37" fmla="*/ 89 h 116"/>
                <a:gd name="T38" fmla="*/ 123 w 123"/>
                <a:gd name="T3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3" h="116">
                  <a:moveTo>
                    <a:pt x="123" y="0"/>
                  </a:moveTo>
                  <a:lnTo>
                    <a:pt x="0" y="0"/>
                  </a:lnTo>
                  <a:lnTo>
                    <a:pt x="0" y="89"/>
                  </a:lnTo>
                  <a:lnTo>
                    <a:pt x="1" y="91"/>
                  </a:lnTo>
                  <a:lnTo>
                    <a:pt x="3" y="94"/>
                  </a:lnTo>
                  <a:lnTo>
                    <a:pt x="7" y="97"/>
                  </a:lnTo>
                  <a:lnTo>
                    <a:pt x="12" y="102"/>
                  </a:lnTo>
                  <a:lnTo>
                    <a:pt x="20" y="108"/>
                  </a:lnTo>
                  <a:lnTo>
                    <a:pt x="30" y="111"/>
                  </a:lnTo>
                  <a:lnTo>
                    <a:pt x="42" y="115"/>
                  </a:lnTo>
                  <a:lnTo>
                    <a:pt x="56" y="116"/>
                  </a:lnTo>
                  <a:lnTo>
                    <a:pt x="71" y="115"/>
                  </a:lnTo>
                  <a:lnTo>
                    <a:pt x="84" y="111"/>
                  </a:lnTo>
                  <a:lnTo>
                    <a:pt x="95" y="108"/>
                  </a:lnTo>
                  <a:lnTo>
                    <a:pt x="106" y="102"/>
                  </a:lnTo>
                  <a:lnTo>
                    <a:pt x="113" y="97"/>
                  </a:lnTo>
                  <a:lnTo>
                    <a:pt x="118" y="94"/>
                  </a:lnTo>
                  <a:lnTo>
                    <a:pt x="122" y="91"/>
                  </a:lnTo>
                  <a:lnTo>
                    <a:pt x="123" y="8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7943850" y="1731963"/>
              <a:ext cx="141288" cy="125412"/>
            </a:xfrm>
            <a:custGeom>
              <a:avLst/>
              <a:gdLst>
                <a:gd name="T0" fmla="*/ 177 w 177"/>
                <a:gd name="T1" fmla="*/ 158 h 158"/>
                <a:gd name="T2" fmla="*/ 177 w 177"/>
                <a:gd name="T3" fmla="*/ 0 h 158"/>
                <a:gd name="T4" fmla="*/ 0 w 177"/>
                <a:gd name="T5" fmla="*/ 37 h 158"/>
                <a:gd name="T6" fmla="*/ 0 w 177"/>
                <a:gd name="T7" fmla="*/ 158 h 158"/>
                <a:gd name="T8" fmla="*/ 177 w 177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58">
                  <a:moveTo>
                    <a:pt x="177" y="158"/>
                  </a:moveTo>
                  <a:lnTo>
                    <a:pt x="177" y="0"/>
                  </a:lnTo>
                  <a:lnTo>
                    <a:pt x="0" y="37"/>
                  </a:lnTo>
                  <a:lnTo>
                    <a:pt x="0" y="158"/>
                  </a:lnTo>
                  <a:lnTo>
                    <a:pt x="177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Rectangle 35"/>
            <p:cNvSpPr>
              <a:spLocks noChangeArrowheads="1"/>
            </p:cNvSpPr>
            <p:nvPr/>
          </p:nvSpPr>
          <p:spPr bwMode="auto">
            <a:xfrm>
              <a:off x="7961313" y="1766888"/>
              <a:ext cx="101600" cy="73025"/>
            </a:xfrm>
            <a:prstGeom prst="rect">
              <a:avLst/>
            </a:prstGeom>
            <a:solidFill>
              <a:srgbClr val="AFAA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Freeform 36"/>
            <p:cNvSpPr>
              <a:spLocks/>
            </p:cNvSpPr>
            <p:nvPr/>
          </p:nvSpPr>
          <p:spPr bwMode="auto">
            <a:xfrm>
              <a:off x="7856538" y="1543050"/>
              <a:ext cx="285750" cy="252412"/>
            </a:xfrm>
            <a:custGeom>
              <a:avLst/>
              <a:gdLst>
                <a:gd name="T0" fmla="*/ 308 w 361"/>
                <a:gd name="T1" fmla="*/ 97 h 319"/>
                <a:gd name="T2" fmla="*/ 308 w 361"/>
                <a:gd name="T3" fmla="*/ 97 h 319"/>
                <a:gd name="T4" fmla="*/ 308 w 361"/>
                <a:gd name="T5" fmla="*/ 97 h 319"/>
                <a:gd name="T6" fmla="*/ 308 w 361"/>
                <a:gd name="T7" fmla="*/ 97 h 319"/>
                <a:gd name="T8" fmla="*/ 307 w 361"/>
                <a:gd name="T9" fmla="*/ 97 h 319"/>
                <a:gd name="T10" fmla="*/ 296 w 361"/>
                <a:gd name="T11" fmla="*/ 76 h 319"/>
                <a:gd name="T12" fmla="*/ 282 w 361"/>
                <a:gd name="T13" fmla="*/ 58 h 319"/>
                <a:gd name="T14" fmla="*/ 267 w 361"/>
                <a:gd name="T15" fmla="*/ 41 h 319"/>
                <a:gd name="T16" fmla="*/ 249 w 361"/>
                <a:gd name="T17" fmla="*/ 27 h 319"/>
                <a:gd name="T18" fmla="*/ 229 w 361"/>
                <a:gd name="T19" fmla="*/ 15 h 319"/>
                <a:gd name="T20" fmla="*/ 208 w 361"/>
                <a:gd name="T21" fmla="*/ 7 h 319"/>
                <a:gd name="T22" fmla="*/ 184 w 361"/>
                <a:gd name="T23" fmla="*/ 3 h 319"/>
                <a:gd name="T24" fmla="*/ 160 w 361"/>
                <a:gd name="T25" fmla="*/ 0 h 319"/>
                <a:gd name="T26" fmla="*/ 128 w 361"/>
                <a:gd name="T27" fmla="*/ 4 h 319"/>
                <a:gd name="T28" fmla="*/ 98 w 361"/>
                <a:gd name="T29" fmla="*/ 13 h 319"/>
                <a:gd name="T30" fmla="*/ 70 w 361"/>
                <a:gd name="T31" fmla="*/ 28 h 319"/>
                <a:gd name="T32" fmla="*/ 47 w 361"/>
                <a:gd name="T33" fmla="*/ 48 h 319"/>
                <a:gd name="T34" fmla="*/ 28 w 361"/>
                <a:gd name="T35" fmla="*/ 71 h 319"/>
                <a:gd name="T36" fmla="*/ 13 w 361"/>
                <a:gd name="T37" fmla="*/ 98 h 319"/>
                <a:gd name="T38" fmla="*/ 3 w 361"/>
                <a:gd name="T39" fmla="*/ 128 h 319"/>
                <a:gd name="T40" fmla="*/ 0 w 361"/>
                <a:gd name="T41" fmla="*/ 160 h 319"/>
                <a:gd name="T42" fmla="*/ 3 w 361"/>
                <a:gd name="T43" fmla="*/ 193 h 319"/>
                <a:gd name="T44" fmla="*/ 13 w 361"/>
                <a:gd name="T45" fmla="*/ 223 h 319"/>
                <a:gd name="T46" fmla="*/ 28 w 361"/>
                <a:gd name="T47" fmla="*/ 249 h 319"/>
                <a:gd name="T48" fmla="*/ 47 w 361"/>
                <a:gd name="T49" fmla="*/ 272 h 319"/>
                <a:gd name="T50" fmla="*/ 70 w 361"/>
                <a:gd name="T51" fmla="*/ 292 h 319"/>
                <a:gd name="T52" fmla="*/ 98 w 361"/>
                <a:gd name="T53" fmla="*/ 307 h 319"/>
                <a:gd name="T54" fmla="*/ 128 w 361"/>
                <a:gd name="T55" fmla="*/ 316 h 319"/>
                <a:gd name="T56" fmla="*/ 160 w 361"/>
                <a:gd name="T57" fmla="*/ 319 h 319"/>
                <a:gd name="T58" fmla="*/ 183 w 361"/>
                <a:gd name="T59" fmla="*/ 318 h 319"/>
                <a:gd name="T60" fmla="*/ 205 w 361"/>
                <a:gd name="T61" fmla="*/ 312 h 319"/>
                <a:gd name="T62" fmla="*/ 226 w 361"/>
                <a:gd name="T63" fmla="*/ 306 h 319"/>
                <a:gd name="T64" fmla="*/ 246 w 361"/>
                <a:gd name="T65" fmla="*/ 295 h 319"/>
                <a:gd name="T66" fmla="*/ 263 w 361"/>
                <a:gd name="T67" fmla="*/ 283 h 319"/>
                <a:gd name="T68" fmla="*/ 279 w 361"/>
                <a:gd name="T69" fmla="*/ 266 h 319"/>
                <a:gd name="T70" fmla="*/ 292 w 361"/>
                <a:gd name="T71" fmla="*/ 250 h 319"/>
                <a:gd name="T72" fmla="*/ 303 w 361"/>
                <a:gd name="T73" fmla="*/ 231 h 319"/>
                <a:gd name="T74" fmla="*/ 304 w 361"/>
                <a:gd name="T75" fmla="*/ 232 h 319"/>
                <a:gd name="T76" fmla="*/ 306 w 361"/>
                <a:gd name="T77" fmla="*/ 232 h 319"/>
                <a:gd name="T78" fmla="*/ 307 w 361"/>
                <a:gd name="T79" fmla="*/ 232 h 319"/>
                <a:gd name="T80" fmla="*/ 308 w 361"/>
                <a:gd name="T81" fmla="*/ 232 h 319"/>
                <a:gd name="T82" fmla="*/ 318 w 361"/>
                <a:gd name="T83" fmla="*/ 231 h 319"/>
                <a:gd name="T84" fmla="*/ 329 w 361"/>
                <a:gd name="T85" fmla="*/ 226 h 319"/>
                <a:gd name="T86" fmla="*/ 338 w 361"/>
                <a:gd name="T87" fmla="*/ 220 h 319"/>
                <a:gd name="T88" fmla="*/ 345 w 361"/>
                <a:gd name="T89" fmla="*/ 211 h 319"/>
                <a:gd name="T90" fmla="*/ 352 w 361"/>
                <a:gd name="T91" fmla="*/ 202 h 319"/>
                <a:gd name="T92" fmla="*/ 356 w 361"/>
                <a:gd name="T93" fmla="*/ 190 h 319"/>
                <a:gd name="T94" fmla="*/ 360 w 361"/>
                <a:gd name="T95" fmla="*/ 178 h 319"/>
                <a:gd name="T96" fmla="*/ 361 w 361"/>
                <a:gd name="T97" fmla="*/ 164 h 319"/>
                <a:gd name="T98" fmla="*/ 360 w 361"/>
                <a:gd name="T99" fmla="*/ 150 h 319"/>
                <a:gd name="T100" fmla="*/ 356 w 361"/>
                <a:gd name="T101" fmla="*/ 137 h 319"/>
                <a:gd name="T102" fmla="*/ 352 w 361"/>
                <a:gd name="T103" fmla="*/ 127 h 319"/>
                <a:gd name="T104" fmla="*/ 345 w 361"/>
                <a:gd name="T105" fmla="*/ 117 h 319"/>
                <a:gd name="T106" fmla="*/ 338 w 361"/>
                <a:gd name="T107" fmla="*/ 109 h 319"/>
                <a:gd name="T108" fmla="*/ 329 w 361"/>
                <a:gd name="T109" fmla="*/ 103 h 319"/>
                <a:gd name="T110" fmla="*/ 318 w 361"/>
                <a:gd name="T111" fmla="*/ 98 h 319"/>
                <a:gd name="T112" fmla="*/ 308 w 361"/>
                <a:gd name="T113" fmla="*/ 9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61" h="319">
                  <a:moveTo>
                    <a:pt x="308" y="97"/>
                  </a:moveTo>
                  <a:lnTo>
                    <a:pt x="308" y="97"/>
                  </a:lnTo>
                  <a:lnTo>
                    <a:pt x="308" y="97"/>
                  </a:lnTo>
                  <a:lnTo>
                    <a:pt x="308" y="97"/>
                  </a:lnTo>
                  <a:lnTo>
                    <a:pt x="307" y="97"/>
                  </a:lnTo>
                  <a:lnTo>
                    <a:pt x="296" y="76"/>
                  </a:lnTo>
                  <a:lnTo>
                    <a:pt x="282" y="58"/>
                  </a:lnTo>
                  <a:lnTo>
                    <a:pt x="267" y="41"/>
                  </a:lnTo>
                  <a:lnTo>
                    <a:pt x="249" y="27"/>
                  </a:lnTo>
                  <a:lnTo>
                    <a:pt x="229" y="15"/>
                  </a:lnTo>
                  <a:lnTo>
                    <a:pt x="208" y="7"/>
                  </a:lnTo>
                  <a:lnTo>
                    <a:pt x="184" y="3"/>
                  </a:lnTo>
                  <a:lnTo>
                    <a:pt x="160" y="0"/>
                  </a:lnTo>
                  <a:lnTo>
                    <a:pt x="128" y="4"/>
                  </a:lnTo>
                  <a:lnTo>
                    <a:pt x="98" y="13"/>
                  </a:lnTo>
                  <a:lnTo>
                    <a:pt x="70" y="28"/>
                  </a:lnTo>
                  <a:lnTo>
                    <a:pt x="47" y="48"/>
                  </a:lnTo>
                  <a:lnTo>
                    <a:pt x="28" y="71"/>
                  </a:lnTo>
                  <a:lnTo>
                    <a:pt x="13" y="98"/>
                  </a:lnTo>
                  <a:lnTo>
                    <a:pt x="3" y="128"/>
                  </a:lnTo>
                  <a:lnTo>
                    <a:pt x="0" y="160"/>
                  </a:lnTo>
                  <a:lnTo>
                    <a:pt x="3" y="193"/>
                  </a:lnTo>
                  <a:lnTo>
                    <a:pt x="13" y="223"/>
                  </a:lnTo>
                  <a:lnTo>
                    <a:pt x="28" y="249"/>
                  </a:lnTo>
                  <a:lnTo>
                    <a:pt x="47" y="272"/>
                  </a:lnTo>
                  <a:lnTo>
                    <a:pt x="70" y="292"/>
                  </a:lnTo>
                  <a:lnTo>
                    <a:pt x="98" y="307"/>
                  </a:lnTo>
                  <a:lnTo>
                    <a:pt x="128" y="316"/>
                  </a:lnTo>
                  <a:lnTo>
                    <a:pt x="160" y="319"/>
                  </a:lnTo>
                  <a:lnTo>
                    <a:pt x="183" y="318"/>
                  </a:lnTo>
                  <a:lnTo>
                    <a:pt x="205" y="312"/>
                  </a:lnTo>
                  <a:lnTo>
                    <a:pt x="226" y="306"/>
                  </a:lnTo>
                  <a:lnTo>
                    <a:pt x="246" y="295"/>
                  </a:lnTo>
                  <a:lnTo>
                    <a:pt x="263" y="283"/>
                  </a:lnTo>
                  <a:lnTo>
                    <a:pt x="279" y="266"/>
                  </a:lnTo>
                  <a:lnTo>
                    <a:pt x="292" y="250"/>
                  </a:lnTo>
                  <a:lnTo>
                    <a:pt x="303" y="231"/>
                  </a:lnTo>
                  <a:lnTo>
                    <a:pt x="304" y="232"/>
                  </a:lnTo>
                  <a:lnTo>
                    <a:pt x="306" y="232"/>
                  </a:lnTo>
                  <a:lnTo>
                    <a:pt x="307" y="232"/>
                  </a:lnTo>
                  <a:lnTo>
                    <a:pt x="308" y="232"/>
                  </a:lnTo>
                  <a:lnTo>
                    <a:pt x="318" y="231"/>
                  </a:lnTo>
                  <a:lnTo>
                    <a:pt x="329" y="226"/>
                  </a:lnTo>
                  <a:lnTo>
                    <a:pt x="338" y="220"/>
                  </a:lnTo>
                  <a:lnTo>
                    <a:pt x="345" y="211"/>
                  </a:lnTo>
                  <a:lnTo>
                    <a:pt x="352" y="202"/>
                  </a:lnTo>
                  <a:lnTo>
                    <a:pt x="356" y="190"/>
                  </a:lnTo>
                  <a:lnTo>
                    <a:pt x="360" y="178"/>
                  </a:lnTo>
                  <a:lnTo>
                    <a:pt x="361" y="164"/>
                  </a:lnTo>
                  <a:lnTo>
                    <a:pt x="360" y="150"/>
                  </a:lnTo>
                  <a:lnTo>
                    <a:pt x="356" y="137"/>
                  </a:lnTo>
                  <a:lnTo>
                    <a:pt x="352" y="127"/>
                  </a:lnTo>
                  <a:lnTo>
                    <a:pt x="345" y="117"/>
                  </a:lnTo>
                  <a:lnTo>
                    <a:pt x="338" y="109"/>
                  </a:lnTo>
                  <a:lnTo>
                    <a:pt x="329" y="103"/>
                  </a:lnTo>
                  <a:lnTo>
                    <a:pt x="318" y="98"/>
                  </a:lnTo>
                  <a:lnTo>
                    <a:pt x="308" y="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Freeform 37"/>
            <p:cNvSpPr>
              <a:spLocks/>
            </p:cNvSpPr>
            <p:nvPr/>
          </p:nvSpPr>
          <p:spPr bwMode="auto">
            <a:xfrm>
              <a:off x="7875588" y="1562100"/>
              <a:ext cx="252413" cy="214312"/>
            </a:xfrm>
            <a:custGeom>
              <a:avLst/>
              <a:gdLst>
                <a:gd name="T0" fmla="*/ 286 w 317"/>
                <a:gd name="T1" fmla="*/ 102 h 269"/>
                <a:gd name="T2" fmla="*/ 282 w 317"/>
                <a:gd name="T3" fmla="*/ 103 h 269"/>
                <a:gd name="T4" fmla="*/ 277 w 317"/>
                <a:gd name="T5" fmla="*/ 104 h 269"/>
                <a:gd name="T6" fmla="*/ 272 w 317"/>
                <a:gd name="T7" fmla="*/ 107 h 269"/>
                <a:gd name="T8" fmla="*/ 268 w 317"/>
                <a:gd name="T9" fmla="*/ 110 h 269"/>
                <a:gd name="T10" fmla="*/ 262 w 317"/>
                <a:gd name="T11" fmla="*/ 87 h 269"/>
                <a:gd name="T12" fmla="*/ 252 w 317"/>
                <a:gd name="T13" fmla="*/ 66 h 269"/>
                <a:gd name="T14" fmla="*/ 239 w 317"/>
                <a:gd name="T15" fmla="*/ 47 h 269"/>
                <a:gd name="T16" fmla="*/ 223 w 317"/>
                <a:gd name="T17" fmla="*/ 31 h 269"/>
                <a:gd name="T18" fmla="*/ 203 w 317"/>
                <a:gd name="T19" fmla="*/ 18 h 269"/>
                <a:gd name="T20" fmla="*/ 182 w 317"/>
                <a:gd name="T21" fmla="*/ 8 h 269"/>
                <a:gd name="T22" fmla="*/ 159 w 317"/>
                <a:gd name="T23" fmla="*/ 2 h 269"/>
                <a:gd name="T24" fmla="*/ 135 w 317"/>
                <a:gd name="T25" fmla="*/ 0 h 269"/>
                <a:gd name="T26" fmla="*/ 109 w 317"/>
                <a:gd name="T27" fmla="*/ 2 h 269"/>
                <a:gd name="T28" fmla="*/ 83 w 317"/>
                <a:gd name="T29" fmla="*/ 10 h 269"/>
                <a:gd name="T30" fmla="*/ 60 w 317"/>
                <a:gd name="T31" fmla="*/ 23 h 269"/>
                <a:gd name="T32" fmla="*/ 41 w 317"/>
                <a:gd name="T33" fmla="*/ 39 h 269"/>
                <a:gd name="T34" fmla="*/ 23 w 317"/>
                <a:gd name="T35" fmla="*/ 58 h 269"/>
                <a:gd name="T36" fmla="*/ 11 w 317"/>
                <a:gd name="T37" fmla="*/ 81 h 269"/>
                <a:gd name="T38" fmla="*/ 3 w 317"/>
                <a:gd name="T39" fmla="*/ 107 h 269"/>
                <a:gd name="T40" fmla="*/ 0 w 317"/>
                <a:gd name="T41" fmla="*/ 134 h 269"/>
                <a:gd name="T42" fmla="*/ 3 w 317"/>
                <a:gd name="T43" fmla="*/ 161 h 269"/>
                <a:gd name="T44" fmla="*/ 11 w 317"/>
                <a:gd name="T45" fmla="*/ 186 h 269"/>
                <a:gd name="T46" fmla="*/ 23 w 317"/>
                <a:gd name="T47" fmla="*/ 209 h 269"/>
                <a:gd name="T48" fmla="*/ 41 w 317"/>
                <a:gd name="T49" fmla="*/ 229 h 269"/>
                <a:gd name="T50" fmla="*/ 60 w 317"/>
                <a:gd name="T51" fmla="*/ 246 h 269"/>
                <a:gd name="T52" fmla="*/ 83 w 317"/>
                <a:gd name="T53" fmla="*/ 259 h 269"/>
                <a:gd name="T54" fmla="*/ 109 w 317"/>
                <a:gd name="T55" fmla="*/ 267 h 269"/>
                <a:gd name="T56" fmla="*/ 135 w 317"/>
                <a:gd name="T57" fmla="*/ 269 h 269"/>
                <a:gd name="T58" fmla="*/ 158 w 317"/>
                <a:gd name="T59" fmla="*/ 267 h 269"/>
                <a:gd name="T60" fmla="*/ 180 w 317"/>
                <a:gd name="T61" fmla="*/ 261 h 269"/>
                <a:gd name="T62" fmla="*/ 200 w 317"/>
                <a:gd name="T63" fmla="*/ 253 h 269"/>
                <a:gd name="T64" fmla="*/ 218 w 317"/>
                <a:gd name="T65" fmla="*/ 240 h 269"/>
                <a:gd name="T66" fmla="*/ 234 w 317"/>
                <a:gd name="T67" fmla="*/ 225 h 269"/>
                <a:gd name="T68" fmla="*/ 247 w 317"/>
                <a:gd name="T69" fmla="*/ 209 h 269"/>
                <a:gd name="T70" fmla="*/ 258 w 317"/>
                <a:gd name="T71" fmla="*/ 190 h 269"/>
                <a:gd name="T72" fmla="*/ 265 w 317"/>
                <a:gd name="T73" fmla="*/ 169 h 269"/>
                <a:gd name="T74" fmla="*/ 270 w 317"/>
                <a:gd name="T75" fmla="*/ 174 h 269"/>
                <a:gd name="T76" fmla="*/ 275 w 317"/>
                <a:gd name="T77" fmla="*/ 177 h 269"/>
                <a:gd name="T78" fmla="*/ 280 w 317"/>
                <a:gd name="T79" fmla="*/ 179 h 269"/>
                <a:gd name="T80" fmla="*/ 286 w 317"/>
                <a:gd name="T81" fmla="*/ 180 h 269"/>
                <a:gd name="T82" fmla="*/ 299 w 317"/>
                <a:gd name="T83" fmla="*/ 177 h 269"/>
                <a:gd name="T84" fmla="*/ 308 w 317"/>
                <a:gd name="T85" fmla="*/ 169 h 269"/>
                <a:gd name="T86" fmla="*/ 315 w 317"/>
                <a:gd name="T87" fmla="*/ 156 h 269"/>
                <a:gd name="T88" fmla="*/ 317 w 317"/>
                <a:gd name="T89" fmla="*/ 141 h 269"/>
                <a:gd name="T90" fmla="*/ 315 w 317"/>
                <a:gd name="T91" fmla="*/ 126 h 269"/>
                <a:gd name="T92" fmla="*/ 308 w 317"/>
                <a:gd name="T93" fmla="*/ 114 h 269"/>
                <a:gd name="T94" fmla="*/ 299 w 317"/>
                <a:gd name="T95" fmla="*/ 106 h 269"/>
                <a:gd name="T96" fmla="*/ 286 w 317"/>
                <a:gd name="T97" fmla="*/ 10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17" h="269">
                  <a:moveTo>
                    <a:pt x="286" y="102"/>
                  </a:moveTo>
                  <a:lnTo>
                    <a:pt x="282" y="103"/>
                  </a:lnTo>
                  <a:lnTo>
                    <a:pt x="277" y="104"/>
                  </a:lnTo>
                  <a:lnTo>
                    <a:pt x="272" y="107"/>
                  </a:lnTo>
                  <a:lnTo>
                    <a:pt x="268" y="110"/>
                  </a:lnTo>
                  <a:lnTo>
                    <a:pt x="262" y="87"/>
                  </a:lnTo>
                  <a:lnTo>
                    <a:pt x="252" y="66"/>
                  </a:lnTo>
                  <a:lnTo>
                    <a:pt x="239" y="47"/>
                  </a:lnTo>
                  <a:lnTo>
                    <a:pt x="223" y="31"/>
                  </a:lnTo>
                  <a:lnTo>
                    <a:pt x="203" y="18"/>
                  </a:lnTo>
                  <a:lnTo>
                    <a:pt x="182" y="8"/>
                  </a:lnTo>
                  <a:lnTo>
                    <a:pt x="159" y="2"/>
                  </a:lnTo>
                  <a:lnTo>
                    <a:pt x="135" y="0"/>
                  </a:lnTo>
                  <a:lnTo>
                    <a:pt x="109" y="2"/>
                  </a:lnTo>
                  <a:lnTo>
                    <a:pt x="83" y="10"/>
                  </a:lnTo>
                  <a:lnTo>
                    <a:pt x="60" y="23"/>
                  </a:lnTo>
                  <a:lnTo>
                    <a:pt x="41" y="39"/>
                  </a:lnTo>
                  <a:lnTo>
                    <a:pt x="23" y="58"/>
                  </a:lnTo>
                  <a:lnTo>
                    <a:pt x="11" y="81"/>
                  </a:lnTo>
                  <a:lnTo>
                    <a:pt x="3" y="107"/>
                  </a:lnTo>
                  <a:lnTo>
                    <a:pt x="0" y="134"/>
                  </a:lnTo>
                  <a:lnTo>
                    <a:pt x="3" y="161"/>
                  </a:lnTo>
                  <a:lnTo>
                    <a:pt x="11" y="186"/>
                  </a:lnTo>
                  <a:lnTo>
                    <a:pt x="23" y="209"/>
                  </a:lnTo>
                  <a:lnTo>
                    <a:pt x="41" y="229"/>
                  </a:lnTo>
                  <a:lnTo>
                    <a:pt x="60" y="246"/>
                  </a:lnTo>
                  <a:lnTo>
                    <a:pt x="83" y="259"/>
                  </a:lnTo>
                  <a:lnTo>
                    <a:pt x="109" y="267"/>
                  </a:lnTo>
                  <a:lnTo>
                    <a:pt x="135" y="269"/>
                  </a:lnTo>
                  <a:lnTo>
                    <a:pt x="158" y="267"/>
                  </a:lnTo>
                  <a:lnTo>
                    <a:pt x="180" y="261"/>
                  </a:lnTo>
                  <a:lnTo>
                    <a:pt x="200" y="253"/>
                  </a:lnTo>
                  <a:lnTo>
                    <a:pt x="218" y="240"/>
                  </a:lnTo>
                  <a:lnTo>
                    <a:pt x="234" y="225"/>
                  </a:lnTo>
                  <a:lnTo>
                    <a:pt x="247" y="209"/>
                  </a:lnTo>
                  <a:lnTo>
                    <a:pt x="258" y="190"/>
                  </a:lnTo>
                  <a:lnTo>
                    <a:pt x="265" y="169"/>
                  </a:lnTo>
                  <a:lnTo>
                    <a:pt x="270" y="174"/>
                  </a:lnTo>
                  <a:lnTo>
                    <a:pt x="275" y="177"/>
                  </a:lnTo>
                  <a:lnTo>
                    <a:pt x="280" y="179"/>
                  </a:lnTo>
                  <a:lnTo>
                    <a:pt x="286" y="180"/>
                  </a:lnTo>
                  <a:lnTo>
                    <a:pt x="299" y="177"/>
                  </a:lnTo>
                  <a:lnTo>
                    <a:pt x="308" y="169"/>
                  </a:lnTo>
                  <a:lnTo>
                    <a:pt x="315" y="156"/>
                  </a:lnTo>
                  <a:lnTo>
                    <a:pt x="317" y="141"/>
                  </a:lnTo>
                  <a:lnTo>
                    <a:pt x="315" y="126"/>
                  </a:lnTo>
                  <a:lnTo>
                    <a:pt x="308" y="114"/>
                  </a:lnTo>
                  <a:lnTo>
                    <a:pt x="299" y="106"/>
                  </a:lnTo>
                  <a:lnTo>
                    <a:pt x="286" y="102"/>
                  </a:lnTo>
                  <a:close/>
                </a:path>
              </a:pathLst>
            </a:custGeom>
            <a:solidFill>
              <a:srgbClr val="AFAA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Freeform 38"/>
            <p:cNvSpPr>
              <a:spLocks/>
            </p:cNvSpPr>
            <p:nvPr/>
          </p:nvSpPr>
          <p:spPr bwMode="auto">
            <a:xfrm>
              <a:off x="7929563" y="1711325"/>
              <a:ext cx="103188" cy="34925"/>
            </a:xfrm>
            <a:custGeom>
              <a:avLst/>
              <a:gdLst>
                <a:gd name="T0" fmla="*/ 0 w 129"/>
                <a:gd name="T1" fmla="*/ 0 h 45"/>
                <a:gd name="T2" fmla="*/ 3 w 129"/>
                <a:gd name="T3" fmla="*/ 9 h 45"/>
                <a:gd name="T4" fmla="*/ 6 w 129"/>
                <a:gd name="T5" fmla="*/ 18 h 45"/>
                <a:gd name="T6" fmla="*/ 13 w 129"/>
                <a:gd name="T7" fmla="*/ 27 h 45"/>
                <a:gd name="T8" fmla="*/ 23 w 129"/>
                <a:gd name="T9" fmla="*/ 36 h 45"/>
                <a:gd name="T10" fmla="*/ 31 w 129"/>
                <a:gd name="T11" fmla="*/ 41 h 45"/>
                <a:gd name="T12" fmla="*/ 39 w 129"/>
                <a:gd name="T13" fmla="*/ 43 h 45"/>
                <a:gd name="T14" fmla="*/ 49 w 129"/>
                <a:gd name="T15" fmla="*/ 44 h 45"/>
                <a:gd name="T16" fmla="*/ 56 w 129"/>
                <a:gd name="T17" fmla="*/ 45 h 45"/>
                <a:gd name="T18" fmla="*/ 62 w 129"/>
                <a:gd name="T19" fmla="*/ 45 h 45"/>
                <a:gd name="T20" fmla="*/ 68 w 129"/>
                <a:gd name="T21" fmla="*/ 45 h 45"/>
                <a:gd name="T22" fmla="*/ 72 w 129"/>
                <a:gd name="T23" fmla="*/ 44 h 45"/>
                <a:gd name="T24" fmla="*/ 73 w 129"/>
                <a:gd name="T25" fmla="*/ 44 h 45"/>
                <a:gd name="T26" fmla="*/ 129 w 129"/>
                <a:gd name="T27" fmla="*/ 0 h 45"/>
                <a:gd name="T28" fmla="*/ 0 w 129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45">
                  <a:moveTo>
                    <a:pt x="0" y="0"/>
                  </a:moveTo>
                  <a:lnTo>
                    <a:pt x="3" y="9"/>
                  </a:lnTo>
                  <a:lnTo>
                    <a:pt x="6" y="18"/>
                  </a:lnTo>
                  <a:lnTo>
                    <a:pt x="13" y="27"/>
                  </a:lnTo>
                  <a:lnTo>
                    <a:pt x="23" y="36"/>
                  </a:lnTo>
                  <a:lnTo>
                    <a:pt x="31" y="41"/>
                  </a:lnTo>
                  <a:lnTo>
                    <a:pt x="39" y="43"/>
                  </a:lnTo>
                  <a:lnTo>
                    <a:pt x="49" y="44"/>
                  </a:lnTo>
                  <a:lnTo>
                    <a:pt x="56" y="45"/>
                  </a:lnTo>
                  <a:lnTo>
                    <a:pt x="62" y="45"/>
                  </a:lnTo>
                  <a:lnTo>
                    <a:pt x="68" y="45"/>
                  </a:lnTo>
                  <a:lnTo>
                    <a:pt x="72" y="44"/>
                  </a:lnTo>
                  <a:lnTo>
                    <a:pt x="73" y="44"/>
                  </a:ln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Freeform 39"/>
            <p:cNvSpPr>
              <a:spLocks/>
            </p:cNvSpPr>
            <p:nvPr/>
          </p:nvSpPr>
          <p:spPr bwMode="auto">
            <a:xfrm>
              <a:off x="7942263" y="1719263"/>
              <a:ext cx="60325" cy="11112"/>
            </a:xfrm>
            <a:custGeom>
              <a:avLst/>
              <a:gdLst>
                <a:gd name="T0" fmla="*/ 0 w 76"/>
                <a:gd name="T1" fmla="*/ 0 h 13"/>
                <a:gd name="T2" fmla="*/ 7 w 76"/>
                <a:gd name="T3" fmla="*/ 13 h 13"/>
                <a:gd name="T4" fmla="*/ 58 w 76"/>
                <a:gd name="T5" fmla="*/ 13 h 13"/>
                <a:gd name="T6" fmla="*/ 76 w 76"/>
                <a:gd name="T7" fmla="*/ 0 h 13"/>
                <a:gd name="T8" fmla="*/ 0 w 7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3">
                  <a:moveTo>
                    <a:pt x="0" y="0"/>
                  </a:moveTo>
                  <a:lnTo>
                    <a:pt x="7" y="13"/>
                  </a:lnTo>
                  <a:lnTo>
                    <a:pt x="58" y="13"/>
                  </a:lnTo>
                  <a:lnTo>
                    <a:pt x="7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Freeform 40"/>
            <p:cNvSpPr>
              <a:spLocks/>
            </p:cNvSpPr>
            <p:nvPr/>
          </p:nvSpPr>
          <p:spPr bwMode="auto">
            <a:xfrm>
              <a:off x="7913688" y="1604963"/>
              <a:ext cx="25400" cy="26987"/>
            </a:xfrm>
            <a:custGeom>
              <a:avLst/>
              <a:gdLst>
                <a:gd name="T0" fmla="*/ 17 w 33"/>
                <a:gd name="T1" fmla="*/ 32 h 32"/>
                <a:gd name="T2" fmla="*/ 24 w 33"/>
                <a:gd name="T3" fmla="*/ 31 h 32"/>
                <a:gd name="T4" fmla="*/ 28 w 33"/>
                <a:gd name="T5" fmla="*/ 27 h 32"/>
                <a:gd name="T6" fmla="*/ 32 w 33"/>
                <a:gd name="T7" fmla="*/ 23 h 32"/>
                <a:gd name="T8" fmla="*/ 33 w 33"/>
                <a:gd name="T9" fmla="*/ 16 h 32"/>
                <a:gd name="T10" fmla="*/ 32 w 33"/>
                <a:gd name="T11" fmla="*/ 9 h 32"/>
                <a:gd name="T12" fmla="*/ 28 w 33"/>
                <a:gd name="T13" fmla="*/ 4 h 32"/>
                <a:gd name="T14" fmla="*/ 24 w 33"/>
                <a:gd name="T15" fmla="*/ 1 h 32"/>
                <a:gd name="T16" fmla="*/ 17 w 33"/>
                <a:gd name="T17" fmla="*/ 0 h 32"/>
                <a:gd name="T18" fmla="*/ 10 w 33"/>
                <a:gd name="T19" fmla="*/ 1 h 32"/>
                <a:gd name="T20" fmla="*/ 5 w 33"/>
                <a:gd name="T21" fmla="*/ 4 h 32"/>
                <a:gd name="T22" fmla="*/ 2 w 33"/>
                <a:gd name="T23" fmla="*/ 9 h 32"/>
                <a:gd name="T24" fmla="*/ 0 w 33"/>
                <a:gd name="T25" fmla="*/ 16 h 32"/>
                <a:gd name="T26" fmla="*/ 2 w 33"/>
                <a:gd name="T27" fmla="*/ 23 h 32"/>
                <a:gd name="T28" fmla="*/ 5 w 33"/>
                <a:gd name="T29" fmla="*/ 27 h 32"/>
                <a:gd name="T30" fmla="*/ 10 w 33"/>
                <a:gd name="T31" fmla="*/ 31 h 32"/>
                <a:gd name="T32" fmla="*/ 17 w 33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2">
                  <a:moveTo>
                    <a:pt x="17" y="32"/>
                  </a:moveTo>
                  <a:lnTo>
                    <a:pt x="24" y="31"/>
                  </a:lnTo>
                  <a:lnTo>
                    <a:pt x="28" y="27"/>
                  </a:lnTo>
                  <a:lnTo>
                    <a:pt x="32" y="23"/>
                  </a:lnTo>
                  <a:lnTo>
                    <a:pt x="33" y="16"/>
                  </a:lnTo>
                  <a:lnTo>
                    <a:pt x="32" y="9"/>
                  </a:lnTo>
                  <a:lnTo>
                    <a:pt x="28" y="4"/>
                  </a:lnTo>
                  <a:lnTo>
                    <a:pt x="24" y="1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4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5" y="27"/>
                  </a:lnTo>
                  <a:lnTo>
                    <a:pt x="10" y="31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Freeform 41"/>
            <p:cNvSpPr>
              <a:spLocks/>
            </p:cNvSpPr>
            <p:nvPr/>
          </p:nvSpPr>
          <p:spPr bwMode="auto">
            <a:xfrm>
              <a:off x="7996238" y="1604963"/>
              <a:ext cx="31750" cy="31750"/>
            </a:xfrm>
            <a:custGeom>
              <a:avLst/>
              <a:gdLst>
                <a:gd name="T0" fmla="*/ 20 w 40"/>
                <a:gd name="T1" fmla="*/ 39 h 39"/>
                <a:gd name="T2" fmla="*/ 27 w 40"/>
                <a:gd name="T3" fmla="*/ 38 h 39"/>
                <a:gd name="T4" fmla="*/ 34 w 40"/>
                <a:gd name="T5" fmla="*/ 33 h 39"/>
                <a:gd name="T6" fmla="*/ 38 w 40"/>
                <a:gd name="T7" fmla="*/ 27 h 39"/>
                <a:gd name="T8" fmla="*/ 40 w 40"/>
                <a:gd name="T9" fmla="*/ 19 h 39"/>
                <a:gd name="T10" fmla="*/ 38 w 40"/>
                <a:gd name="T11" fmla="*/ 12 h 39"/>
                <a:gd name="T12" fmla="*/ 34 w 40"/>
                <a:gd name="T13" fmla="*/ 6 h 39"/>
                <a:gd name="T14" fmla="*/ 27 w 40"/>
                <a:gd name="T15" fmla="*/ 1 h 39"/>
                <a:gd name="T16" fmla="*/ 20 w 40"/>
                <a:gd name="T17" fmla="*/ 0 h 39"/>
                <a:gd name="T18" fmla="*/ 12 w 40"/>
                <a:gd name="T19" fmla="*/ 1 h 39"/>
                <a:gd name="T20" fmla="*/ 6 w 40"/>
                <a:gd name="T21" fmla="*/ 6 h 39"/>
                <a:gd name="T22" fmla="*/ 2 w 40"/>
                <a:gd name="T23" fmla="*/ 12 h 39"/>
                <a:gd name="T24" fmla="*/ 0 w 40"/>
                <a:gd name="T25" fmla="*/ 19 h 39"/>
                <a:gd name="T26" fmla="*/ 2 w 40"/>
                <a:gd name="T27" fmla="*/ 27 h 39"/>
                <a:gd name="T28" fmla="*/ 6 w 40"/>
                <a:gd name="T29" fmla="*/ 33 h 39"/>
                <a:gd name="T30" fmla="*/ 12 w 40"/>
                <a:gd name="T31" fmla="*/ 38 h 39"/>
                <a:gd name="T32" fmla="*/ 20 w 40"/>
                <a:gd name="T3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39">
                  <a:moveTo>
                    <a:pt x="20" y="39"/>
                  </a:moveTo>
                  <a:lnTo>
                    <a:pt x="27" y="38"/>
                  </a:lnTo>
                  <a:lnTo>
                    <a:pt x="34" y="33"/>
                  </a:lnTo>
                  <a:lnTo>
                    <a:pt x="38" y="27"/>
                  </a:lnTo>
                  <a:lnTo>
                    <a:pt x="40" y="19"/>
                  </a:lnTo>
                  <a:lnTo>
                    <a:pt x="38" y="12"/>
                  </a:lnTo>
                  <a:lnTo>
                    <a:pt x="34" y="6"/>
                  </a:lnTo>
                  <a:lnTo>
                    <a:pt x="27" y="1"/>
                  </a:lnTo>
                  <a:lnTo>
                    <a:pt x="20" y="0"/>
                  </a:lnTo>
                  <a:lnTo>
                    <a:pt x="12" y="1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9"/>
                  </a:lnTo>
                  <a:lnTo>
                    <a:pt x="2" y="27"/>
                  </a:lnTo>
                  <a:lnTo>
                    <a:pt x="6" y="33"/>
                  </a:lnTo>
                  <a:lnTo>
                    <a:pt x="12" y="38"/>
                  </a:lnTo>
                  <a:lnTo>
                    <a:pt x="20" y="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Freeform 42"/>
            <p:cNvSpPr>
              <a:spLocks/>
            </p:cNvSpPr>
            <p:nvPr/>
          </p:nvSpPr>
          <p:spPr bwMode="auto">
            <a:xfrm>
              <a:off x="7923213" y="1608138"/>
              <a:ext cx="60325" cy="74612"/>
            </a:xfrm>
            <a:custGeom>
              <a:avLst/>
              <a:gdLst>
                <a:gd name="T0" fmla="*/ 20 w 75"/>
                <a:gd name="T1" fmla="*/ 82 h 95"/>
                <a:gd name="T2" fmla="*/ 53 w 75"/>
                <a:gd name="T3" fmla="*/ 22 h 95"/>
                <a:gd name="T4" fmla="*/ 53 w 75"/>
                <a:gd name="T5" fmla="*/ 0 h 95"/>
                <a:gd name="T6" fmla="*/ 0 w 75"/>
                <a:gd name="T7" fmla="*/ 95 h 95"/>
                <a:gd name="T8" fmla="*/ 75 w 75"/>
                <a:gd name="T9" fmla="*/ 95 h 95"/>
                <a:gd name="T10" fmla="*/ 74 w 75"/>
                <a:gd name="T11" fmla="*/ 82 h 95"/>
                <a:gd name="T12" fmla="*/ 20 w 75"/>
                <a:gd name="T13" fmla="*/ 8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95">
                  <a:moveTo>
                    <a:pt x="20" y="82"/>
                  </a:moveTo>
                  <a:lnTo>
                    <a:pt x="53" y="22"/>
                  </a:lnTo>
                  <a:lnTo>
                    <a:pt x="53" y="0"/>
                  </a:lnTo>
                  <a:lnTo>
                    <a:pt x="0" y="95"/>
                  </a:lnTo>
                  <a:lnTo>
                    <a:pt x="75" y="95"/>
                  </a:lnTo>
                  <a:lnTo>
                    <a:pt x="74" y="82"/>
                  </a:lnTo>
                  <a:lnTo>
                    <a:pt x="20" y="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Freeform 43"/>
            <p:cNvSpPr>
              <a:spLocks/>
            </p:cNvSpPr>
            <p:nvPr/>
          </p:nvSpPr>
          <p:spPr bwMode="auto">
            <a:xfrm>
              <a:off x="7896225" y="1522413"/>
              <a:ext cx="211138" cy="130175"/>
            </a:xfrm>
            <a:custGeom>
              <a:avLst/>
              <a:gdLst>
                <a:gd name="T0" fmla="*/ 254 w 266"/>
                <a:gd name="T1" fmla="*/ 55 h 165"/>
                <a:gd name="T2" fmla="*/ 247 w 266"/>
                <a:gd name="T3" fmla="*/ 48 h 165"/>
                <a:gd name="T4" fmla="*/ 237 w 266"/>
                <a:gd name="T5" fmla="*/ 43 h 165"/>
                <a:gd name="T6" fmla="*/ 227 w 266"/>
                <a:gd name="T7" fmla="*/ 39 h 165"/>
                <a:gd name="T8" fmla="*/ 219 w 266"/>
                <a:gd name="T9" fmla="*/ 35 h 165"/>
                <a:gd name="T10" fmla="*/ 209 w 266"/>
                <a:gd name="T11" fmla="*/ 26 h 165"/>
                <a:gd name="T12" fmla="*/ 198 w 266"/>
                <a:gd name="T13" fmla="*/ 21 h 165"/>
                <a:gd name="T14" fmla="*/ 183 w 266"/>
                <a:gd name="T15" fmla="*/ 14 h 165"/>
                <a:gd name="T16" fmla="*/ 167 w 266"/>
                <a:gd name="T17" fmla="*/ 10 h 165"/>
                <a:gd name="T18" fmla="*/ 153 w 266"/>
                <a:gd name="T19" fmla="*/ 7 h 165"/>
                <a:gd name="T20" fmla="*/ 139 w 266"/>
                <a:gd name="T21" fmla="*/ 5 h 165"/>
                <a:gd name="T22" fmla="*/ 123 w 266"/>
                <a:gd name="T23" fmla="*/ 2 h 165"/>
                <a:gd name="T24" fmla="*/ 110 w 266"/>
                <a:gd name="T25" fmla="*/ 1 h 165"/>
                <a:gd name="T26" fmla="*/ 100 w 266"/>
                <a:gd name="T27" fmla="*/ 0 h 165"/>
                <a:gd name="T28" fmla="*/ 90 w 266"/>
                <a:gd name="T29" fmla="*/ 0 h 165"/>
                <a:gd name="T30" fmla="*/ 80 w 266"/>
                <a:gd name="T31" fmla="*/ 0 h 165"/>
                <a:gd name="T32" fmla="*/ 70 w 266"/>
                <a:gd name="T33" fmla="*/ 0 h 165"/>
                <a:gd name="T34" fmla="*/ 60 w 266"/>
                <a:gd name="T35" fmla="*/ 1 h 165"/>
                <a:gd name="T36" fmla="*/ 48 w 266"/>
                <a:gd name="T37" fmla="*/ 2 h 165"/>
                <a:gd name="T38" fmla="*/ 39 w 266"/>
                <a:gd name="T39" fmla="*/ 3 h 165"/>
                <a:gd name="T40" fmla="*/ 27 w 266"/>
                <a:gd name="T41" fmla="*/ 7 h 165"/>
                <a:gd name="T42" fmla="*/ 15 w 266"/>
                <a:gd name="T43" fmla="*/ 11 h 165"/>
                <a:gd name="T44" fmla="*/ 5 w 266"/>
                <a:gd name="T45" fmla="*/ 17 h 165"/>
                <a:gd name="T46" fmla="*/ 1 w 266"/>
                <a:gd name="T47" fmla="*/ 23 h 165"/>
                <a:gd name="T48" fmla="*/ 1 w 266"/>
                <a:gd name="T49" fmla="*/ 33 h 165"/>
                <a:gd name="T50" fmla="*/ 17 w 266"/>
                <a:gd name="T51" fmla="*/ 47 h 165"/>
                <a:gd name="T52" fmla="*/ 47 w 266"/>
                <a:gd name="T53" fmla="*/ 59 h 165"/>
                <a:gd name="T54" fmla="*/ 86 w 266"/>
                <a:gd name="T55" fmla="*/ 68 h 165"/>
                <a:gd name="T56" fmla="*/ 123 w 266"/>
                <a:gd name="T57" fmla="*/ 74 h 165"/>
                <a:gd name="T58" fmla="*/ 147 w 266"/>
                <a:gd name="T59" fmla="*/ 76 h 165"/>
                <a:gd name="T60" fmla="*/ 167 w 266"/>
                <a:gd name="T61" fmla="*/ 76 h 165"/>
                <a:gd name="T62" fmla="*/ 183 w 266"/>
                <a:gd name="T63" fmla="*/ 76 h 165"/>
                <a:gd name="T64" fmla="*/ 194 w 266"/>
                <a:gd name="T65" fmla="*/ 83 h 165"/>
                <a:gd name="T66" fmla="*/ 205 w 266"/>
                <a:gd name="T67" fmla="*/ 99 h 165"/>
                <a:gd name="T68" fmla="*/ 216 w 266"/>
                <a:gd name="T69" fmla="*/ 109 h 165"/>
                <a:gd name="T70" fmla="*/ 224 w 266"/>
                <a:gd name="T71" fmla="*/ 115 h 165"/>
                <a:gd name="T72" fmla="*/ 230 w 266"/>
                <a:gd name="T73" fmla="*/ 165 h 165"/>
                <a:gd name="T74" fmla="*/ 253 w 266"/>
                <a:gd name="T75" fmla="*/ 115 h 165"/>
                <a:gd name="T76" fmla="*/ 266 w 266"/>
                <a:gd name="T77" fmla="*/ 91 h 165"/>
                <a:gd name="T78" fmla="*/ 258 w 266"/>
                <a:gd name="T79" fmla="*/ 6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6" h="165">
                  <a:moveTo>
                    <a:pt x="258" y="60"/>
                  </a:moveTo>
                  <a:lnTo>
                    <a:pt x="254" y="55"/>
                  </a:lnTo>
                  <a:lnTo>
                    <a:pt x="251" y="52"/>
                  </a:lnTo>
                  <a:lnTo>
                    <a:pt x="247" y="48"/>
                  </a:lnTo>
                  <a:lnTo>
                    <a:pt x="243" y="45"/>
                  </a:lnTo>
                  <a:lnTo>
                    <a:pt x="237" y="43"/>
                  </a:lnTo>
                  <a:lnTo>
                    <a:pt x="232" y="40"/>
                  </a:lnTo>
                  <a:lnTo>
                    <a:pt x="227" y="39"/>
                  </a:lnTo>
                  <a:lnTo>
                    <a:pt x="221" y="38"/>
                  </a:lnTo>
                  <a:lnTo>
                    <a:pt x="219" y="35"/>
                  </a:lnTo>
                  <a:lnTo>
                    <a:pt x="214" y="30"/>
                  </a:lnTo>
                  <a:lnTo>
                    <a:pt x="209" y="26"/>
                  </a:lnTo>
                  <a:lnTo>
                    <a:pt x="205" y="23"/>
                  </a:lnTo>
                  <a:lnTo>
                    <a:pt x="198" y="21"/>
                  </a:lnTo>
                  <a:lnTo>
                    <a:pt x="191" y="17"/>
                  </a:lnTo>
                  <a:lnTo>
                    <a:pt x="183" y="14"/>
                  </a:lnTo>
                  <a:lnTo>
                    <a:pt x="174" y="11"/>
                  </a:lnTo>
                  <a:lnTo>
                    <a:pt x="167" y="10"/>
                  </a:lnTo>
                  <a:lnTo>
                    <a:pt x="160" y="8"/>
                  </a:lnTo>
                  <a:lnTo>
                    <a:pt x="153" y="7"/>
                  </a:lnTo>
                  <a:lnTo>
                    <a:pt x="146" y="6"/>
                  </a:lnTo>
                  <a:lnTo>
                    <a:pt x="139" y="5"/>
                  </a:lnTo>
                  <a:lnTo>
                    <a:pt x="131" y="3"/>
                  </a:lnTo>
                  <a:lnTo>
                    <a:pt x="123" y="2"/>
                  </a:lnTo>
                  <a:lnTo>
                    <a:pt x="115" y="1"/>
                  </a:lnTo>
                  <a:lnTo>
                    <a:pt x="110" y="1"/>
                  </a:lnTo>
                  <a:lnTo>
                    <a:pt x="104" y="0"/>
                  </a:lnTo>
                  <a:lnTo>
                    <a:pt x="100" y="0"/>
                  </a:lnTo>
                  <a:lnTo>
                    <a:pt x="95" y="0"/>
                  </a:lnTo>
                  <a:lnTo>
                    <a:pt x="90" y="0"/>
                  </a:lnTo>
                  <a:lnTo>
                    <a:pt x="85" y="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64" y="1"/>
                  </a:lnTo>
                  <a:lnTo>
                    <a:pt x="60" y="1"/>
                  </a:lnTo>
                  <a:lnTo>
                    <a:pt x="54" y="2"/>
                  </a:lnTo>
                  <a:lnTo>
                    <a:pt x="48" y="2"/>
                  </a:lnTo>
                  <a:lnTo>
                    <a:pt x="43" y="3"/>
                  </a:lnTo>
                  <a:lnTo>
                    <a:pt x="39" y="3"/>
                  </a:lnTo>
                  <a:lnTo>
                    <a:pt x="34" y="5"/>
                  </a:lnTo>
                  <a:lnTo>
                    <a:pt x="27" y="7"/>
                  </a:lnTo>
                  <a:lnTo>
                    <a:pt x="20" y="9"/>
                  </a:lnTo>
                  <a:lnTo>
                    <a:pt x="15" y="11"/>
                  </a:lnTo>
                  <a:lnTo>
                    <a:pt x="10" y="14"/>
                  </a:lnTo>
                  <a:lnTo>
                    <a:pt x="5" y="17"/>
                  </a:lnTo>
                  <a:lnTo>
                    <a:pt x="3" y="20"/>
                  </a:lnTo>
                  <a:lnTo>
                    <a:pt x="1" y="23"/>
                  </a:lnTo>
                  <a:lnTo>
                    <a:pt x="0" y="26"/>
                  </a:lnTo>
                  <a:lnTo>
                    <a:pt x="1" y="33"/>
                  </a:lnTo>
                  <a:lnTo>
                    <a:pt x="7" y="40"/>
                  </a:lnTo>
                  <a:lnTo>
                    <a:pt x="17" y="47"/>
                  </a:lnTo>
                  <a:lnTo>
                    <a:pt x="31" y="53"/>
                  </a:lnTo>
                  <a:lnTo>
                    <a:pt x="47" y="59"/>
                  </a:lnTo>
                  <a:lnTo>
                    <a:pt x="65" y="63"/>
                  </a:lnTo>
                  <a:lnTo>
                    <a:pt x="86" y="68"/>
                  </a:lnTo>
                  <a:lnTo>
                    <a:pt x="109" y="71"/>
                  </a:lnTo>
                  <a:lnTo>
                    <a:pt x="123" y="74"/>
                  </a:lnTo>
                  <a:lnTo>
                    <a:pt x="136" y="75"/>
                  </a:lnTo>
                  <a:lnTo>
                    <a:pt x="147" y="76"/>
                  </a:lnTo>
                  <a:lnTo>
                    <a:pt x="158" y="76"/>
                  </a:lnTo>
                  <a:lnTo>
                    <a:pt x="167" y="76"/>
                  </a:lnTo>
                  <a:lnTo>
                    <a:pt x="175" y="76"/>
                  </a:lnTo>
                  <a:lnTo>
                    <a:pt x="183" y="76"/>
                  </a:lnTo>
                  <a:lnTo>
                    <a:pt x="190" y="75"/>
                  </a:lnTo>
                  <a:lnTo>
                    <a:pt x="194" y="83"/>
                  </a:lnTo>
                  <a:lnTo>
                    <a:pt x="199" y="91"/>
                  </a:lnTo>
                  <a:lnTo>
                    <a:pt x="205" y="99"/>
                  </a:lnTo>
                  <a:lnTo>
                    <a:pt x="211" y="105"/>
                  </a:lnTo>
                  <a:lnTo>
                    <a:pt x="216" y="109"/>
                  </a:lnTo>
                  <a:lnTo>
                    <a:pt x="221" y="113"/>
                  </a:lnTo>
                  <a:lnTo>
                    <a:pt x="224" y="115"/>
                  </a:lnTo>
                  <a:lnTo>
                    <a:pt x="228" y="117"/>
                  </a:lnTo>
                  <a:lnTo>
                    <a:pt x="230" y="165"/>
                  </a:lnTo>
                  <a:lnTo>
                    <a:pt x="245" y="159"/>
                  </a:lnTo>
                  <a:lnTo>
                    <a:pt x="253" y="115"/>
                  </a:lnTo>
                  <a:lnTo>
                    <a:pt x="262" y="105"/>
                  </a:lnTo>
                  <a:lnTo>
                    <a:pt x="266" y="91"/>
                  </a:lnTo>
                  <a:lnTo>
                    <a:pt x="265" y="75"/>
                  </a:lnTo>
                  <a:lnTo>
                    <a:pt x="258" y="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Freeform 44"/>
            <p:cNvSpPr>
              <a:spLocks/>
            </p:cNvSpPr>
            <p:nvPr/>
          </p:nvSpPr>
          <p:spPr bwMode="auto">
            <a:xfrm>
              <a:off x="7216775" y="1503363"/>
              <a:ext cx="428625" cy="420687"/>
            </a:xfrm>
            <a:custGeom>
              <a:avLst/>
              <a:gdLst>
                <a:gd name="T0" fmla="*/ 179 w 540"/>
                <a:gd name="T1" fmla="*/ 526 h 529"/>
                <a:gd name="T2" fmla="*/ 172 w 540"/>
                <a:gd name="T3" fmla="*/ 529 h 529"/>
                <a:gd name="T4" fmla="*/ 166 w 540"/>
                <a:gd name="T5" fmla="*/ 529 h 529"/>
                <a:gd name="T6" fmla="*/ 159 w 540"/>
                <a:gd name="T7" fmla="*/ 529 h 529"/>
                <a:gd name="T8" fmla="*/ 154 w 540"/>
                <a:gd name="T9" fmla="*/ 526 h 529"/>
                <a:gd name="T10" fmla="*/ 148 w 540"/>
                <a:gd name="T11" fmla="*/ 523 h 529"/>
                <a:gd name="T12" fmla="*/ 142 w 540"/>
                <a:gd name="T13" fmla="*/ 519 h 529"/>
                <a:gd name="T14" fmla="*/ 139 w 540"/>
                <a:gd name="T15" fmla="*/ 514 h 529"/>
                <a:gd name="T16" fmla="*/ 135 w 540"/>
                <a:gd name="T17" fmla="*/ 508 h 529"/>
                <a:gd name="T18" fmla="*/ 3 w 540"/>
                <a:gd name="T19" fmla="*/ 183 h 529"/>
                <a:gd name="T20" fmla="*/ 0 w 540"/>
                <a:gd name="T21" fmla="*/ 170 h 529"/>
                <a:gd name="T22" fmla="*/ 4 w 540"/>
                <a:gd name="T23" fmla="*/ 158 h 529"/>
                <a:gd name="T24" fmla="*/ 11 w 540"/>
                <a:gd name="T25" fmla="*/ 147 h 529"/>
                <a:gd name="T26" fmla="*/ 21 w 540"/>
                <a:gd name="T27" fmla="*/ 140 h 529"/>
                <a:gd name="T28" fmla="*/ 362 w 540"/>
                <a:gd name="T29" fmla="*/ 2 h 529"/>
                <a:gd name="T30" fmla="*/ 368 w 540"/>
                <a:gd name="T31" fmla="*/ 0 h 529"/>
                <a:gd name="T32" fmla="*/ 375 w 540"/>
                <a:gd name="T33" fmla="*/ 0 h 529"/>
                <a:gd name="T34" fmla="*/ 381 w 540"/>
                <a:gd name="T35" fmla="*/ 0 h 529"/>
                <a:gd name="T36" fmla="*/ 388 w 540"/>
                <a:gd name="T37" fmla="*/ 2 h 529"/>
                <a:gd name="T38" fmla="*/ 392 w 540"/>
                <a:gd name="T39" fmla="*/ 6 h 529"/>
                <a:gd name="T40" fmla="*/ 398 w 540"/>
                <a:gd name="T41" fmla="*/ 9 h 529"/>
                <a:gd name="T42" fmla="*/ 401 w 540"/>
                <a:gd name="T43" fmla="*/ 14 h 529"/>
                <a:gd name="T44" fmla="*/ 405 w 540"/>
                <a:gd name="T45" fmla="*/ 19 h 529"/>
                <a:gd name="T46" fmla="*/ 537 w 540"/>
                <a:gd name="T47" fmla="*/ 344 h 529"/>
                <a:gd name="T48" fmla="*/ 540 w 540"/>
                <a:gd name="T49" fmla="*/ 357 h 529"/>
                <a:gd name="T50" fmla="*/ 537 w 540"/>
                <a:gd name="T51" fmla="*/ 370 h 529"/>
                <a:gd name="T52" fmla="*/ 531 w 540"/>
                <a:gd name="T53" fmla="*/ 380 h 529"/>
                <a:gd name="T54" fmla="*/ 519 w 540"/>
                <a:gd name="T55" fmla="*/ 387 h 529"/>
                <a:gd name="T56" fmla="*/ 179 w 540"/>
                <a:gd name="T57" fmla="*/ 526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0" h="529">
                  <a:moveTo>
                    <a:pt x="179" y="526"/>
                  </a:moveTo>
                  <a:lnTo>
                    <a:pt x="172" y="529"/>
                  </a:lnTo>
                  <a:lnTo>
                    <a:pt x="166" y="529"/>
                  </a:lnTo>
                  <a:lnTo>
                    <a:pt x="159" y="529"/>
                  </a:lnTo>
                  <a:lnTo>
                    <a:pt x="154" y="526"/>
                  </a:lnTo>
                  <a:lnTo>
                    <a:pt x="148" y="523"/>
                  </a:lnTo>
                  <a:lnTo>
                    <a:pt x="142" y="519"/>
                  </a:lnTo>
                  <a:lnTo>
                    <a:pt x="139" y="514"/>
                  </a:lnTo>
                  <a:lnTo>
                    <a:pt x="135" y="508"/>
                  </a:lnTo>
                  <a:lnTo>
                    <a:pt x="3" y="183"/>
                  </a:lnTo>
                  <a:lnTo>
                    <a:pt x="0" y="170"/>
                  </a:lnTo>
                  <a:lnTo>
                    <a:pt x="4" y="158"/>
                  </a:lnTo>
                  <a:lnTo>
                    <a:pt x="11" y="147"/>
                  </a:lnTo>
                  <a:lnTo>
                    <a:pt x="21" y="140"/>
                  </a:lnTo>
                  <a:lnTo>
                    <a:pt x="362" y="2"/>
                  </a:lnTo>
                  <a:lnTo>
                    <a:pt x="368" y="0"/>
                  </a:lnTo>
                  <a:lnTo>
                    <a:pt x="375" y="0"/>
                  </a:lnTo>
                  <a:lnTo>
                    <a:pt x="381" y="0"/>
                  </a:lnTo>
                  <a:lnTo>
                    <a:pt x="388" y="2"/>
                  </a:lnTo>
                  <a:lnTo>
                    <a:pt x="392" y="6"/>
                  </a:lnTo>
                  <a:lnTo>
                    <a:pt x="398" y="9"/>
                  </a:lnTo>
                  <a:lnTo>
                    <a:pt x="401" y="14"/>
                  </a:lnTo>
                  <a:lnTo>
                    <a:pt x="405" y="19"/>
                  </a:lnTo>
                  <a:lnTo>
                    <a:pt x="537" y="344"/>
                  </a:lnTo>
                  <a:lnTo>
                    <a:pt x="540" y="357"/>
                  </a:lnTo>
                  <a:lnTo>
                    <a:pt x="537" y="370"/>
                  </a:lnTo>
                  <a:lnTo>
                    <a:pt x="531" y="380"/>
                  </a:lnTo>
                  <a:lnTo>
                    <a:pt x="519" y="387"/>
                  </a:lnTo>
                  <a:lnTo>
                    <a:pt x="179" y="5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Freeform 45"/>
            <p:cNvSpPr>
              <a:spLocks/>
            </p:cNvSpPr>
            <p:nvPr/>
          </p:nvSpPr>
          <p:spPr bwMode="auto">
            <a:xfrm>
              <a:off x="7232650" y="1519238"/>
              <a:ext cx="398463" cy="390525"/>
            </a:xfrm>
            <a:custGeom>
              <a:avLst/>
              <a:gdLst>
                <a:gd name="T0" fmla="*/ 18 w 501"/>
                <a:gd name="T1" fmla="*/ 132 h 492"/>
                <a:gd name="T2" fmla="*/ 79 w 501"/>
                <a:gd name="T3" fmla="*/ 106 h 492"/>
                <a:gd name="T4" fmla="*/ 102 w 501"/>
                <a:gd name="T5" fmla="*/ 165 h 492"/>
                <a:gd name="T6" fmla="*/ 106 w 501"/>
                <a:gd name="T7" fmla="*/ 171 h 492"/>
                <a:gd name="T8" fmla="*/ 109 w 501"/>
                <a:gd name="T9" fmla="*/ 175 h 492"/>
                <a:gd name="T10" fmla="*/ 114 w 501"/>
                <a:gd name="T11" fmla="*/ 179 h 492"/>
                <a:gd name="T12" fmla="*/ 120 w 501"/>
                <a:gd name="T13" fmla="*/ 181 h 492"/>
                <a:gd name="T14" fmla="*/ 124 w 501"/>
                <a:gd name="T15" fmla="*/ 183 h 492"/>
                <a:gd name="T16" fmla="*/ 130 w 501"/>
                <a:gd name="T17" fmla="*/ 183 h 492"/>
                <a:gd name="T18" fmla="*/ 137 w 501"/>
                <a:gd name="T19" fmla="*/ 183 h 492"/>
                <a:gd name="T20" fmla="*/ 143 w 501"/>
                <a:gd name="T21" fmla="*/ 181 h 492"/>
                <a:gd name="T22" fmla="*/ 325 w 501"/>
                <a:gd name="T23" fmla="*/ 107 h 492"/>
                <a:gd name="T24" fmla="*/ 335 w 501"/>
                <a:gd name="T25" fmla="*/ 101 h 492"/>
                <a:gd name="T26" fmla="*/ 341 w 501"/>
                <a:gd name="T27" fmla="*/ 91 h 492"/>
                <a:gd name="T28" fmla="*/ 343 w 501"/>
                <a:gd name="T29" fmla="*/ 80 h 492"/>
                <a:gd name="T30" fmla="*/ 341 w 501"/>
                <a:gd name="T31" fmla="*/ 68 h 492"/>
                <a:gd name="T32" fmla="*/ 318 w 501"/>
                <a:gd name="T33" fmla="*/ 10 h 492"/>
                <a:gd name="T34" fmla="*/ 335 w 501"/>
                <a:gd name="T35" fmla="*/ 3 h 492"/>
                <a:gd name="T36" fmla="*/ 341 w 501"/>
                <a:gd name="T37" fmla="*/ 0 h 492"/>
                <a:gd name="T38" fmla="*/ 348 w 501"/>
                <a:gd name="T39" fmla="*/ 0 h 492"/>
                <a:gd name="T40" fmla="*/ 354 w 501"/>
                <a:gd name="T41" fmla="*/ 0 h 492"/>
                <a:gd name="T42" fmla="*/ 359 w 501"/>
                <a:gd name="T43" fmla="*/ 3 h 492"/>
                <a:gd name="T44" fmla="*/ 364 w 501"/>
                <a:gd name="T45" fmla="*/ 5 h 492"/>
                <a:gd name="T46" fmla="*/ 369 w 501"/>
                <a:gd name="T47" fmla="*/ 8 h 492"/>
                <a:gd name="T48" fmla="*/ 372 w 501"/>
                <a:gd name="T49" fmla="*/ 13 h 492"/>
                <a:gd name="T50" fmla="*/ 376 w 501"/>
                <a:gd name="T51" fmla="*/ 19 h 492"/>
                <a:gd name="T52" fmla="*/ 499 w 501"/>
                <a:gd name="T53" fmla="*/ 321 h 492"/>
                <a:gd name="T54" fmla="*/ 501 w 501"/>
                <a:gd name="T55" fmla="*/ 333 h 492"/>
                <a:gd name="T56" fmla="*/ 499 w 501"/>
                <a:gd name="T57" fmla="*/ 344 h 492"/>
                <a:gd name="T58" fmla="*/ 492 w 501"/>
                <a:gd name="T59" fmla="*/ 354 h 492"/>
                <a:gd name="T60" fmla="*/ 482 w 501"/>
                <a:gd name="T61" fmla="*/ 361 h 492"/>
                <a:gd name="T62" fmla="*/ 468 w 501"/>
                <a:gd name="T63" fmla="*/ 367 h 492"/>
                <a:gd name="T64" fmla="*/ 386 w 501"/>
                <a:gd name="T65" fmla="*/ 167 h 492"/>
                <a:gd name="T66" fmla="*/ 383 w 501"/>
                <a:gd name="T67" fmla="*/ 162 h 492"/>
                <a:gd name="T68" fmla="*/ 379 w 501"/>
                <a:gd name="T69" fmla="*/ 156 h 492"/>
                <a:gd name="T70" fmla="*/ 373 w 501"/>
                <a:gd name="T71" fmla="*/ 151 h 492"/>
                <a:gd name="T72" fmla="*/ 368 w 501"/>
                <a:gd name="T73" fmla="*/ 149 h 492"/>
                <a:gd name="T74" fmla="*/ 362 w 501"/>
                <a:gd name="T75" fmla="*/ 147 h 492"/>
                <a:gd name="T76" fmla="*/ 355 w 501"/>
                <a:gd name="T77" fmla="*/ 145 h 492"/>
                <a:gd name="T78" fmla="*/ 349 w 501"/>
                <a:gd name="T79" fmla="*/ 145 h 492"/>
                <a:gd name="T80" fmla="*/ 342 w 501"/>
                <a:gd name="T81" fmla="*/ 148 h 492"/>
                <a:gd name="T82" fmla="*/ 114 w 501"/>
                <a:gd name="T83" fmla="*/ 241 h 492"/>
                <a:gd name="T84" fmla="*/ 102 w 501"/>
                <a:gd name="T85" fmla="*/ 249 h 492"/>
                <a:gd name="T86" fmla="*/ 96 w 501"/>
                <a:gd name="T87" fmla="*/ 260 h 492"/>
                <a:gd name="T88" fmla="*/ 92 w 501"/>
                <a:gd name="T89" fmla="*/ 272 h 492"/>
                <a:gd name="T90" fmla="*/ 96 w 501"/>
                <a:gd name="T91" fmla="*/ 286 h 492"/>
                <a:gd name="T92" fmla="*/ 176 w 501"/>
                <a:gd name="T93" fmla="*/ 485 h 492"/>
                <a:gd name="T94" fmla="*/ 165 w 501"/>
                <a:gd name="T95" fmla="*/ 490 h 492"/>
                <a:gd name="T96" fmla="*/ 159 w 501"/>
                <a:gd name="T97" fmla="*/ 491 h 492"/>
                <a:gd name="T98" fmla="*/ 153 w 501"/>
                <a:gd name="T99" fmla="*/ 492 h 492"/>
                <a:gd name="T100" fmla="*/ 147 w 501"/>
                <a:gd name="T101" fmla="*/ 491 h 492"/>
                <a:gd name="T102" fmla="*/ 142 w 501"/>
                <a:gd name="T103" fmla="*/ 490 h 492"/>
                <a:gd name="T104" fmla="*/ 137 w 501"/>
                <a:gd name="T105" fmla="*/ 486 h 492"/>
                <a:gd name="T106" fmla="*/ 132 w 501"/>
                <a:gd name="T107" fmla="*/ 483 h 492"/>
                <a:gd name="T108" fmla="*/ 128 w 501"/>
                <a:gd name="T109" fmla="*/ 478 h 492"/>
                <a:gd name="T110" fmla="*/ 125 w 501"/>
                <a:gd name="T111" fmla="*/ 473 h 492"/>
                <a:gd name="T112" fmla="*/ 2 w 501"/>
                <a:gd name="T113" fmla="*/ 171 h 492"/>
                <a:gd name="T114" fmla="*/ 0 w 501"/>
                <a:gd name="T115" fmla="*/ 159 h 492"/>
                <a:gd name="T116" fmla="*/ 2 w 501"/>
                <a:gd name="T117" fmla="*/ 148 h 492"/>
                <a:gd name="T118" fmla="*/ 8 w 501"/>
                <a:gd name="T119" fmla="*/ 139 h 492"/>
                <a:gd name="T120" fmla="*/ 18 w 501"/>
                <a:gd name="T121" fmla="*/ 132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1" h="492">
                  <a:moveTo>
                    <a:pt x="18" y="132"/>
                  </a:moveTo>
                  <a:lnTo>
                    <a:pt x="79" y="106"/>
                  </a:lnTo>
                  <a:lnTo>
                    <a:pt x="102" y="165"/>
                  </a:lnTo>
                  <a:lnTo>
                    <a:pt x="106" y="171"/>
                  </a:lnTo>
                  <a:lnTo>
                    <a:pt x="109" y="175"/>
                  </a:lnTo>
                  <a:lnTo>
                    <a:pt x="114" y="179"/>
                  </a:lnTo>
                  <a:lnTo>
                    <a:pt x="120" y="181"/>
                  </a:lnTo>
                  <a:lnTo>
                    <a:pt x="124" y="183"/>
                  </a:lnTo>
                  <a:lnTo>
                    <a:pt x="130" y="183"/>
                  </a:lnTo>
                  <a:lnTo>
                    <a:pt x="137" y="183"/>
                  </a:lnTo>
                  <a:lnTo>
                    <a:pt x="143" y="181"/>
                  </a:lnTo>
                  <a:lnTo>
                    <a:pt x="325" y="107"/>
                  </a:lnTo>
                  <a:lnTo>
                    <a:pt x="335" y="101"/>
                  </a:lnTo>
                  <a:lnTo>
                    <a:pt x="341" y="91"/>
                  </a:lnTo>
                  <a:lnTo>
                    <a:pt x="343" y="80"/>
                  </a:lnTo>
                  <a:lnTo>
                    <a:pt x="341" y="68"/>
                  </a:lnTo>
                  <a:lnTo>
                    <a:pt x="318" y="10"/>
                  </a:lnTo>
                  <a:lnTo>
                    <a:pt x="335" y="3"/>
                  </a:lnTo>
                  <a:lnTo>
                    <a:pt x="341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59" y="3"/>
                  </a:lnTo>
                  <a:lnTo>
                    <a:pt x="364" y="5"/>
                  </a:lnTo>
                  <a:lnTo>
                    <a:pt x="369" y="8"/>
                  </a:lnTo>
                  <a:lnTo>
                    <a:pt x="372" y="13"/>
                  </a:lnTo>
                  <a:lnTo>
                    <a:pt x="376" y="19"/>
                  </a:lnTo>
                  <a:lnTo>
                    <a:pt x="499" y="321"/>
                  </a:lnTo>
                  <a:lnTo>
                    <a:pt x="501" y="333"/>
                  </a:lnTo>
                  <a:lnTo>
                    <a:pt x="499" y="344"/>
                  </a:lnTo>
                  <a:lnTo>
                    <a:pt x="492" y="354"/>
                  </a:lnTo>
                  <a:lnTo>
                    <a:pt x="482" y="361"/>
                  </a:lnTo>
                  <a:lnTo>
                    <a:pt x="468" y="367"/>
                  </a:lnTo>
                  <a:lnTo>
                    <a:pt x="386" y="167"/>
                  </a:lnTo>
                  <a:lnTo>
                    <a:pt x="383" y="162"/>
                  </a:lnTo>
                  <a:lnTo>
                    <a:pt x="379" y="156"/>
                  </a:lnTo>
                  <a:lnTo>
                    <a:pt x="373" y="151"/>
                  </a:lnTo>
                  <a:lnTo>
                    <a:pt x="368" y="149"/>
                  </a:lnTo>
                  <a:lnTo>
                    <a:pt x="362" y="147"/>
                  </a:lnTo>
                  <a:lnTo>
                    <a:pt x="355" y="145"/>
                  </a:lnTo>
                  <a:lnTo>
                    <a:pt x="349" y="145"/>
                  </a:lnTo>
                  <a:lnTo>
                    <a:pt x="342" y="148"/>
                  </a:lnTo>
                  <a:lnTo>
                    <a:pt x="114" y="241"/>
                  </a:lnTo>
                  <a:lnTo>
                    <a:pt x="102" y="249"/>
                  </a:lnTo>
                  <a:lnTo>
                    <a:pt x="96" y="260"/>
                  </a:lnTo>
                  <a:lnTo>
                    <a:pt x="92" y="272"/>
                  </a:lnTo>
                  <a:lnTo>
                    <a:pt x="96" y="286"/>
                  </a:lnTo>
                  <a:lnTo>
                    <a:pt x="176" y="485"/>
                  </a:lnTo>
                  <a:lnTo>
                    <a:pt x="165" y="490"/>
                  </a:lnTo>
                  <a:lnTo>
                    <a:pt x="159" y="491"/>
                  </a:lnTo>
                  <a:lnTo>
                    <a:pt x="153" y="492"/>
                  </a:lnTo>
                  <a:lnTo>
                    <a:pt x="147" y="491"/>
                  </a:lnTo>
                  <a:lnTo>
                    <a:pt x="142" y="490"/>
                  </a:lnTo>
                  <a:lnTo>
                    <a:pt x="137" y="486"/>
                  </a:lnTo>
                  <a:lnTo>
                    <a:pt x="132" y="483"/>
                  </a:lnTo>
                  <a:lnTo>
                    <a:pt x="128" y="478"/>
                  </a:lnTo>
                  <a:lnTo>
                    <a:pt x="125" y="473"/>
                  </a:lnTo>
                  <a:lnTo>
                    <a:pt x="2" y="171"/>
                  </a:lnTo>
                  <a:lnTo>
                    <a:pt x="0" y="159"/>
                  </a:lnTo>
                  <a:lnTo>
                    <a:pt x="2" y="148"/>
                  </a:lnTo>
                  <a:lnTo>
                    <a:pt x="8" y="139"/>
                  </a:lnTo>
                  <a:lnTo>
                    <a:pt x="18" y="132"/>
                  </a:lnTo>
                  <a:close/>
                </a:path>
              </a:pathLst>
            </a:custGeom>
            <a:solidFill>
              <a:srgbClr val="5BE8F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Freeform 46"/>
            <p:cNvSpPr>
              <a:spLocks/>
            </p:cNvSpPr>
            <p:nvPr/>
          </p:nvSpPr>
          <p:spPr bwMode="auto">
            <a:xfrm>
              <a:off x="7305675" y="1530350"/>
              <a:ext cx="187325" cy="122237"/>
            </a:xfrm>
            <a:custGeom>
              <a:avLst/>
              <a:gdLst>
                <a:gd name="T0" fmla="*/ 214 w 235"/>
                <a:gd name="T1" fmla="*/ 0 h 154"/>
                <a:gd name="T2" fmla="*/ 234 w 235"/>
                <a:gd name="T3" fmla="*/ 49 h 154"/>
                <a:gd name="T4" fmla="*/ 235 w 235"/>
                <a:gd name="T5" fmla="*/ 59 h 154"/>
                <a:gd name="T6" fmla="*/ 234 w 235"/>
                <a:gd name="T7" fmla="*/ 69 h 154"/>
                <a:gd name="T8" fmla="*/ 228 w 235"/>
                <a:gd name="T9" fmla="*/ 79 h 154"/>
                <a:gd name="T10" fmla="*/ 219 w 235"/>
                <a:gd name="T11" fmla="*/ 84 h 154"/>
                <a:gd name="T12" fmla="*/ 54 w 235"/>
                <a:gd name="T13" fmla="*/ 151 h 154"/>
                <a:gd name="T14" fmla="*/ 48 w 235"/>
                <a:gd name="T15" fmla="*/ 152 h 154"/>
                <a:gd name="T16" fmla="*/ 44 w 235"/>
                <a:gd name="T17" fmla="*/ 154 h 154"/>
                <a:gd name="T18" fmla="*/ 38 w 235"/>
                <a:gd name="T19" fmla="*/ 152 h 154"/>
                <a:gd name="T20" fmla="*/ 33 w 235"/>
                <a:gd name="T21" fmla="*/ 151 h 154"/>
                <a:gd name="T22" fmla="*/ 29 w 235"/>
                <a:gd name="T23" fmla="*/ 149 h 154"/>
                <a:gd name="T24" fmla="*/ 24 w 235"/>
                <a:gd name="T25" fmla="*/ 145 h 154"/>
                <a:gd name="T26" fmla="*/ 21 w 235"/>
                <a:gd name="T27" fmla="*/ 141 h 154"/>
                <a:gd name="T28" fmla="*/ 18 w 235"/>
                <a:gd name="T29" fmla="*/ 136 h 154"/>
                <a:gd name="T30" fmla="*/ 0 w 235"/>
                <a:gd name="T31" fmla="*/ 88 h 154"/>
                <a:gd name="T32" fmla="*/ 214 w 235"/>
                <a:gd name="T3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5" h="154">
                  <a:moveTo>
                    <a:pt x="214" y="0"/>
                  </a:moveTo>
                  <a:lnTo>
                    <a:pt x="234" y="49"/>
                  </a:lnTo>
                  <a:lnTo>
                    <a:pt x="235" y="59"/>
                  </a:lnTo>
                  <a:lnTo>
                    <a:pt x="234" y="69"/>
                  </a:lnTo>
                  <a:lnTo>
                    <a:pt x="228" y="79"/>
                  </a:lnTo>
                  <a:lnTo>
                    <a:pt x="219" y="84"/>
                  </a:lnTo>
                  <a:lnTo>
                    <a:pt x="54" y="151"/>
                  </a:lnTo>
                  <a:lnTo>
                    <a:pt x="48" y="152"/>
                  </a:lnTo>
                  <a:lnTo>
                    <a:pt x="44" y="154"/>
                  </a:lnTo>
                  <a:lnTo>
                    <a:pt x="38" y="152"/>
                  </a:lnTo>
                  <a:lnTo>
                    <a:pt x="33" y="151"/>
                  </a:lnTo>
                  <a:lnTo>
                    <a:pt x="29" y="149"/>
                  </a:lnTo>
                  <a:lnTo>
                    <a:pt x="24" y="145"/>
                  </a:lnTo>
                  <a:lnTo>
                    <a:pt x="21" y="141"/>
                  </a:lnTo>
                  <a:lnTo>
                    <a:pt x="18" y="136"/>
                  </a:lnTo>
                  <a:lnTo>
                    <a:pt x="0" y="88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Freeform 47"/>
            <p:cNvSpPr>
              <a:spLocks/>
            </p:cNvSpPr>
            <p:nvPr/>
          </p:nvSpPr>
          <p:spPr bwMode="auto">
            <a:xfrm>
              <a:off x="7319963" y="1647825"/>
              <a:ext cx="271463" cy="250825"/>
            </a:xfrm>
            <a:custGeom>
              <a:avLst/>
              <a:gdLst>
                <a:gd name="T0" fmla="*/ 80 w 343"/>
                <a:gd name="T1" fmla="*/ 315 h 315"/>
                <a:gd name="T2" fmla="*/ 3 w 343"/>
                <a:gd name="T3" fmla="*/ 125 h 315"/>
                <a:gd name="T4" fmla="*/ 0 w 343"/>
                <a:gd name="T5" fmla="*/ 114 h 315"/>
                <a:gd name="T6" fmla="*/ 3 w 343"/>
                <a:gd name="T7" fmla="*/ 102 h 315"/>
                <a:gd name="T8" fmla="*/ 10 w 343"/>
                <a:gd name="T9" fmla="*/ 93 h 315"/>
                <a:gd name="T10" fmla="*/ 20 w 343"/>
                <a:gd name="T11" fmla="*/ 86 h 315"/>
                <a:gd name="T12" fmla="*/ 225 w 343"/>
                <a:gd name="T13" fmla="*/ 2 h 315"/>
                <a:gd name="T14" fmla="*/ 231 w 343"/>
                <a:gd name="T15" fmla="*/ 1 h 315"/>
                <a:gd name="T16" fmla="*/ 238 w 343"/>
                <a:gd name="T17" fmla="*/ 0 h 315"/>
                <a:gd name="T18" fmla="*/ 244 w 343"/>
                <a:gd name="T19" fmla="*/ 1 h 315"/>
                <a:gd name="T20" fmla="*/ 249 w 343"/>
                <a:gd name="T21" fmla="*/ 2 h 315"/>
                <a:gd name="T22" fmla="*/ 254 w 343"/>
                <a:gd name="T23" fmla="*/ 6 h 315"/>
                <a:gd name="T24" fmla="*/ 259 w 343"/>
                <a:gd name="T25" fmla="*/ 9 h 315"/>
                <a:gd name="T26" fmla="*/ 262 w 343"/>
                <a:gd name="T27" fmla="*/ 14 h 315"/>
                <a:gd name="T28" fmla="*/ 266 w 343"/>
                <a:gd name="T29" fmla="*/ 19 h 315"/>
                <a:gd name="T30" fmla="*/ 343 w 343"/>
                <a:gd name="T31" fmla="*/ 208 h 315"/>
                <a:gd name="T32" fmla="*/ 80 w 343"/>
                <a:gd name="T33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3" h="315">
                  <a:moveTo>
                    <a:pt x="80" y="315"/>
                  </a:moveTo>
                  <a:lnTo>
                    <a:pt x="3" y="125"/>
                  </a:lnTo>
                  <a:lnTo>
                    <a:pt x="0" y="114"/>
                  </a:lnTo>
                  <a:lnTo>
                    <a:pt x="3" y="102"/>
                  </a:lnTo>
                  <a:lnTo>
                    <a:pt x="10" y="93"/>
                  </a:lnTo>
                  <a:lnTo>
                    <a:pt x="20" y="86"/>
                  </a:lnTo>
                  <a:lnTo>
                    <a:pt x="225" y="2"/>
                  </a:lnTo>
                  <a:lnTo>
                    <a:pt x="231" y="1"/>
                  </a:lnTo>
                  <a:lnTo>
                    <a:pt x="238" y="0"/>
                  </a:lnTo>
                  <a:lnTo>
                    <a:pt x="244" y="1"/>
                  </a:lnTo>
                  <a:lnTo>
                    <a:pt x="249" y="2"/>
                  </a:lnTo>
                  <a:lnTo>
                    <a:pt x="254" y="6"/>
                  </a:lnTo>
                  <a:lnTo>
                    <a:pt x="259" y="9"/>
                  </a:lnTo>
                  <a:lnTo>
                    <a:pt x="262" y="14"/>
                  </a:lnTo>
                  <a:lnTo>
                    <a:pt x="266" y="19"/>
                  </a:lnTo>
                  <a:lnTo>
                    <a:pt x="343" y="208"/>
                  </a:lnTo>
                  <a:lnTo>
                    <a:pt x="80" y="3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Freeform 48"/>
            <p:cNvSpPr>
              <a:spLocks/>
            </p:cNvSpPr>
            <p:nvPr/>
          </p:nvSpPr>
          <p:spPr bwMode="auto">
            <a:xfrm>
              <a:off x="7343775" y="1689100"/>
              <a:ext cx="188913" cy="84137"/>
            </a:xfrm>
            <a:custGeom>
              <a:avLst/>
              <a:gdLst>
                <a:gd name="T0" fmla="*/ 4 w 239"/>
                <a:gd name="T1" fmla="*/ 105 h 105"/>
                <a:gd name="T2" fmla="*/ 0 w 239"/>
                <a:gd name="T3" fmla="*/ 95 h 105"/>
                <a:gd name="T4" fmla="*/ 235 w 239"/>
                <a:gd name="T5" fmla="*/ 0 h 105"/>
                <a:gd name="T6" fmla="*/ 239 w 239"/>
                <a:gd name="T7" fmla="*/ 9 h 105"/>
                <a:gd name="T8" fmla="*/ 4 w 239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105">
                  <a:moveTo>
                    <a:pt x="4" y="105"/>
                  </a:moveTo>
                  <a:lnTo>
                    <a:pt x="0" y="95"/>
                  </a:lnTo>
                  <a:lnTo>
                    <a:pt x="235" y="0"/>
                  </a:lnTo>
                  <a:lnTo>
                    <a:pt x="239" y="9"/>
                  </a:lnTo>
                  <a:lnTo>
                    <a:pt x="4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Freeform 49"/>
            <p:cNvSpPr>
              <a:spLocks/>
            </p:cNvSpPr>
            <p:nvPr/>
          </p:nvSpPr>
          <p:spPr bwMode="auto">
            <a:xfrm>
              <a:off x="7358063" y="1727200"/>
              <a:ext cx="188913" cy="82550"/>
            </a:xfrm>
            <a:custGeom>
              <a:avLst/>
              <a:gdLst>
                <a:gd name="T0" fmla="*/ 3 w 237"/>
                <a:gd name="T1" fmla="*/ 104 h 104"/>
                <a:gd name="T2" fmla="*/ 0 w 237"/>
                <a:gd name="T3" fmla="*/ 96 h 104"/>
                <a:gd name="T4" fmla="*/ 234 w 237"/>
                <a:gd name="T5" fmla="*/ 0 h 104"/>
                <a:gd name="T6" fmla="*/ 237 w 237"/>
                <a:gd name="T7" fmla="*/ 9 h 104"/>
                <a:gd name="T8" fmla="*/ 3 w 237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104">
                  <a:moveTo>
                    <a:pt x="3" y="104"/>
                  </a:moveTo>
                  <a:lnTo>
                    <a:pt x="0" y="96"/>
                  </a:lnTo>
                  <a:lnTo>
                    <a:pt x="234" y="0"/>
                  </a:lnTo>
                  <a:lnTo>
                    <a:pt x="237" y="9"/>
                  </a:lnTo>
                  <a:lnTo>
                    <a:pt x="3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Freeform 50"/>
            <p:cNvSpPr>
              <a:spLocks/>
            </p:cNvSpPr>
            <p:nvPr/>
          </p:nvSpPr>
          <p:spPr bwMode="auto">
            <a:xfrm>
              <a:off x="7373938" y="1763713"/>
              <a:ext cx="188913" cy="82550"/>
            </a:xfrm>
            <a:custGeom>
              <a:avLst/>
              <a:gdLst>
                <a:gd name="T0" fmla="*/ 4 w 239"/>
                <a:gd name="T1" fmla="*/ 105 h 105"/>
                <a:gd name="T2" fmla="*/ 0 w 239"/>
                <a:gd name="T3" fmla="*/ 96 h 105"/>
                <a:gd name="T4" fmla="*/ 236 w 239"/>
                <a:gd name="T5" fmla="*/ 0 h 105"/>
                <a:gd name="T6" fmla="*/ 239 w 239"/>
                <a:gd name="T7" fmla="*/ 9 h 105"/>
                <a:gd name="T8" fmla="*/ 4 w 239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105">
                  <a:moveTo>
                    <a:pt x="4" y="105"/>
                  </a:moveTo>
                  <a:lnTo>
                    <a:pt x="0" y="96"/>
                  </a:lnTo>
                  <a:lnTo>
                    <a:pt x="236" y="0"/>
                  </a:lnTo>
                  <a:lnTo>
                    <a:pt x="239" y="9"/>
                  </a:lnTo>
                  <a:lnTo>
                    <a:pt x="4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Freeform 51"/>
            <p:cNvSpPr>
              <a:spLocks/>
            </p:cNvSpPr>
            <p:nvPr/>
          </p:nvSpPr>
          <p:spPr bwMode="auto">
            <a:xfrm>
              <a:off x="7694613" y="1806575"/>
              <a:ext cx="482600" cy="560387"/>
            </a:xfrm>
            <a:custGeom>
              <a:avLst/>
              <a:gdLst>
                <a:gd name="T0" fmla="*/ 559 w 607"/>
                <a:gd name="T1" fmla="*/ 476 h 705"/>
                <a:gd name="T2" fmla="*/ 591 w 607"/>
                <a:gd name="T3" fmla="*/ 430 h 705"/>
                <a:gd name="T4" fmla="*/ 584 w 607"/>
                <a:gd name="T5" fmla="*/ 223 h 705"/>
                <a:gd name="T6" fmla="*/ 598 w 607"/>
                <a:gd name="T7" fmla="*/ 191 h 705"/>
                <a:gd name="T8" fmla="*/ 605 w 607"/>
                <a:gd name="T9" fmla="*/ 167 h 705"/>
                <a:gd name="T10" fmla="*/ 599 w 607"/>
                <a:gd name="T11" fmla="*/ 100 h 705"/>
                <a:gd name="T12" fmla="*/ 569 w 607"/>
                <a:gd name="T13" fmla="*/ 39 h 705"/>
                <a:gd name="T14" fmla="*/ 543 w 607"/>
                <a:gd name="T15" fmla="*/ 13 h 705"/>
                <a:gd name="T16" fmla="*/ 524 w 607"/>
                <a:gd name="T17" fmla="*/ 7 h 705"/>
                <a:gd name="T18" fmla="*/ 501 w 607"/>
                <a:gd name="T19" fmla="*/ 1 h 705"/>
                <a:gd name="T20" fmla="*/ 486 w 607"/>
                <a:gd name="T21" fmla="*/ 0 h 705"/>
                <a:gd name="T22" fmla="*/ 452 w 607"/>
                <a:gd name="T23" fmla="*/ 0 h 705"/>
                <a:gd name="T24" fmla="*/ 402 w 607"/>
                <a:gd name="T25" fmla="*/ 0 h 705"/>
                <a:gd name="T26" fmla="*/ 353 w 607"/>
                <a:gd name="T27" fmla="*/ 0 h 705"/>
                <a:gd name="T28" fmla="*/ 317 w 607"/>
                <a:gd name="T29" fmla="*/ 0 h 705"/>
                <a:gd name="T30" fmla="*/ 301 w 607"/>
                <a:gd name="T31" fmla="*/ 0 h 705"/>
                <a:gd name="T32" fmla="*/ 282 w 607"/>
                <a:gd name="T33" fmla="*/ 6 h 705"/>
                <a:gd name="T34" fmla="*/ 272 w 607"/>
                <a:gd name="T35" fmla="*/ 12 h 705"/>
                <a:gd name="T36" fmla="*/ 240 w 607"/>
                <a:gd name="T37" fmla="*/ 44 h 705"/>
                <a:gd name="T38" fmla="*/ 209 w 607"/>
                <a:gd name="T39" fmla="*/ 94 h 705"/>
                <a:gd name="T40" fmla="*/ 195 w 607"/>
                <a:gd name="T41" fmla="*/ 122 h 705"/>
                <a:gd name="T42" fmla="*/ 93 w 607"/>
                <a:gd name="T43" fmla="*/ 94 h 705"/>
                <a:gd name="T44" fmla="*/ 77 w 607"/>
                <a:gd name="T45" fmla="*/ 75 h 705"/>
                <a:gd name="T46" fmla="*/ 69 w 607"/>
                <a:gd name="T47" fmla="*/ 67 h 705"/>
                <a:gd name="T48" fmla="*/ 58 w 607"/>
                <a:gd name="T49" fmla="*/ 62 h 705"/>
                <a:gd name="T50" fmla="*/ 48 w 607"/>
                <a:gd name="T51" fmla="*/ 83 h 705"/>
                <a:gd name="T52" fmla="*/ 0 w 607"/>
                <a:gd name="T53" fmla="*/ 97 h 705"/>
                <a:gd name="T54" fmla="*/ 32 w 607"/>
                <a:gd name="T55" fmla="*/ 171 h 705"/>
                <a:gd name="T56" fmla="*/ 69 w 607"/>
                <a:gd name="T57" fmla="*/ 171 h 705"/>
                <a:gd name="T58" fmla="*/ 97 w 607"/>
                <a:gd name="T59" fmla="*/ 171 h 705"/>
                <a:gd name="T60" fmla="*/ 112 w 607"/>
                <a:gd name="T61" fmla="*/ 186 h 705"/>
                <a:gd name="T62" fmla="*/ 134 w 607"/>
                <a:gd name="T63" fmla="*/ 201 h 705"/>
                <a:gd name="T64" fmla="*/ 166 w 607"/>
                <a:gd name="T65" fmla="*/ 213 h 705"/>
                <a:gd name="T66" fmla="*/ 189 w 607"/>
                <a:gd name="T67" fmla="*/ 218 h 705"/>
                <a:gd name="T68" fmla="*/ 214 w 607"/>
                <a:gd name="T69" fmla="*/ 216 h 705"/>
                <a:gd name="T70" fmla="*/ 233 w 607"/>
                <a:gd name="T71" fmla="*/ 430 h 705"/>
                <a:gd name="T72" fmla="*/ 289 w 607"/>
                <a:gd name="T73" fmla="*/ 667 h 705"/>
                <a:gd name="T74" fmla="*/ 258 w 607"/>
                <a:gd name="T75" fmla="*/ 678 h 705"/>
                <a:gd name="T76" fmla="*/ 241 w 607"/>
                <a:gd name="T77" fmla="*/ 697 h 705"/>
                <a:gd name="T78" fmla="*/ 386 w 607"/>
                <a:gd name="T79" fmla="*/ 698 h 705"/>
                <a:gd name="T80" fmla="*/ 373 w 607"/>
                <a:gd name="T81" fmla="*/ 682 h 705"/>
                <a:gd name="T82" fmla="*/ 363 w 607"/>
                <a:gd name="T83" fmla="*/ 598 h 705"/>
                <a:gd name="T84" fmla="*/ 369 w 607"/>
                <a:gd name="T85" fmla="*/ 487 h 705"/>
                <a:gd name="T86" fmla="*/ 399 w 607"/>
                <a:gd name="T87" fmla="*/ 430 h 705"/>
                <a:gd name="T88" fmla="*/ 417 w 607"/>
                <a:gd name="T89" fmla="*/ 516 h 705"/>
                <a:gd name="T90" fmla="*/ 415 w 607"/>
                <a:gd name="T91" fmla="*/ 625 h 705"/>
                <a:gd name="T92" fmla="*/ 405 w 607"/>
                <a:gd name="T93" fmla="*/ 687 h 705"/>
                <a:gd name="T94" fmla="*/ 399 w 607"/>
                <a:gd name="T95" fmla="*/ 705 h 705"/>
                <a:gd name="T96" fmla="*/ 539 w 607"/>
                <a:gd name="T97" fmla="*/ 689 h 705"/>
                <a:gd name="T98" fmla="*/ 516 w 607"/>
                <a:gd name="T99" fmla="*/ 673 h 705"/>
                <a:gd name="T100" fmla="*/ 481 w 607"/>
                <a:gd name="T101" fmla="*/ 666 h 705"/>
                <a:gd name="T102" fmla="*/ 550 w 607"/>
                <a:gd name="T103" fmla="*/ 63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7" h="705">
                  <a:moveTo>
                    <a:pt x="560" y="558"/>
                  </a:moveTo>
                  <a:lnTo>
                    <a:pt x="561" y="517"/>
                  </a:lnTo>
                  <a:lnTo>
                    <a:pt x="559" y="476"/>
                  </a:lnTo>
                  <a:lnTo>
                    <a:pt x="556" y="443"/>
                  </a:lnTo>
                  <a:lnTo>
                    <a:pt x="553" y="430"/>
                  </a:lnTo>
                  <a:lnTo>
                    <a:pt x="591" y="430"/>
                  </a:lnTo>
                  <a:lnTo>
                    <a:pt x="571" y="240"/>
                  </a:lnTo>
                  <a:lnTo>
                    <a:pt x="578" y="232"/>
                  </a:lnTo>
                  <a:lnTo>
                    <a:pt x="584" y="223"/>
                  </a:lnTo>
                  <a:lnTo>
                    <a:pt x="590" y="212"/>
                  </a:lnTo>
                  <a:lnTo>
                    <a:pt x="595" y="202"/>
                  </a:lnTo>
                  <a:lnTo>
                    <a:pt x="598" y="191"/>
                  </a:lnTo>
                  <a:lnTo>
                    <a:pt x="602" y="182"/>
                  </a:lnTo>
                  <a:lnTo>
                    <a:pt x="604" y="174"/>
                  </a:lnTo>
                  <a:lnTo>
                    <a:pt x="605" y="167"/>
                  </a:lnTo>
                  <a:lnTo>
                    <a:pt x="607" y="145"/>
                  </a:lnTo>
                  <a:lnTo>
                    <a:pt x="605" y="123"/>
                  </a:lnTo>
                  <a:lnTo>
                    <a:pt x="599" y="100"/>
                  </a:lnTo>
                  <a:lnTo>
                    <a:pt x="591" y="77"/>
                  </a:lnTo>
                  <a:lnTo>
                    <a:pt x="581" y="57"/>
                  </a:lnTo>
                  <a:lnTo>
                    <a:pt x="569" y="39"/>
                  </a:lnTo>
                  <a:lnTo>
                    <a:pt x="558" y="24"/>
                  </a:lnTo>
                  <a:lnTo>
                    <a:pt x="546" y="15"/>
                  </a:lnTo>
                  <a:lnTo>
                    <a:pt x="543" y="13"/>
                  </a:lnTo>
                  <a:lnTo>
                    <a:pt x="537" y="12"/>
                  </a:lnTo>
                  <a:lnTo>
                    <a:pt x="531" y="9"/>
                  </a:lnTo>
                  <a:lnTo>
                    <a:pt x="524" y="7"/>
                  </a:lnTo>
                  <a:lnTo>
                    <a:pt x="516" y="5"/>
                  </a:lnTo>
                  <a:lnTo>
                    <a:pt x="508" y="3"/>
                  </a:lnTo>
                  <a:lnTo>
                    <a:pt x="501" y="1"/>
                  </a:lnTo>
                  <a:lnTo>
                    <a:pt x="495" y="0"/>
                  </a:lnTo>
                  <a:lnTo>
                    <a:pt x="492" y="0"/>
                  </a:lnTo>
                  <a:lnTo>
                    <a:pt x="486" y="0"/>
                  </a:lnTo>
                  <a:lnTo>
                    <a:pt x="477" y="0"/>
                  </a:lnTo>
                  <a:lnTo>
                    <a:pt x="466" y="0"/>
                  </a:lnTo>
                  <a:lnTo>
                    <a:pt x="452" y="0"/>
                  </a:lnTo>
                  <a:lnTo>
                    <a:pt x="436" y="0"/>
                  </a:lnTo>
                  <a:lnTo>
                    <a:pt x="420" y="0"/>
                  </a:lnTo>
                  <a:lnTo>
                    <a:pt x="402" y="0"/>
                  </a:lnTo>
                  <a:lnTo>
                    <a:pt x="385" y="0"/>
                  </a:lnTo>
                  <a:lnTo>
                    <a:pt x="368" y="0"/>
                  </a:lnTo>
                  <a:lnTo>
                    <a:pt x="353" y="0"/>
                  </a:lnTo>
                  <a:lnTo>
                    <a:pt x="339" y="0"/>
                  </a:lnTo>
                  <a:lnTo>
                    <a:pt x="326" y="0"/>
                  </a:lnTo>
                  <a:lnTo>
                    <a:pt x="317" y="0"/>
                  </a:lnTo>
                  <a:lnTo>
                    <a:pt x="311" y="0"/>
                  </a:lnTo>
                  <a:lnTo>
                    <a:pt x="309" y="0"/>
                  </a:lnTo>
                  <a:lnTo>
                    <a:pt x="301" y="0"/>
                  </a:lnTo>
                  <a:lnTo>
                    <a:pt x="294" y="3"/>
                  </a:lnTo>
                  <a:lnTo>
                    <a:pt x="288" y="4"/>
                  </a:lnTo>
                  <a:lnTo>
                    <a:pt x="282" y="6"/>
                  </a:lnTo>
                  <a:lnTo>
                    <a:pt x="278" y="8"/>
                  </a:lnTo>
                  <a:lnTo>
                    <a:pt x="274" y="9"/>
                  </a:lnTo>
                  <a:lnTo>
                    <a:pt x="272" y="12"/>
                  </a:lnTo>
                  <a:lnTo>
                    <a:pt x="271" y="12"/>
                  </a:lnTo>
                  <a:lnTo>
                    <a:pt x="255" y="27"/>
                  </a:lnTo>
                  <a:lnTo>
                    <a:pt x="240" y="44"/>
                  </a:lnTo>
                  <a:lnTo>
                    <a:pt x="227" y="61"/>
                  </a:lnTo>
                  <a:lnTo>
                    <a:pt x="217" y="79"/>
                  </a:lnTo>
                  <a:lnTo>
                    <a:pt x="209" y="94"/>
                  </a:lnTo>
                  <a:lnTo>
                    <a:pt x="202" y="107"/>
                  </a:lnTo>
                  <a:lnTo>
                    <a:pt x="197" y="117"/>
                  </a:lnTo>
                  <a:lnTo>
                    <a:pt x="195" y="122"/>
                  </a:lnTo>
                  <a:lnTo>
                    <a:pt x="104" y="107"/>
                  </a:lnTo>
                  <a:lnTo>
                    <a:pt x="99" y="100"/>
                  </a:lnTo>
                  <a:lnTo>
                    <a:pt x="93" y="94"/>
                  </a:lnTo>
                  <a:lnTo>
                    <a:pt x="88" y="87"/>
                  </a:lnTo>
                  <a:lnTo>
                    <a:pt x="82" y="81"/>
                  </a:lnTo>
                  <a:lnTo>
                    <a:pt x="77" y="75"/>
                  </a:lnTo>
                  <a:lnTo>
                    <a:pt x="73" y="70"/>
                  </a:lnTo>
                  <a:lnTo>
                    <a:pt x="70" y="68"/>
                  </a:lnTo>
                  <a:lnTo>
                    <a:pt x="69" y="67"/>
                  </a:lnTo>
                  <a:lnTo>
                    <a:pt x="67" y="65"/>
                  </a:lnTo>
                  <a:lnTo>
                    <a:pt x="62" y="62"/>
                  </a:lnTo>
                  <a:lnTo>
                    <a:pt x="58" y="62"/>
                  </a:lnTo>
                  <a:lnTo>
                    <a:pt x="54" y="64"/>
                  </a:lnTo>
                  <a:lnTo>
                    <a:pt x="48" y="72"/>
                  </a:lnTo>
                  <a:lnTo>
                    <a:pt x="48" y="83"/>
                  </a:lnTo>
                  <a:lnTo>
                    <a:pt x="50" y="92"/>
                  </a:lnTo>
                  <a:lnTo>
                    <a:pt x="51" y="97"/>
                  </a:lnTo>
                  <a:lnTo>
                    <a:pt x="0" y="97"/>
                  </a:lnTo>
                  <a:lnTo>
                    <a:pt x="22" y="171"/>
                  </a:lnTo>
                  <a:lnTo>
                    <a:pt x="25" y="171"/>
                  </a:lnTo>
                  <a:lnTo>
                    <a:pt x="32" y="171"/>
                  </a:lnTo>
                  <a:lnTo>
                    <a:pt x="44" y="171"/>
                  </a:lnTo>
                  <a:lnTo>
                    <a:pt x="56" y="171"/>
                  </a:lnTo>
                  <a:lnTo>
                    <a:pt x="69" y="171"/>
                  </a:lnTo>
                  <a:lnTo>
                    <a:pt x="82" y="171"/>
                  </a:lnTo>
                  <a:lnTo>
                    <a:pt x="91" y="171"/>
                  </a:lnTo>
                  <a:lnTo>
                    <a:pt x="97" y="171"/>
                  </a:lnTo>
                  <a:lnTo>
                    <a:pt x="101" y="175"/>
                  </a:lnTo>
                  <a:lnTo>
                    <a:pt x="106" y="180"/>
                  </a:lnTo>
                  <a:lnTo>
                    <a:pt x="112" y="186"/>
                  </a:lnTo>
                  <a:lnTo>
                    <a:pt x="118" y="190"/>
                  </a:lnTo>
                  <a:lnTo>
                    <a:pt x="124" y="196"/>
                  </a:lnTo>
                  <a:lnTo>
                    <a:pt x="134" y="201"/>
                  </a:lnTo>
                  <a:lnTo>
                    <a:pt x="145" y="206"/>
                  </a:lnTo>
                  <a:lnTo>
                    <a:pt x="159" y="211"/>
                  </a:lnTo>
                  <a:lnTo>
                    <a:pt x="166" y="213"/>
                  </a:lnTo>
                  <a:lnTo>
                    <a:pt x="174" y="216"/>
                  </a:lnTo>
                  <a:lnTo>
                    <a:pt x="181" y="217"/>
                  </a:lnTo>
                  <a:lnTo>
                    <a:pt x="189" y="218"/>
                  </a:lnTo>
                  <a:lnTo>
                    <a:pt x="197" y="218"/>
                  </a:lnTo>
                  <a:lnTo>
                    <a:pt x="205" y="217"/>
                  </a:lnTo>
                  <a:lnTo>
                    <a:pt x="214" y="216"/>
                  </a:lnTo>
                  <a:lnTo>
                    <a:pt x="224" y="213"/>
                  </a:lnTo>
                  <a:lnTo>
                    <a:pt x="196" y="430"/>
                  </a:lnTo>
                  <a:lnTo>
                    <a:pt x="233" y="430"/>
                  </a:lnTo>
                  <a:lnTo>
                    <a:pt x="214" y="666"/>
                  </a:lnTo>
                  <a:lnTo>
                    <a:pt x="302" y="666"/>
                  </a:lnTo>
                  <a:lnTo>
                    <a:pt x="289" y="667"/>
                  </a:lnTo>
                  <a:lnTo>
                    <a:pt x="278" y="669"/>
                  </a:lnTo>
                  <a:lnTo>
                    <a:pt x="267" y="673"/>
                  </a:lnTo>
                  <a:lnTo>
                    <a:pt x="258" y="678"/>
                  </a:lnTo>
                  <a:lnTo>
                    <a:pt x="250" y="683"/>
                  </a:lnTo>
                  <a:lnTo>
                    <a:pt x="244" y="689"/>
                  </a:lnTo>
                  <a:lnTo>
                    <a:pt x="241" y="697"/>
                  </a:lnTo>
                  <a:lnTo>
                    <a:pt x="240" y="705"/>
                  </a:lnTo>
                  <a:lnTo>
                    <a:pt x="385" y="705"/>
                  </a:lnTo>
                  <a:lnTo>
                    <a:pt x="386" y="698"/>
                  </a:lnTo>
                  <a:lnTo>
                    <a:pt x="383" y="691"/>
                  </a:lnTo>
                  <a:lnTo>
                    <a:pt x="379" y="687"/>
                  </a:lnTo>
                  <a:lnTo>
                    <a:pt x="373" y="682"/>
                  </a:lnTo>
                  <a:lnTo>
                    <a:pt x="368" y="661"/>
                  </a:lnTo>
                  <a:lnTo>
                    <a:pt x="364" y="631"/>
                  </a:lnTo>
                  <a:lnTo>
                    <a:pt x="363" y="598"/>
                  </a:lnTo>
                  <a:lnTo>
                    <a:pt x="363" y="567"/>
                  </a:lnTo>
                  <a:lnTo>
                    <a:pt x="365" y="534"/>
                  </a:lnTo>
                  <a:lnTo>
                    <a:pt x="369" y="487"/>
                  </a:lnTo>
                  <a:lnTo>
                    <a:pt x="373" y="447"/>
                  </a:lnTo>
                  <a:lnTo>
                    <a:pt x="375" y="430"/>
                  </a:lnTo>
                  <a:lnTo>
                    <a:pt x="399" y="430"/>
                  </a:lnTo>
                  <a:lnTo>
                    <a:pt x="402" y="443"/>
                  </a:lnTo>
                  <a:lnTo>
                    <a:pt x="410" y="475"/>
                  </a:lnTo>
                  <a:lnTo>
                    <a:pt x="417" y="516"/>
                  </a:lnTo>
                  <a:lnTo>
                    <a:pt x="420" y="558"/>
                  </a:lnTo>
                  <a:lnTo>
                    <a:pt x="417" y="589"/>
                  </a:lnTo>
                  <a:lnTo>
                    <a:pt x="415" y="625"/>
                  </a:lnTo>
                  <a:lnTo>
                    <a:pt x="413" y="658"/>
                  </a:lnTo>
                  <a:lnTo>
                    <a:pt x="410" y="682"/>
                  </a:lnTo>
                  <a:lnTo>
                    <a:pt x="405" y="687"/>
                  </a:lnTo>
                  <a:lnTo>
                    <a:pt x="400" y="693"/>
                  </a:lnTo>
                  <a:lnTo>
                    <a:pt x="398" y="699"/>
                  </a:lnTo>
                  <a:lnTo>
                    <a:pt x="399" y="705"/>
                  </a:lnTo>
                  <a:lnTo>
                    <a:pt x="544" y="705"/>
                  </a:lnTo>
                  <a:lnTo>
                    <a:pt x="543" y="697"/>
                  </a:lnTo>
                  <a:lnTo>
                    <a:pt x="539" y="689"/>
                  </a:lnTo>
                  <a:lnTo>
                    <a:pt x="534" y="683"/>
                  </a:lnTo>
                  <a:lnTo>
                    <a:pt x="526" y="678"/>
                  </a:lnTo>
                  <a:lnTo>
                    <a:pt x="516" y="673"/>
                  </a:lnTo>
                  <a:lnTo>
                    <a:pt x="506" y="669"/>
                  </a:lnTo>
                  <a:lnTo>
                    <a:pt x="493" y="667"/>
                  </a:lnTo>
                  <a:lnTo>
                    <a:pt x="481" y="666"/>
                  </a:lnTo>
                  <a:lnTo>
                    <a:pt x="543" y="666"/>
                  </a:lnTo>
                  <a:lnTo>
                    <a:pt x="545" y="656"/>
                  </a:lnTo>
                  <a:lnTo>
                    <a:pt x="550" y="630"/>
                  </a:lnTo>
                  <a:lnTo>
                    <a:pt x="556" y="595"/>
                  </a:lnTo>
                  <a:lnTo>
                    <a:pt x="560" y="5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Freeform 52"/>
            <p:cNvSpPr>
              <a:spLocks/>
            </p:cNvSpPr>
            <p:nvPr/>
          </p:nvSpPr>
          <p:spPr bwMode="auto">
            <a:xfrm>
              <a:off x="7777163" y="1814513"/>
              <a:ext cx="388938" cy="322262"/>
            </a:xfrm>
            <a:custGeom>
              <a:avLst/>
              <a:gdLst>
                <a:gd name="T0" fmla="*/ 468 w 489"/>
                <a:gd name="T1" fmla="*/ 404 h 405"/>
                <a:gd name="T2" fmla="*/ 451 w 489"/>
                <a:gd name="T3" fmla="*/ 223 h 405"/>
                <a:gd name="T4" fmla="*/ 461 w 489"/>
                <a:gd name="T5" fmla="*/ 208 h 405"/>
                <a:gd name="T6" fmla="*/ 475 w 489"/>
                <a:gd name="T7" fmla="*/ 183 h 405"/>
                <a:gd name="T8" fmla="*/ 486 w 489"/>
                <a:gd name="T9" fmla="*/ 154 h 405"/>
                <a:gd name="T10" fmla="*/ 489 w 489"/>
                <a:gd name="T11" fmla="*/ 135 h 405"/>
                <a:gd name="T12" fmla="*/ 485 w 489"/>
                <a:gd name="T13" fmla="*/ 114 h 405"/>
                <a:gd name="T14" fmla="*/ 475 w 489"/>
                <a:gd name="T15" fmla="*/ 80 h 405"/>
                <a:gd name="T16" fmla="*/ 454 w 489"/>
                <a:gd name="T17" fmla="*/ 41 h 405"/>
                <a:gd name="T18" fmla="*/ 431 w 489"/>
                <a:gd name="T19" fmla="*/ 16 h 405"/>
                <a:gd name="T20" fmla="*/ 406 w 489"/>
                <a:gd name="T21" fmla="*/ 8 h 405"/>
                <a:gd name="T22" fmla="*/ 379 w 489"/>
                <a:gd name="T23" fmla="*/ 4 h 405"/>
                <a:gd name="T24" fmla="*/ 360 w 489"/>
                <a:gd name="T25" fmla="*/ 3 h 405"/>
                <a:gd name="T26" fmla="*/ 274 w 489"/>
                <a:gd name="T27" fmla="*/ 112 h 405"/>
                <a:gd name="T28" fmla="*/ 217 w 489"/>
                <a:gd name="T29" fmla="*/ 0 h 405"/>
                <a:gd name="T30" fmla="*/ 211 w 489"/>
                <a:gd name="T31" fmla="*/ 0 h 405"/>
                <a:gd name="T32" fmla="*/ 199 w 489"/>
                <a:gd name="T33" fmla="*/ 2 h 405"/>
                <a:gd name="T34" fmla="*/ 185 w 489"/>
                <a:gd name="T35" fmla="*/ 8 h 405"/>
                <a:gd name="T36" fmla="*/ 166 w 489"/>
                <a:gd name="T37" fmla="*/ 23 h 405"/>
                <a:gd name="T38" fmla="*/ 141 w 489"/>
                <a:gd name="T39" fmla="*/ 57 h 405"/>
                <a:gd name="T40" fmla="*/ 116 w 489"/>
                <a:gd name="T41" fmla="*/ 99 h 405"/>
                <a:gd name="T42" fmla="*/ 101 w 489"/>
                <a:gd name="T43" fmla="*/ 129 h 405"/>
                <a:gd name="T44" fmla="*/ 7 w 489"/>
                <a:gd name="T45" fmla="*/ 115 h 405"/>
                <a:gd name="T46" fmla="*/ 1 w 489"/>
                <a:gd name="T47" fmla="*/ 146 h 405"/>
                <a:gd name="T48" fmla="*/ 10 w 489"/>
                <a:gd name="T49" fmla="*/ 155 h 405"/>
                <a:gd name="T50" fmla="*/ 26 w 489"/>
                <a:gd name="T51" fmla="*/ 168 h 405"/>
                <a:gd name="T52" fmla="*/ 49 w 489"/>
                <a:gd name="T53" fmla="*/ 180 h 405"/>
                <a:gd name="T54" fmla="*/ 77 w 489"/>
                <a:gd name="T55" fmla="*/ 187 h 405"/>
                <a:gd name="T56" fmla="*/ 104 w 489"/>
                <a:gd name="T57" fmla="*/ 184 h 405"/>
                <a:gd name="T58" fmla="*/ 124 w 489"/>
                <a:gd name="T59" fmla="*/ 176 h 405"/>
                <a:gd name="T60" fmla="*/ 137 w 489"/>
                <a:gd name="T61" fmla="*/ 168 h 405"/>
                <a:gd name="T62" fmla="*/ 112 w 489"/>
                <a:gd name="T63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9" h="405">
                  <a:moveTo>
                    <a:pt x="112" y="405"/>
                  </a:moveTo>
                  <a:lnTo>
                    <a:pt x="468" y="404"/>
                  </a:lnTo>
                  <a:lnTo>
                    <a:pt x="449" y="225"/>
                  </a:lnTo>
                  <a:lnTo>
                    <a:pt x="451" y="223"/>
                  </a:lnTo>
                  <a:lnTo>
                    <a:pt x="455" y="217"/>
                  </a:lnTo>
                  <a:lnTo>
                    <a:pt x="461" y="208"/>
                  </a:lnTo>
                  <a:lnTo>
                    <a:pt x="468" y="197"/>
                  </a:lnTo>
                  <a:lnTo>
                    <a:pt x="475" y="183"/>
                  </a:lnTo>
                  <a:lnTo>
                    <a:pt x="482" y="169"/>
                  </a:lnTo>
                  <a:lnTo>
                    <a:pt x="486" y="154"/>
                  </a:lnTo>
                  <a:lnTo>
                    <a:pt x="489" y="140"/>
                  </a:lnTo>
                  <a:lnTo>
                    <a:pt x="489" y="135"/>
                  </a:lnTo>
                  <a:lnTo>
                    <a:pt x="488" y="126"/>
                  </a:lnTo>
                  <a:lnTo>
                    <a:pt x="485" y="114"/>
                  </a:lnTo>
                  <a:lnTo>
                    <a:pt x="482" y="99"/>
                  </a:lnTo>
                  <a:lnTo>
                    <a:pt x="475" y="80"/>
                  </a:lnTo>
                  <a:lnTo>
                    <a:pt x="467" y="62"/>
                  </a:lnTo>
                  <a:lnTo>
                    <a:pt x="454" y="41"/>
                  </a:lnTo>
                  <a:lnTo>
                    <a:pt x="439" y="21"/>
                  </a:lnTo>
                  <a:lnTo>
                    <a:pt x="431" y="16"/>
                  </a:lnTo>
                  <a:lnTo>
                    <a:pt x="419" y="11"/>
                  </a:lnTo>
                  <a:lnTo>
                    <a:pt x="406" y="8"/>
                  </a:lnTo>
                  <a:lnTo>
                    <a:pt x="392" y="5"/>
                  </a:lnTo>
                  <a:lnTo>
                    <a:pt x="379" y="4"/>
                  </a:lnTo>
                  <a:lnTo>
                    <a:pt x="368" y="3"/>
                  </a:lnTo>
                  <a:lnTo>
                    <a:pt x="360" y="3"/>
                  </a:lnTo>
                  <a:lnTo>
                    <a:pt x="357" y="3"/>
                  </a:lnTo>
                  <a:lnTo>
                    <a:pt x="274" y="112"/>
                  </a:lnTo>
                  <a:lnTo>
                    <a:pt x="218" y="0"/>
                  </a:lnTo>
                  <a:lnTo>
                    <a:pt x="217" y="0"/>
                  </a:lnTo>
                  <a:lnTo>
                    <a:pt x="214" y="0"/>
                  </a:lnTo>
                  <a:lnTo>
                    <a:pt x="211" y="0"/>
                  </a:lnTo>
                  <a:lnTo>
                    <a:pt x="206" y="1"/>
                  </a:lnTo>
                  <a:lnTo>
                    <a:pt x="199" y="2"/>
                  </a:lnTo>
                  <a:lnTo>
                    <a:pt x="192" y="4"/>
                  </a:lnTo>
                  <a:lnTo>
                    <a:pt x="185" y="8"/>
                  </a:lnTo>
                  <a:lnTo>
                    <a:pt x="177" y="12"/>
                  </a:lnTo>
                  <a:lnTo>
                    <a:pt x="166" y="23"/>
                  </a:lnTo>
                  <a:lnTo>
                    <a:pt x="153" y="38"/>
                  </a:lnTo>
                  <a:lnTo>
                    <a:pt x="141" y="57"/>
                  </a:lnTo>
                  <a:lnTo>
                    <a:pt x="128" y="79"/>
                  </a:lnTo>
                  <a:lnTo>
                    <a:pt x="116" y="99"/>
                  </a:lnTo>
                  <a:lnTo>
                    <a:pt x="107" y="117"/>
                  </a:lnTo>
                  <a:lnTo>
                    <a:pt x="101" y="129"/>
                  </a:lnTo>
                  <a:lnTo>
                    <a:pt x="99" y="133"/>
                  </a:lnTo>
                  <a:lnTo>
                    <a:pt x="7" y="115"/>
                  </a:lnTo>
                  <a:lnTo>
                    <a:pt x="0" y="145"/>
                  </a:lnTo>
                  <a:lnTo>
                    <a:pt x="1" y="146"/>
                  </a:lnTo>
                  <a:lnTo>
                    <a:pt x="4" y="149"/>
                  </a:lnTo>
                  <a:lnTo>
                    <a:pt x="10" y="155"/>
                  </a:lnTo>
                  <a:lnTo>
                    <a:pt x="17" y="161"/>
                  </a:lnTo>
                  <a:lnTo>
                    <a:pt x="26" y="168"/>
                  </a:lnTo>
                  <a:lnTo>
                    <a:pt x="37" y="175"/>
                  </a:lnTo>
                  <a:lnTo>
                    <a:pt x="49" y="180"/>
                  </a:lnTo>
                  <a:lnTo>
                    <a:pt x="62" y="185"/>
                  </a:lnTo>
                  <a:lnTo>
                    <a:pt x="77" y="187"/>
                  </a:lnTo>
                  <a:lnTo>
                    <a:pt x="91" y="187"/>
                  </a:lnTo>
                  <a:lnTo>
                    <a:pt x="104" y="184"/>
                  </a:lnTo>
                  <a:lnTo>
                    <a:pt x="115" y="180"/>
                  </a:lnTo>
                  <a:lnTo>
                    <a:pt x="124" y="176"/>
                  </a:lnTo>
                  <a:lnTo>
                    <a:pt x="132" y="171"/>
                  </a:lnTo>
                  <a:lnTo>
                    <a:pt x="137" y="168"/>
                  </a:lnTo>
                  <a:lnTo>
                    <a:pt x="138" y="167"/>
                  </a:lnTo>
                  <a:lnTo>
                    <a:pt x="112" y="405"/>
                  </a:lnTo>
                  <a:close/>
                </a:path>
              </a:pathLst>
            </a:custGeom>
            <a:solidFill>
              <a:srgbClr val="4C72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Freeform 53"/>
            <p:cNvSpPr>
              <a:spLocks/>
            </p:cNvSpPr>
            <p:nvPr/>
          </p:nvSpPr>
          <p:spPr bwMode="auto">
            <a:xfrm>
              <a:off x="7708900" y="1874838"/>
              <a:ext cx="58738" cy="53975"/>
            </a:xfrm>
            <a:custGeom>
              <a:avLst/>
              <a:gdLst>
                <a:gd name="T0" fmla="*/ 0 w 75"/>
                <a:gd name="T1" fmla="*/ 23 h 68"/>
                <a:gd name="T2" fmla="*/ 21 w 75"/>
                <a:gd name="T3" fmla="*/ 68 h 68"/>
                <a:gd name="T4" fmla="*/ 28 w 75"/>
                <a:gd name="T5" fmla="*/ 68 h 68"/>
                <a:gd name="T6" fmla="*/ 34 w 75"/>
                <a:gd name="T7" fmla="*/ 68 h 68"/>
                <a:gd name="T8" fmla="*/ 39 w 75"/>
                <a:gd name="T9" fmla="*/ 68 h 68"/>
                <a:gd name="T10" fmla="*/ 44 w 75"/>
                <a:gd name="T11" fmla="*/ 67 h 68"/>
                <a:gd name="T12" fmla="*/ 49 w 75"/>
                <a:gd name="T13" fmla="*/ 67 h 68"/>
                <a:gd name="T14" fmla="*/ 52 w 75"/>
                <a:gd name="T15" fmla="*/ 66 h 68"/>
                <a:gd name="T16" fmla="*/ 54 w 75"/>
                <a:gd name="T17" fmla="*/ 66 h 68"/>
                <a:gd name="T18" fmla="*/ 57 w 75"/>
                <a:gd name="T19" fmla="*/ 66 h 68"/>
                <a:gd name="T20" fmla="*/ 64 w 75"/>
                <a:gd name="T21" fmla="*/ 65 h 68"/>
                <a:gd name="T22" fmla="*/ 69 w 75"/>
                <a:gd name="T23" fmla="*/ 61 h 68"/>
                <a:gd name="T24" fmla="*/ 74 w 75"/>
                <a:gd name="T25" fmla="*/ 56 h 68"/>
                <a:gd name="T26" fmla="*/ 75 w 75"/>
                <a:gd name="T27" fmla="*/ 48 h 68"/>
                <a:gd name="T28" fmla="*/ 71 w 75"/>
                <a:gd name="T29" fmla="*/ 37 h 68"/>
                <a:gd name="T30" fmla="*/ 61 w 75"/>
                <a:gd name="T31" fmla="*/ 20 h 68"/>
                <a:gd name="T32" fmla="*/ 51 w 75"/>
                <a:gd name="T33" fmla="*/ 6 h 68"/>
                <a:gd name="T34" fmla="*/ 44 w 75"/>
                <a:gd name="T35" fmla="*/ 0 h 68"/>
                <a:gd name="T36" fmla="*/ 43 w 75"/>
                <a:gd name="T37" fmla="*/ 5 h 68"/>
                <a:gd name="T38" fmla="*/ 46 w 75"/>
                <a:gd name="T39" fmla="*/ 12 h 68"/>
                <a:gd name="T40" fmla="*/ 50 w 75"/>
                <a:gd name="T41" fmla="*/ 19 h 68"/>
                <a:gd name="T42" fmla="*/ 51 w 75"/>
                <a:gd name="T43" fmla="*/ 22 h 68"/>
                <a:gd name="T44" fmla="*/ 0 w 75"/>
                <a:gd name="T45" fmla="*/ 2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5" h="68">
                  <a:moveTo>
                    <a:pt x="0" y="23"/>
                  </a:moveTo>
                  <a:lnTo>
                    <a:pt x="21" y="68"/>
                  </a:lnTo>
                  <a:lnTo>
                    <a:pt x="28" y="68"/>
                  </a:lnTo>
                  <a:lnTo>
                    <a:pt x="34" y="68"/>
                  </a:lnTo>
                  <a:lnTo>
                    <a:pt x="39" y="68"/>
                  </a:lnTo>
                  <a:lnTo>
                    <a:pt x="44" y="67"/>
                  </a:lnTo>
                  <a:lnTo>
                    <a:pt x="49" y="67"/>
                  </a:lnTo>
                  <a:lnTo>
                    <a:pt x="52" y="66"/>
                  </a:lnTo>
                  <a:lnTo>
                    <a:pt x="54" y="66"/>
                  </a:lnTo>
                  <a:lnTo>
                    <a:pt x="57" y="66"/>
                  </a:lnTo>
                  <a:lnTo>
                    <a:pt x="64" y="65"/>
                  </a:lnTo>
                  <a:lnTo>
                    <a:pt x="69" y="61"/>
                  </a:lnTo>
                  <a:lnTo>
                    <a:pt x="74" y="56"/>
                  </a:lnTo>
                  <a:lnTo>
                    <a:pt x="75" y="48"/>
                  </a:lnTo>
                  <a:lnTo>
                    <a:pt x="71" y="37"/>
                  </a:lnTo>
                  <a:lnTo>
                    <a:pt x="61" y="20"/>
                  </a:lnTo>
                  <a:lnTo>
                    <a:pt x="51" y="6"/>
                  </a:lnTo>
                  <a:lnTo>
                    <a:pt x="44" y="0"/>
                  </a:lnTo>
                  <a:lnTo>
                    <a:pt x="43" y="5"/>
                  </a:lnTo>
                  <a:lnTo>
                    <a:pt x="46" y="12"/>
                  </a:lnTo>
                  <a:lnTo>
                    <a:pt x="50" y="19"/>
                  </a:lnTo>
                  <a:lnTo>
                    <a:pt x="51" y="22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AFAA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Freeform 54"/>
            <p:cNvSpPr>
              <a:spLocks/>
            </p:cNvSpPr>
            <p:nvPr/>
          </p:nvSpPr>
          <p:spPr bwMode="auto">
            <a:xfrm>
              <a:off x="7888288" y="2147888"/>
              <a:ext cx="88900" cy="176212"/>
            </a:xfrm>
            <a:custGeom>
              <a:avLst/>
              <a:gdLst>
                <a:gd name="T0" fmla="*/ 104 w 113"/>
                <a:gd name="T1" fmla="*/ 221 h 221"/>
                <a:gd name="T2" fmla="*/ 103 w 113"/>
                <a:gd name="T3" fmla="*/ 210 h 221"/>
                <a:gd name="T4" fmla="*/ 102 w 113"/>
                <a:gd name="T5" fmla="*/ 182 h 221"/>
                <a:gd name="T6" fmla="*/ 101 w 113"/>
                <a:gd name="T7" fmla="*/ 150 h 221"/>
                <a:gd name="T8" fmla="*/ 102 w 113"/>
                <a:gd name="T9" fmla="*/ 124 h 221"/>
                <a:gd name="T10" fmla="*/ 104 w 113"/>
                <a:gd name="T11" fmla="*/ 86 h 221"/>
                <a:gd name="T12" fmla="*/ 109 w 113"/>
                <a:gd name="T13" fmla="*/ 45 h 221"/>
                <a:gd name="T14" fmla="*/ 112 w 113"/>
                <a:gd name="T15" fmla="*/ 13 h 221"/>
                <a:gd name="T16" fmla="*/ 113 w 113"/>
                <a:gd name="T17" fmla="*/ 0 h 221"/>
                <a:gd name="T18" fmla="*/ 6 w 113"/>
                <a:gd name="T19" fmla="*/ 0 h 221"/>
                <a:gd name="T20" fmla="*/ 0 w 113"/>
                <a:gd name="T21" fmla="*/ 221 h 221"/>
                <a:gd name="T22" fmla="*/ 104 w 113"/>
                <a:gd name="T2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" h="221">
                  <a:moveTo>
                    <a:pt x="104" y="221"/>
                  </a:moveTo>
                  <a:lnTo>
                    <a:pt x="103" y="210"/>
                  </a:lnTo>
                  <a:lnTo>
                    <a:pt x="102" y="182"/>
                  </a:lnTo>
                  <a:lnTo>
                    <a:pt x="101" y="150"/>
                  </a:lnTo>
                  <a:lnTo>
                    <a:pt x="102" y="124"/>
                  </a:lnTo>
                  <a:lnTo>
                    <a:pt x="104" y="86"/>
                  </a:lnTo>
                  <a:lnTo>
                    <a:pt x="109" y="45"/>
                  </a:lnTo>
                  <a:lnTo>
                    <a:pt x="112" y="13"/>
                  </a:lnTo>
                  <a:lnTo>
                    <a:pt x="113" y="0"/>
                  </a:lnTo>
                  <a:lnTo>
                    <a:pt x="6" y="0"/>
                  </a:lnTo>
                  <a:lnTo>
                    <a:pt x="0" y="221"/>
                  </a:lnTo>
                  <a:lnTo>
                    <a:pt x="104" y="221"/>
                  </a:lnTo>
                  <a:close/>
                </a:path>
              </a:pathLst>
            </a:custGeom>
            <a:solidFill>
              <a:srgbClr val="4C72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Freeform 55"/>
            <p:cNvSpPr>
              <a:spLocks/>
            </p:cNvSpPr>
            <p:nvPr/>
          </p:nvSpPr>
          <p:spPr bwMode="auto">
            <a:xfrm>
              <a:off x="8031163" y="2149475"/>
              <a:ext cx="92075" cy="174625"/>
            </a:xfrm>
            <a:custGeom>
              <a:avLst/>
              <a:gdLst>
                <a:gd name="T0" fmla="*/ 5 w 115"/>
                <a:gd name="T1" fmla="*/ 220 h 220"/>
                <a:gd name="T2" fmla="*/ 6 w 115"/>
                <a:gd name="T3" fmla="*/ 211 h 220"/>
                <a:gd name="T4" fmla="*/ 8 w 115"/>
                <a:gd name="T5" fmla="*/ 189 h 220"/>
                <a:gd name="T6" fmla="*/ 11 w 115"/>
                <a:gd name="T7" fmla="*/ 161 h 220"/>
                <a:gd name="T8" fmla="*/ 12 w 115"/>
                <a:gd name="T9" fmla="*/ 136 h 220"/>
                <a:gd name="T10" fmla="*/ 11 w 115"/>
                <a:gd name="T11" fmla="*/ 106 h 220"/>
                <a:gd name="T12" fmla="*/ 6 w 115"/>
                <a:gd name="T13" fmla="*/ 60 h 220"/>
                <a:gd name="T14" fmla="*/ 3 w 115"/>
                <a:gd name="T15" fmla="*/ 18 h 220"/>
                <a:gd name="T16" fmla="*/ 0 w 115"/>
                <a:gd name="T17" fmla="*/ 0 h 220"/>
                <a:gd name="T18" fmla="*/ 107 w 115"/>
                <a:gd name="T19" fmla="*/ 0 h 220"/>
                <a:gd name="T20" fmla="*/ 109 w 115"/>
                <a:gd name="T21" fmla="*/ 13 h 220"/>
                <a:gd name="T22" fmla="*/ 112 w 115"/>
                <a:gd name="T23" fmla="*/ 43 h 220"/>
                <a:gd name="T24" fmla="*/ 115 w 115"/>
                <a:gd name="T25" fmla="*/ 83 h 220"/>
                <a:gd name="T26" fmla="*/ 115 w 115"/>
                <a:gd name="T27" fmla="*/ 124 h 220"/>
                <a:gd name="T28" fmla="*/ 112 w 115"/>
                <a:gd name="T29" fmla="*/ 157 h 220"/>
                <a:gd name="T30" fmla="*/ 109 w 115"/>
                <a:gd name="T31" fmla="*/ 188 h 220"/>
                <a:gd name="T32" fmla="*/ 104 w 115"/>
                <a:gd name="T33" fmla="*/ 211 h 220"/>
                <a:gd name="T34" fmla="*/ 103 w 115"/>
                <a:gd name="T35" fmla="*/ 220 h 220"/>
                <a:gd name="T36" fmla="*/ 5 w 115"/>
                <a:gd name="T3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5" h="220">
                  <a:moveTo>
                    <a:pt x="5" y="220"/>
                  </a:moveTo>
                  <a:lnTo>
                    <a:pt x="6" y="211"/>
                  </a:lnTo>
                  <a:lnTo>
                    <a:pt x="8" y="189"/>
                  </a:lnTo>
                  <a:lnTo>
                    <a:pt x="11" y="161"/>
                  </a:lnTo>
                  <a:lnTo>
                    <a:pt x="12" y="136"/>
                  </a:lnTo>
                  <a:lnTo>
                    <a:pt x="11" y="106"/>
                  </a:lnTo>
                  <a:lnTo>
                    <a:pt x="6" y="60"/>
                  </a:lnTo>
                  <a:lnTo>
                    <a:pt x="3" y="18"/>
                  </a:lnTo>
                  <a:lnTo>
                    <a:pt x="0" y="0"/>
                  </a:lnTo>
                  <a:lnTo>
                    <a:pt x="107" y="0"/>
                  </a:lnTo>
                  <a:lnTo>
                    <a:pt x="109" y="13"/>
                  </a:lnTo>
                  <a:lnTo>
                    <a:pt x="112" y="43"/>
                  </a:lnTo>
                  <a:lnTo>
                    <a:pt x="115" y="83"/>
                  </a:lnTo>
                  <a:lnTo>
                    <a:pt x="115" y="124"/>
                  </a:lnTo>
                  <a:lnTo>
                    <a:pt x="112" y="157"/>
                  </a:lnTo>
                  <a:lnTo>
                    <a:pt x="109" y="188"/>
                  </a:lnTo>
                  <a:lnTo>
                    <a:pt x="104" y="211"/>
                  </a:lnTo>
                  <a:lnTo>
                    <a:pt x="103" y="220"/>
                  </a:lnTo>
                  <a:lnTo>
                    <a:pt x="5" y="220"/>
                  </a:lnTo>
                  <a:close/>
                </a:path>
              </a:pathLst>
            </a:custGeom>
            <a:solidFill>
              <a:srgbClr val="4C72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Freeform 56"/>
            <p:cNvSpPr>
              <a:spLocks/>
            </p:cNvSpPr>
            <p:nvPr/>
          </p:nvSpPr>
          <p:spPr bwMode="auto">
            <a:xfrm>
              <a:off x="7929563" y="1811338"/>
              <a:ext cx="158750" cy="104775"/>
            </a:xfrm>
            <a:custGeom>
              <a:avLst/>
              <a:gdLst>
                <a:gd name="T0" fmla="*/ 174 w 201"/>
                <a:gd name="T1" fmla="*/ 46 h 132"/>
                <a:gd name="T2" fmla="*/ 201 w 201"/>
                <a:gd name="T3" fmla="*/ 28 h 132"/>
                <a:gd name="T4" fmla="*/ 179 w 201"/>
                <a:gd name="T5" fmla="*/ 2 h 132"/>
                <a:gd name="T6" fmla="*/ 166 w 201"/>
                <a:gd name="T7" fmla="*/ 2 h 132"/>
                <a:gd name="T8" fmla="*/ 183 w 201"/>
                <a:gd name="T9" fmla="*/ 25 h 132"/>
                <a:gd name="T10" fmla="*/ 158 w 201"/>
                <a:gd name="T11" fmla="*/ 44 h 132"/>
                <a:gd name="T12" fmla="*/ 161 w 201"/>
                <a:gd name="T13" fmla="*/ 47 h 132"/>
                <a:gd name="T14" fmla="*/ 167 w 201"/>
                <a:gd name="T15" fmla="*/ 54 h 132"/>
                <a:gd name="T16" fmla="*/ 174 w 201"/>
                <a:gd name="T17" fmla="*/ 61 h 132"/>
                <a:gd name="T18" fmla="*/ 176 w 201"/>
                <a:gd name="T19" fmla="*/ 64 h 132"/>
                <a:gd name="T20" fmla="*/ 85 w 201"/>
                <a:gd name="T21" fmla="*/ 120 h 132"/>
                <a:gd name="T22" fmla="*/ 21 w 201"/>
                <a:gd name="T23" fmla="*/ 62 h 132"/>
                <a:gd name="T24" fmla="*/ 38 w 201"/>
                <a:gd name="T25" fmla="*/ 44 h 132"/>
                <a:gd name="T26" fmla="*/ 15 w 201"/>
                <a:gd name="T27" fmla="*/ 25 h 132"/>
                <a:gd name="T28" fmla="*/ 29 w 201"/>
                <a:gd name="T29" fmla="*/ 0 h 132"/>
                <a:gd name="T30" fmla="*/ 16 w 201"/>
                <a:gd name="T31" fmla="*/ 1 h 132"/>
                <a:gd name="T32" fmla="*/ 0 w 201"/>
                <a:gd name="T33" fmla="*/ 29 h 132"/>
                <a:gd name="T34" fmla="*/ 23 w 201"/>
                <a:gd name="T35" fmla="*/ 46 h 132"/>
                <a:gd name="T36" fmla="*/ 6 w 201"/>
                <a:gd name="T37" fmla="*/ 64 h 132"/>
                <a:gd name="T38" fmla="*/ 84 w 201"/>
                <a:gd name="T39" fmla="*/ 132 h 132"/>
                <a:gd name="T40" fmla="*/ 194 w 201"/>
                <a:gd name="T41" fmla="*/ 68 h 132"/>
                <a:gd name="T42" fmla="*/ 174 w 201"/>
                <a:gd name="T43" fmla="*/ 4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1" h="132">
                  <a:moveTo>
                    <a:pt x="174" y="46"/>
                  </a:moveTo>
                  <a:lnTo>
                    <a:pt x="201" y="28"/>
                  </a:lnTo>
                  <a:lnTo>
                    <a:pt x="179" y="2"/>
                  </a:lnTo>
                  <a:lnTo>
                    <a:pt x="166" y="2"/>
                  </a:lnTo>
                  <a:lnTo>
                    <a:pt x="183" y="25"/>
                  </a:lnTo>
                  <a:lnTo>
                    <a:pt x="158" y="44"/>
                  </a:lnTo>
                  <a:lnTo>
                    <a:pt x="161" y="47"/>
                  </a:lnTo>
                  <a:lnTo>
                    <a:pt x="167" y="54"/>
                  </a:lnTo>
                  <a:lnTo>
                    <a:pt x="174" y="61"/>
                  </a:lnTo>
                  <a:lnTo>
                    <a:pt x="176" y="64"/>
                  </a:lnTo>
                  <a:lnTo>
                    <a:pt x="85" y="120"/>
                  </a:lnTo>
                  <a:lnTo>
                    <a:pt x="21" y="62"/>
                  </a:lnTo>
                  <a:lnTo>
                    <a:pt x="38" y="44"/>
                  </a:lnTo>
                  <a:lnTo>
                    <a:pt x="15" y="25"/>
                  </a:lnTo>
                  <a:lnTo>
                    <a:pt x="29" y="0"/>
                  </a:lnTo>
                  <a:lnTo>
                    <a:pt x="16" y="1"/>
                  </a:lnTo>
                  <a:lnTo>
                    <a:pt x="0" y="29"/>
                  </a:lnTo>
                  <a:lnTo>
                    <a:pt x="23" y="46"/>
                  </a:lnTo>
                  <a:lnTo>
                    <a:pt x="6" y="64"/>
                  </a:lnTo>
                  <a:lnTo>
                    <a:pt x="84" y="132"/>
                  </a:lnTo>
                  <a:lnTo>
                    <a:pt x="194" y="68"/>
                  </a:lnTo>
                  <a:lnTo>
                    <a:pt x="174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Freeform 57"/>
            <p:cNvSpPr>
              <a:spLocks/>
            </p:cNvSpPr>
            <p:nvPr/>
          </p:nvSpPr>
          <p:spPr bwMode="auto">
            <a:xfrm>
              <a:off x="7391400" y="1987550"/>
              <a:ext cx="673100" cy="776287"/>
            </a:xfrm>
            <a:custGeom>
              <a:avLst/>
              <a:gdLst>
                <a:gd name="T0" fmla="*/ 847 w 849"/>
                <a:gd name="T1" fmla="*/ 53 h 978"/>
                <a:gd name="T2" fmla="*/ 829 w 849"/>
                <a:gd name="T3" fmla="*/ 42 h 978"/>
                <a:gd name="T4" fmla="*/ 798 w 849"/>
                <a:gd name="T5" fmla="*/ 31 h 978"/>
                <a:gd name="T6" fmla="*/ 752 w 849"/>
                <a:gd name="T7" fmla="*/ 22 h 978"/>
                <a:gd name="T8" fmla="*/ 694 w 849"/>
                <a:gd name="T9" fmla="*/ 14 h 978"/>
                <a:gd name="T10" fmla="*/ 626 w 849"/>
                <a:gd name="T11" fmla="*/ 7 h 978"/>
                <a:gd name="T12" fmla="*/ 550 w 849"/>
                <a:gd name="T13" fmla="*/ 2 h 978"/>
                <a:gd name="T14" fmla="*/ 468 w 849"/>
                <a:gd name="T15" fmla="*/ 0 h 978"/>
                <a:gd name="T16" fmla="*/ 381 w 849"/>
                <a:gd name="T17" fmla="*/ 0 h 978"/>
                <a:gd name="T18" fmla="*/ 299 w 849"/>
                <a:gd name="T19" fmla="*/ 2 h 978"/>
                <a:gd name="T20" fmla="*/ 224 w 849"/>
                <a:gd name="T21" fmla="*/ 7 h 978"/>
                <a:gd name="T22" fmla="*/ 157 w 849"/>
                <a:gd name="T23" fmla="*/ 14 h 978"/>
                <a:gd name="T24" fmla="*/ 100 w 849"/>
                <a:gd name="T25" fmla="*/ 22 h 978"/>
                <a:gd name="T26" fmla="*/ 55 w 849"/>
                <a:gd name="T27" fmla="*/ 31 h 978"/>
                <a:gd name="T28" fmla="*/ 21 w 849"/>
                <a:gd name="T29" fmla="*/ 42 h 978"/>
                <a:gd name="T30" fmla="*/ 4 w 849"/>
                <a:gd name="T31" fmla="*/ 53 h 978"/>
                <a:gd name="T32" fmla="*/ 3 w 849"/>
                <a:gd name="T33" fmla="*/ 68 h 978"/>
                <a:gd name="T34" fmla="*/ 23 w 849"/>
                <a:gd name="T35" fmla="*/ 112 h 978"/>
                <a:gd name="T36" fmla="*/ 60 w 849"/>
                <a:gd name="T37" fmla="*/ 180 h 978"/>
                <a:gd name="T38" fmla="*/ 106 w 849"/>
                <a:gd name="T39" fmla="*/ 262 h 978"/>
                <a:gd name="T40" fmla="*/ 157 w 849"/>
                <a:gd name="T41" fmla="*/ 348 h 978"/>
                <a:gd name="T42" fmla="*/ 204 w 849"/>
                <a:gd name="T43" fmla="*/ 428 h 978"/>
                <a:gd name="T44" fmla="*/ 242 w 849"/>
                <a:gd name="T45" fmla="*/ 491 h 978"/>
                <a:gd name="T46" fmla="*/ 264 w 849"/>
                <a:gd name="T47" fmla="*/ 528 h 978"/>
                <a:gd name="T48" fmla="*/ 268 w 849"/>
                <a:gd name="T49" fmla="*/ 953 h 978"/>
                <a:gd name="T50" fmla="*/ 276 w 849"/>
                <a:gd name="T51" fmla="*/ 956 h 978"/>
                <a:gd name="T52" fmla="*/ 299 w 849"/>
                <a:gd name="T53" fmla="*/ 965 h 978"/>
                <a:gd name="T54" fmla="*/ 336 w 849"/>
                <a:gd name="T55" fmla="*/ 975 h 978"/>
                <a:gd name="T56" fmla="*/ 389 w 849"/>
                <a:gd name="T57" fmla="*/ 978 h 978"/>
                <a:gd name="T58" fmla="*/ 460 w 849"/>
                <a:gd name="T59" fmla="*/ 975 h 978"/>
                <a:gd name="T60" fmla="*/ 502 w 849"/>
                <a:gd name="T61" fmla="*/ 965 h 978"/>
                <a:gd name="T62" fmla="*/ 521 w 849"/>
                <a:gd name="T63" fmla="*/ 957 h 978"/>
                <a:gd name="T64" fmla="*/ 526 w 849"/>
                <a:gd name="T65" fmla="*/ 954 h 978"/>
                <a:gd name="T66" fmla="*/ 528 w 849"/>
                <a:gd name="T67" fmla="*/ 535 h 978"/>
                <a:gd name="T68" fmla="*/ 555 w 849"/>
                <a:gd name="T69" fmla="*/ 497 h 978"/>
                <a:gd name="T70" fmla="*/ 600 w 849"/>
                <a:gd name="T71" fmla="*/ 430 h 978"/>
                <a:gd name="T72" fmla="*/ 656 w 849"/>
                <a:gd name="T73" fmla="*/ 346 h 978"/>
                <a:gd name="T74" fmla="*/ 717 w 849"/>
                <a:gd name="T75" fmla="*/ 257 h 978"/>
                <a:gd name="T76" fmla="*/ 774 w 849"/>
                <a:gd name="T77" fmla="*/ 173 h 978"/>
                <a:gd name="T78" fmla="*/ 819 w 849"/>
                <a:gd name="T79" fmla="*/ 105 h 978"/>
                <a:gd name="T80" fmla="*/ 845 w 849"/>
                <a:gd name="T81" fmla="*/ 65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49" h="978">
                  <a:moveTo>
                    <a:pt x="849" y="59"/>
                  </a:moveTo>
                  <a:lnTo>
                    <a:pt x="847" y="53"/>
                  </a:lnTo>
                  <a:lnTo>
                    <a:pt x="841" y="47"/>
                  </a:lnTo>
                  <a:lnTo>
                    <a:pt x="829" y="42"/>
                  </a:lnTo>
                  <a:lnTo>
                    <a:pt x="815" y="36"/>
                  </a:lnTo>
                  <a:lnTo>
                    <a:pt x="798" y="31"/>
                  </a:lnTo>
                  <a:lnTo>
                    <a:pt x="776" y="27"/>
                  </a:lnTo>
                  <a:lnTo>
                    <a:pt x="752" y="22"/>
                  </a:lnTo>
                  <a:lnTo>
                    <a:pt x="724" y="17"/>
                  </a:lnTo>
                  <a:lnTo>
                    <a:pt x="694" y="14"/>
                  </a:lnTo>
                  <a:lnTo>
                    <a:pt x="662" y="10"/>
                  </a:lnTo>
                  <a:lnTo>
                    <a:pt x="626" y="7"/>
                  </a:lnTo>
                  <a:lnTo>
                    <a:pt x="589" y="5"/>
                  </a:lnTo>
                  <a:lnTo>
                    <a:pt x="550" y="2"/>
                  </a:lnTo>
                  <a:lnTo>
                    <a:pt x="510" y="1"/>
                  </a:lnTo>
                  <a:lnTo>
                    <a:pt x="468" y="0"/>
                  </a:lnTo>
                  <a:lnTo>
                    <a:pt x="425" y="0"/>
                  </a:lnTo>
                  <a:lnTo>
                    <a:pt x="381" y="0"/>
                  </a:lnTo>
                  <a:lnTo>
                    <a:pt x="339" y="1"/>
                  </a:lnTo>
                  <a:lnTo>
                    <a:pt x="299" y="2"/>
                  </a:lnTo>
                  <a:lnTo>
                    <a:pt x="261" y="5"/>
                  </a:lnTo>
                  <a:lnTo>
                    <a:pt x="224" y="7"/>
                  </a:lnTo>
                  <a:lnTo>
                    <a:pt x="189" y="10"/>
                  </a:lnTo>
                  <a:lnTo>
                    <a:pt x="157" y="14"/>
                  </a:lnTo>
                  <a:lnTo>
                    <a:pt x="127" y="17"/>
                  </a:lnTo>
                  <a:lnTo>
                    <a:pt x="100" y="22"/>
                  </a:lnTo>
                  <a:lnTo>
                    <a:pt x="75" y="27"/>
                  </a:lnTo>
                  <a:lnTo>
                    <a:pt x="55" y="31"/>
                  </a:lnTo>
                  <a:lnTo>
                    <a:pt x="36" y="37"/>
                  </a:lnTo>
                  <a:lnTo>
                    <a:pt x="21" y="42"/>
                  </a:lnTo>
                  <a:lnTo>
                    <a:pt x="11" y="47"/>
                  </a:lnTo>
                  <a:lnTo>
                    <a:pt x="4" y="53"/>
                  </a:lnTo>
                  <a:lnTo>
                    <a:pt x="0" y="59"/>
                  </a:lnTo>
                  <a:lnTo>
                    <a:pt x="3" y="68"/>
                  </a:lnTo>
                  <a:lnTo>
                    <a:pt x="11" y="87"/>
                  </a:lnTo>
                  <a:lnTo>
                    <a:pt x="23" y="112"/>
                  </a:lnTo>
                  <a:lnTo>
                    <a:pt x="40" y="143"/>
                  </a:lnTo>
                  <a:lnTo>
                    <a:pt x="60" y="180"/>
                  </a:lnTo>
                  <a:lnTo>
                    <a:pt x="82" y="220"/>
                  </a:lnTo>
                  <a:lnTo>
                    <a:pt x="106" y="262"/>
                  </a:lnTo>
                  <a:lnTo>
                    <a:pt x="132" y="305"/>
                  </a:lnTo>
                  <a:lnTo>
                    <a:pt x="157" y="348"/>
                  </a:lnTo>
                  <a:lnTo>
                    <a:pt x="181" y="389"/>
                  </a:lnTo>
                  <a:lnTo>
                    <a:pt x="204" y="428"/>
                  </a:lnTo>
                  <a:lnTo>
                    <a:pt x="225" y="462"/>
                  </a:lnTo>
                  <a:lnTo>
                    <a:pt x="242" y="491"/>
                  </a:lnTo>
                  <a:lnTo>
                    <a:pt x="256" y="513"/>
                  </a:lnTo>
                  <a:lnTo>
                    <a:pt x="264" y="528"/>
                  </a:lnTo>
                  <a:lnTo>
                    <a:pt x="268" y="532"/>
                  </a:lnTo>
                  <a:lnTo>
                    <a:pt x="268" y="953"/>
                  </a:lnTo>
                  <a:lnTo>
                    <a:pt x="270" y="954"/>
                  </a:lnTo>
                  <a:lnTo>
                    <a:pt x="276" y="956"/>
                  </a:lnTo>
                  <a:lnTo>
                    <a:pt x="285" y="961"/>
                  </a:lnTo>
                  <a:lnTo>
                    <a:pt x="299" y="965"/>
                  </a:lnTo>
                  <a:lnTo>
                    <a:pt x="315" y="970"/>
                  </a:lnTo>
                  <a:lnTo>
                    <a:pt x="336" y="975"/>
                  </a:lnTo>
                  <a:lnTo>
                    <a:pt x="361" y="977"/>
                  </a:lnTo>
                  <a:lnTo>
                    <a:pt x="389" y="978"/>
                  </a:lnTo>
                  <a:lnTo>
                    <a:pt x="428" y="977"/>
                  </a:lnTo>
                  <a:lnTo>
                    <a:pt x="460" y="975"/>
                  </a:lnTo>
                  <a:lnTo>
                    <a:pt x="483" y="970"/>
                  </a:lnTo>
                  <a:lnTo>
                    <a:pt x="502" y="965"/>
                  </a:lnTo>
                  <a:lnTo>
                    <a:pt x="513" y="962"/>
                  </a:lnTo>
                  <a:lnTo>
                    <a:pt x="521" y="957"/>
                  </a:lnTo>
                  <a:lnTo>
                    <a:pt x="525" y="955"/>
                  </a:lnTo>
                  <a:lnTo>
                    <a:pt x="526" y="954"/>
                  </a:lnTo>
                  <a:lnTo>
                    <a:pt x="525" y="540"/>
                  </a:lnTo>
                  <a:lnTo>
                    <a:pt x="528" y="535"/>
                  </a:lnTo>
                  <a:lnTo>
                    <a:pt x="539" y="520"/>
                  </a:lnTo>
                  <a:lnTo>
                    <a:pt x="555" y="497"/>
                  </a:lnTo>
                  <a:lnTo>
                    <a:pt x="576" y="466"/>
                  </a:lnTo>
                  <a:lnTo>
                    <a:pt x="600" y="430"/>
                  </a:lnTo>
                  <a:lnTo>
                    <a:pt x="628" y="389"/>
                  </a:lnTo>
                  <a:lnTo>
                    <a:pt x="656" y="346"/>
                  </a:lnTo>
                  <a:lnTo>
                    <a:pt x="687" y="301"/>
                  </a:lnTo>
                  <a:lnTo>
                    <a:pt x="717" y="257"/>
                  </a:lnTo>
                  <a:lnTo>
                    <a:pt x="746" y="213"/>
                  </a:lnTo>
                  <a:lnTo>
                    <a:pt x="774" y="173"/>
                  </a:lnTo>
                  <a:lnTo>
                    <a:pt x="798" y="136"/>
                  </a:lnTo>
                  <a:lnTo>
                    <a:pt x="819" y="105"/>
                  </a:lnTo>
                  <a:lnTo>
                    <a:pt x="835" y="81"/>
                  </a:lnTo>
                  <a:lnTo>
                    <a:pt x="845" y="65"/>
                  </a:lnTo>
                  <a:lnTo>
                    <a:pt x="849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Freeform 58"/>
            <p:cNvSpPr>
              <a:spLocks/>
            </p:cNvSpPr>
            <p:nvPr/>
          </p:nvSpPr>
          <p:spPr bwMode="auto">
            <a:xfrm>
              <a:off x="7423150" y="2065338"/>
              <a:ext cx="608013" cy="681037"/>
            </a:xfrm>
            <a:custGeom>
              <a:avLst/>
              <a:gdLst>
                <a:gd name="T0" fmla="*/ 380 w 764"/>
                <a:gd name="T1" fmla="*/ 43 h 858"/>
                <a:gd name="T2" fmla="*/ 344 w 764"/>
                <a:gd name="T3" fmla="*/ 43 h 858"/>
                <a:gd name="T4" fmla="*/ 310 w 764"/>
                <a:gd name="T5" fmla="*/ 42 h 858"/>
                <a:gd name="T6" fmla="*/ 276 w 764"/>
                <a:gd name="T7" fmla="*/ 40 h 858"/>
                <a:gd name="T8" fmla="*/ 244 w 764"/>
                <a:gd name="T9" fmla="*/ 39 h 858"/>
                <a:gd name="T10" fmla="*/ 213 w 764"/>
                <a:gd name="T11" fmla="*/ 38 h 858"/>
                <a:gd name="T12" fmla="*/ 184 w 764"/>
                <a:gd name="T13" fmla="*/ 36 h 858"/>
                <a:gd name="T14" fmla="*/ 155 w 764"/>
                <a:gd name="T15" fmla="*/ 33 h 858"/>
                <a:gd name="T16" fmla="*/ 130 w 764"/>
                <a:gd name="T17" fmla="*/ 30 h 858"/>
                <a:gd name="T18" fmla="*/ 106 w 764"/>
                <a:gd name="T19" fmla="*/ 28 h 858"/>
                <a:gd name="T20" fmla="*/ 84 w 764"/>
                <a:gd name="T21" fmla="*/ 24 h 858"/>
                <a:gd name="T22" fmla="*/ 63 w 764"/>
                <a:gd name="T23" fmla="*/ 21 h 858"/>
                <a:gd name="T24" fmla="*/ 46 w 764"/>
                <a:gd name="T25" fmla="*/ 17 h 858"/>
                <a:gd name="T26" fmla="*/ 31 w 764"/>
                <a:gd name="T27" fmla="*/ 13 h 858"/>
                <a:gd name="T28" fmla="*/ 18 w 764"/>
                <a:gd name="T29" fmla="*/ 9 h 858"/>
                <a:gd name="T30" fmla="*/ 9 w 764"/>
                <a:gd name="T31" fmla="*/ 5 h 858"/>
                <a:gd name="T32" fmla="*/ 2 w 764"/>
                <a:gd name="T33" fmla="*/ 0 h 858"/>
                <a:gd name="T34" fmla="*/ 0 w 764"/>
                <a:gd name="T35" fmla="*/ 0 h 858"/>
                <a:gd name="T36" fmla="*/ 250 w 764"/>
                <a:gd name="T37" fmla="*/ 429 h 858"/>
                <a:gd name="T38" fmla="*/ 250 w 764"/>
                <a:gd name="T39" fmla="*/ 839 h 858"/>
                <a:gd name="T40" fmla="*/ 251 w 764"/>
                <a:gd name="T41" fmla="*/ 840 h 858"/>
                <a:gd name="T42" fmla="*/ 257 w 764"/>
                <a:gd name="T43" fmla="*/ 842 h 858"/>
                <a:gd name="T44" fmla="*/ 265 w 764"/>
                <a:gd name="T45" fmla="*/ 844 h 858"/>
                <a:gd name="T46" fmla="*/ 278 w 764"/>
                <a:gd name="T47" fmla="*/ 848 h 858"/>
                <a:gd name="T48" fmla="*/ 294 w 764"/>
                <a:gd name="T49" fmla="*/ 852 h 858"/>
                <a:gd name="T50" fmla="*/ 314 w 764"/>
                <a:gd name="T51" fmla="*/ 855 h 858"/>
                <a:gd name="T52" fmla="*/ 340 w 764"/>
                <a:gd name="T53" fmla="*/ 857 h 858"/>
                <a:gd name="T54" fmla="*/ 369 w 764"/>
                <a:gd name="T55" fmla="*/ 858 h 858"/>
                <a:gd name="T56" fmla="*/ 389 w 764"/>
                <a:gd name="T57" fmla="*/ 858 h 858"/>
                <a:gd name="T58" fmla="*/ 408 w 764"/>
                <a:gd name="T59" fmla="*/ 856 h 858"/>
                <a:gd name="T60" fmla="*/ 424 w 764"/>
                <a:gd name="T61" fmla="*/ 855 h 858"/>
                <a:gd name="T62" fmla="*/ 437 w 764"/>
                <a:gd name="T63" fmla="*/ 852 h 858"/>
                <a:gd name="T64" fmla="*/ 448 w 764"/>
                <a:gd name="T65" fmla="*/ 850 h 858"/>
                <a:gd name="T66" fmla="*/ 455 w 764"/>
                <a:gd name="T67" fmla="*/ 849 h 858"/>
                <a:gd name="T68" fmla="*/ 461 w 764"/>
                <a:gd name="T69" fmla="*/ 847 h 858"/>
                <a:gd name="T70" fmla="*/ 462 w 764"/>
                <a:gd name="T71" fmla="*/ 847 h 858"/>
                <a:gd name="T72" fmla="*/ 462 w 764"/>
                <a:gd name="T73" fmla="*/ 433 h 858"/>
                <a:gd name="T74" fmla="*/ 764 w 764"/>
                <a:gd name="T75" fmla="*/ 2 h 858"/>
                <a:gd name="T76" fmla="*/ 756 w 764"/>
                <a:gd name="T77" fmla="*/ 7 h 858"/>
                <a:gd name="T78" fmla="*/ 744 w 764"/>
                <a:gd name="T79" fmla="*/ 10 h 858"/>
                <a:gd name="T80" fmla="*/ 731 w 764"/>
                <a:gd name="T81" fmla="*/ 15 h 858"/>
                <a:gd name="T82" fmla="*/ 714 w 764"/>
                <a:gd name="T83" fmla="*/ 18 h 858"/>
                <a:gd name="T84" fmla="*/ 696 w 764"/>
                <a:gd name="T85" fmla="*/ 22 h 858"/>
                <a:gd name="T86" fmla="*/ 675 w 764"/>
                <a:gd name="T87" fmla="*/ 25 h 858"/>
                <a:gd name="T88" fmla="*/ 652 w 764"/>
                <a:gd name="T89" fmla="*/ 29 h 858"/>
                <a:gd name="T90" fmla="*/ 628 w 764"/>
                <a:gd name="T91" fmla="*/ 31 h 858"/>
                <a:gd name="T92" fmla="*/ 600 w 764"/>
                <a:gd name="T93" fmla="*/ 33 h 858"/>
                <a:gd name="T94" fmla="*/ 573 w 764"/>
                <a:gd name="T95" fmla="*/ 36 h 858"/>
                <a:gd name="T96" fmla="*/ 543 w 764"/>
                <a:gd name="T97" fmla="*/ 38 h 858"/>
                <a:gd name="T98" fmla="*/ 513 w 764"/>
                <a:gd name="T99" fmla="*/ 39 h 858"/>
                <a:gd name="T100" fmla="*/ 480 w 764"/>
                <a:gd name="T101" fmla="*/ 40 h 858"/>
                <a:gd name="T102" fmla="*/ 448 w 764"/>
                <a:gd name="T103" fmla="*/ 42 h 858"/>
                <a:gd name="T104" fmla="*/ 415 w 764"/>
                <a:gd name="T105" fmla="*/ 43 h 858"/>
                <a:gd name="T106" fmla="*/ 380 w 764"/>
                <a:gd name="T107" fmla="*/ 43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4" h="858">
                  <a:moveTo>
                    <a:pt x="380" y="43"/>
                  </a:moveTo>
                  <a:lnTo>
                    <a:pt x="344" y="43"/>
                  </a:lnTo>
                  <a:lnTo>
                    <a:pt x="310" y="42"/>
                  </a:lnTo>
                  <a:lnTo>
                    <a:pt x="276" y="40"/>
                  </a:lnTo>
                  <a:lnTo>
                    <a:pt x="244" y="39"/>
                  </a:lnTo>
                  <a:lnTo>
                    <a:pt x="213" y="38"/>
                  </a:lnTo>
                  <a:lnTo>
                    <a:pt x="184" y="36"/>
                  </a:lnTo>
                  <a:lnTo>
                    <a:pt x="155" y="33"/>
                  </a:lnTo>
                  <a:lnTo>
                    <a:pt x="130" y="30"/>
                  </a:lnTo>
                  <a:lnTo>
                    <a:pt x="106" y="28"/>
                  </a:lnTo>
                  <a:lnTo>
                    <a:pt x="84" y="24"/>
                  </a:lnTo>
                  <a:lnTo>
                    <a:pt x="63" y="21"/>
                  </a:lnTo>
                  <a:lnTo>
                    <a:pt x="46" y="17"/>
                  </a:lnTo>
                  <a:lnTo>
                    <a:pt x="31" y="13"/>
                  </a:lnTo>
                  <a:lnTo>
                    <a:pt x="18" y="9"/>
                  </a:lnTo>
                  <a:lnTo>
                    <a:pt x="9" y="5"/>
                  </a:lnTo>
                  <a:lnTo>
                    <a:pt x="2" y="0"/>
                  </a:lnTo>
                  <a:lnTo>
                    <a:pt x="0" y="0"/>
                  </a:lnTo>
                  <a:lnTo>
                    <a:pt x="250" y="429"/>
                  </a:lnTo>
                  <a:lnTo>
                    <a:pt x="250" y="839"/>
                  </a:lnTo>
                  <a:lnTo>
                    <a:pt x="251" y="840"/>
                  </a:lnTo>
                  <a:lnTo>
                    <a:pt x="257" y="842"/>
                  </a:lnTo>
                  <a:lnTo>
                    <a:pt x="265" y="844"/>
                  </a:lnTo>
                  <a:lnTo>
                    <a:pt x="278" y="848"/>
                  </a:lnTo>
                  <a:lnTo>
                    <a:pt x="294" y="852"/>
                  </a:lnTo>
                  <a:lnTo>
                    <a:pt x="314" y="855"/>
                  </a:lnTo>
                  <a:lnTo>
                    <a:pt x="340" y="857"/>
                  </a:lnTo>
                  <a:lnTo>
                    <a:pt x="369" y="858"/>
                  </a:lnTo>
                  <a:lnTo>
                    <a:pt x="389" y="858"/>
                  </a:lnTo>
                  <a:lnTo>
                    <a:pt x="408" y="856"/>
                  </a:lnTo>
                  <a:lnTo>
                    <a:pt x="424" y="855"/>
                  </a:lnTo>
                  <a:lnTo>
                    <a:pt x="437" y="852"/>
                  </a:lnTo>
                  <a:lnTo>
                    <a:pt x="448" y="850"/>
                  </a:lnTo>
                  <a:lnTo>
                    <a:pt x="455" y="849"/>
                  </a:lnTo>
                  <a:lnTo>
                    <a:pt x="461" y="847"/>
                  </a:lnTo>
                  <a:lnTo>
                    <a:pt x="462" y="847"/>
                  </a:lnTo>
                  <a:lnTo>
                    <a:pt x="462" y="433"/>
                  </a:lnTo>
                  <a:lnTo>
                    <a:pt x="764" y="2"/>
                  </a:lnTo>
                  <a:lnTo>
                    <a:pt x="756" y="7"/>
                  </a:lnTo>
                  <a:lnTo>
                    <a:pt x="744" y="10"/>
                  </a:lnTo>
                  <a:lnTo>
                    <a:pt x="731" y="15"/>
                  </a:lnTo>
                  <a:lnTo>
                    <a:pt x="714" y="18"/>
                  </a:lnTo>
                  <a:lnTo>
                    <a:pt x="696" y="22"/>
                  </a:lnTo>
                  <a:lnTo>
                    <a:pt x="675" y="25"/>
                  </a:lnTo>
                  <a:lnTo>
                    <a:pt x="652" y="29"/>
                  </a:lnTo>
                  <a:lnTo>
                    <a:pt x="628" y="31"/>
                  </a:lnTo>
                  <a:lnTo>
                    <a:pt x="600" y="33"/>
                  </a:lnTo>
                  <a:lnTo>
                    <a:pt x="573" y="36"/>
                  </a:lnTo>
                  <a:lnTo>
                    <a:pt x="543" y="38"/>
                  </a:lnTo>
                  <a:lnTo>
                    <a:pt x="513" y="39"/>
                  </a:lnTo>
                  <a:lnTo>
                    <a:pt x="480" y="40"/>
                  </a:lnTo>
                  <a:lnTo>
                    <a:pt x="448" y="42"/>
                  </a:lnTo>
                  <a:lnTo>
                    <a:pt x="415" y="43"/>
                  </a:lnTo>
                  <a:lnTo>
                    <a:pt x="380" y="43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Freeform 59"/>
            <p:cNvSpPr>
              <a:spLocks/>
            </p:cNvSpPr>
            <p:nvPr/>
          </p:nvSpPr>
          <p:spPr bwMode="auto">
            <a:xfrm>
              <a:off x="7421563" y="2001838"/>
              <a:ext cx="606425" cy="80962"/>
            </a:xfrm>
            <a:custGeom>
              <a:avLst/>
              <a:gdLst>
                <a:gd name="T0" fmla="*/ 422 w 765"/>
                <a:gd name="T1" fmla="*/ 101 h 101"/>
                <a:gd name="T2" fmla="*/ 496 w 765"/>
                <a:gd name="T3" fmla="*/ 99 h 101"/>
                <a:gd name="T4" fmla="*/ 564 w 765"/>
                <a:gd name="T5" fmla="*/ 95 h 101"/>
                <a:gd name="T6" fmla="*/ 625 w 765"/>
                <a:gd name="T7" fmla="*/ 90 h 101"/>
                <a:gd name="T8" fmla="*/ 677 w 765"/>
                <a:gd name="T9" fmla="*/ 83 h 101"/>
                <a:gd name="T10" fmla="*/ 719 w 765"/>
                <a:gd name="T11" fmla="*/ 75 h 101"/>
                <a:gd name="T12" fmla="*/ 747 w 765"/>
                <a:gd name="T13" fmla="*/ 65 h 101"/>
                <a:gd name="T14" fmla="*/ 762 w 765"/>
                <a:gd name="T15" fmla="*/ 56 h 101"/>
                <a:gd name="T16" fmla="*/ 762 w 765"/>
                <a:gd name="T17" fmla="*/ 46 h 101"/>
                <a:gd name="T18" fmla="*/ 747 w 765"/>
                <a:gd name="T19" fmla="*/ 35 h 101"/>
                <a:gd name="T20" fmla="*/ 719 w 765"/>
                <a:gd name="T21" fmla="*/ 26 h 101"/>
                <a:gd name="T22" fmla="*/ 677 w 765"/>
                <a:gd name="T23" fmla="*/ 18 h 101"/>
                <a:gd name="T24" fmla="*/ 625 w 765"/>
                <a:gd name="T25" fmla="*/ 11 h 101"/>
                <a:gd name="T26" fmla="*/ 564 w 765"/>
                <a:gd name="T27" fmla="*/ 5 h 101"/>
                <a:gd name="T28" fmla="*/ 496 w 765"/>
                <a:gd name="T29" fmla="*/ 2 h 101"/>
                <a:gd name="T30" fmla="*/ 422 w 765"/>
                <a:gd name="T31" fmla="*/ 0 h 101"/>
                <a:gd name="T32" fmla="*/ 344 w 765"/>
                <a:gd name="T33" fmla="*/ 0 h 101"/>
                <a:gd name="T34" fmla="*/ 269 w 765"/>
                <a:gd name="T35" fmla="*/ 2 h 101"/>
                <a:gd name="T36" fmla="*/ 201 w 765"/>
                <a:gd name="T37" fmla="*/ 5 h 101"/>
                <a:gd name="T38" fmla="*/ 140 w 765"/>
                <a:gd name="T39" fmla="*/ 11 h 101"/>
                <a:gd name="T40" fmla="*/ 88 w 765"/>
                <a:gd name="T41" fmla="*/ 18 h 101"/>
                <a:gd name="T42" fmla="*/ 47 w 765"/>
                <a:gd name="T43" fmla="*/ 26 h 101"/>
                <a:gd name="T44" fmla="*/ 18 w 765"/>
                <a:gd name="T45" fmla="*/ 35 h 101"/>
                <a:gd name="T46" fmla="*/ 3 w 765"/>
                <a:gd name="T47" fmla="*/ 46 h 101"/>
                <a:gd name="T48" fmla="*/ 3 w 765"/>
                <a:gd name="T49" fmla="*/ 56 h 101"/>
                <a:gd name="T50" fmla="*/ 18 w 765"/>
                <a:gd name="T51" fmla="*/ 65 h 101"/>
                <a:gd name="T52" fmla="*/ 47 w 765"/>
                <a:gd name="T53" fmla="*/ 75 h 101"/>
                <a:gd name="T54" fmla="*/ 88 w 765"/>
                <a:gd name="T55" fmla="*/ 83 h 101"/>
                <a:gd name="T56" fmla="*/ 140 w 765"/>
                <a:gd name="T57" fmla="*/ 90 h 101"/>
                <a:gd name="T58" fmla="*/ 201 w 765"/>
                <a:gd name="T59" fmla="*/ 95 h 101"/>
                <a:gd name="T60" fmla="*/ 269 w 765"/>
                <a:gd name="T61" fmla="*/ 99 h 101"/>
                <a:gd name="T62" fmla="*/ 344 w 765"/>
                <a:gd name="T63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5" h="101">
                  <a:moveTo>
                    <a:pt x="383" y="101"/>
                  </a:moveTo>
                  <a:lnTo>
                    <a:pt x="422" y="101"/>
                  </a:lnTo>
                  <a:lnTo>
                    <a:pt x="459" y="100"/>
                  </a:lnTo>
                  <a:lnTo>
                    <a:pt x="496" y="99"/>
                  </a:lnTo>
                  <a:lnTo>
                    <a:pt x="532" y="98"/>
                  </a:lnTo>
                  <a:lnTo>
                    <a:pt x="564" y="95"/>
                  </a:lnTo>
                  <a:lnTo>
                    <a:pt x="596" y="93"/>
                  </a:lnTo>
                  <a:lnTo>
                    <a:pt x="625" y="90"/>
                  </a:lnTo>
                  <a:lnTo>
                    <a:pt x="653" y="86"/>
                  </a:lnTo>
                  <a:lnTo>
                    <a:pt x="677" y="83"/>
                  </a:lnTo>
                  <a:lnTo>
                    <a:pt x="699" y="79"/>
                  </a:lnTo>
                  <a:lnTo>
                    <a:pt x="719" y="75"/>
                  </a:lnTo>
                  <a:lnTo>
                    <a:pt x="735" y="70"/>
                  </a:lnTo>
                  <a:lnTo>
                    <a:pt x="747" y="65"/>
                  </a:lnTo>
                  <a:lnTo>
                    <a:pt x="757" y="61"/>
                  </a:lnTo>
                  <a:lnTo>
                    <a:pt x="762" y="56"/>
                  </a:lnTo>
                  <a:lnTo>
                    <a:pt x="765" y="50"/>
                  </a:lnTo>
                  <a:lnTo>
                    <a:pt x="762" y="46"/>
                  </a:lnTo>
                  <a:lnTo>
                    <a:pt x="757" y="40"/>
                  </a:lnTo>
                  <a:lnTo>
                    <a:pt x="747" y="35"/>
                  </a:lnTo>
                  <a:lnTo>
                    <a:pt x="735" y="31"/>
                  </a:lnTo>
                  <a:lnTo>
                    <a:pt x="719" y="26"/>
                  </a:lnTo>
                  <a:lnTo>
                    <a:pt x="699" y="23"/>
                  </a:lnTo>
                  <a:lnTo>
                    <a:pt x="677" y="18"/>
                  </a:lnTo>
                  <a:lnTo>
                    <a:pt x="653" y="15"/>
                  </a:lnTo>
                  <a:lnTo>
                    <a:pt x="625" y="11"/>
                  </a:lnTo>
                  <a:lnTo>
                    <a:pt x="596" y="9"/>
                  </a:lnTo>
                  <a:lnTo>
                    <a:pt x="564" y="5"/>
                  </a:lnTo>
                  <a:lnTo>
                    <a:pt x="532" y="3"/>
                  </a:lnTo>
                  <a:lnTo>
                    <a:pt x="496" y="2"/>
                  </a:lnTo>
                  <a:lnTo>
                    <a:pt x="459" y="1"/>
                  </a:lnTo>
                  <a:lnTo>
                    <a:pt x="422" y="0"/>
                  </a:lnTo>
                  <a:lnTo>
                    <a:pt x="383" y="0"/>
                  </a:lnTo>
                  <a:lnTo>
                    <a:pt x="344" y="0"/>
                  </a:lnTo>
                  <a:lnTo>
                    <a:pt x="306" y="1"/>
                  </a:lnTo>
                  <a:lnTo>
                    <a:pt x="269" y="2"/>
                  </a:lnTo>
                  <a:lnTo>
                    <a:pt x="234" y="3"/>
                  </a:lnTo>
                  <a:lnTo>
                    <a:pt x="201" y="5"/>
                  </a:lnTo>
                  <a:lnTo>
                    <a:pt x="170" y="9"/>
                  </a:lnTo>
                  <a:lnTo>
                    <a:pt x="140" y="11"/>
                  </a:lnTo>
                  <a:lnTo>
                    <a:pt x="112" y="15"/>
                  </a:lnTo>
                  <a:lnTo>
                    <a:pt x="88" y="18"/>
                  </a:lnTo>
                  <a:lnTo>
                    <a:pt x="66" y="23"/>
                  </a:lnTo>
                  <a:lnTo>
                    <a:pt x="47" y="26"/>
                  </a:lnTo>
                  <a:lnTo>
                    <a:pt x="30" y="31"/>
                  </a:lnTo>
                  <a:lnTo>
                    <a:pt x="18" y="35"/>
                  </a:lnTo>
                  <a:lnTo>
                    <a:pt x="9" y="40"/>
                  </a:lnTo>
                  <a:lnTo>
                    <a:pt x="3" y="46"/>
                  </a:lnTo>
                  <a:lnTo>
                    <a:pt x="0" y="50"/>
                  </a:lnTo>
                  <a:lnTo>
                    <a:pt x="3" y="56"/>
                  </a:lnTo>
                  <a:lnTo>
                    <a:pt x="9" y="61"/>
                  </a:lnTo>
                  <a:lnTo>
                    <a:pt x="18" y="65"/>
                  </a:lnTo>
                  <a:lnTo>
                    <a:pt x="30" y="70"/>
                  </a:lnTo>
                  <a:lnTo>
                    <a:pt x="47" y="75"/>
                  </a:lnTo>
                  <a:lnTo>
                    <a:pt x="66" y="79"/>
                  </a:lnTo>
                  <a:lnTo>
                    <a:pt x="88" y="83"/>
                  </a:lnTo>
                  <a:lnTo>
                    <a:pt x="112" y="86"/>
                  </a:lnTo>
                  <a:lnTo>
                    <a:pt x="140" y="90"/>
                  </a:lnTo>
                  <a:lnTo>
                    <a:pt x="170" y="93"/>
                  </a:lnTo>
                  <a:lnTo>
                    <a:pt x="201" y="95"/>
                  </a:lnTo>
                  <a:lnTo>
                    <a:pt x="234" y="98"/>
                  </a:lnTo>
                  <a:lnTo>
                    <a:pt x="269" y="99"/>
                  </a:lnTo>
                  <a:lnTo>
                    <a:pt x="306" y="100"/>
                  </a:lnTo>
                  <a:lnTo>
                    <a:pt x="344" y="101"/>
                  </a:lnTo>
                  <a:lnTo>
                    <a:pt x="383" y="101"/>
                  </a:lnTo>
                  <a:close/>
                </a:path>
              </a:pathLst>
            </a:cu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Freeform 60"/>
            <p:cNvSpPr>
              <a:spLocks/>
            </p:cNvSpPr>
            <p:nvPr/>
          </p:nvSpPr>
          <p:spPr bwMode="auto">
            <a:xfrm>
              <a:off x="7634288" y="1862138"/>
              <a:ext cx="457200" cy="201612"/>
            </a:xfrm>
            <a:custGeom>
              <a:avLst/>
              <a:gdLst>
                <a:gd name="T0" fmla="*/ 576 w 576"/>
                <a:gd name="T1" fmla="*/ 65 h 255"/>
                <a:gd name="T2" fmla="*/ 220 w 576"/>
                <a:gd name="T3" fmla="*/ 0 h 255"/>
                <a:gd name="T4" fmla="*/ 0 w 576"/>
                <a:gd name="T5" fmla="*/ 81 h 255"/>
                <a:gd name="T6" fmla="*/ 0 w 576"/>
                <a:gd name="T7" fmla="*/ 158 h 255"/>
                <a:gd name="T8" fmla="*/ 402 w 576"/>
                <a:gd name="T9" fmla="*/ 255 h 255"/>
                <a:gd name="T10" fmla="*/ 576 w 576"/>
                <a:gd name="T11" fmla="*/ 104 h 255"/>
                <a:gd name="T12" fmla="*/ 576 w 576"/>
                <a:gd name="T13" fmla="*/ 6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6" h="255">
                  <a:moveTo>
                    <a:pt x="576" y="65"/>
                  </a:moveTo>
                  <a:lnTo>
                    <a:pt x="220" y="0"/>
                  </a:lnTo>
                  <a:lnTo>
                    <a:pt x="0" y="81"/>
                  </a:lnTo>
                  <a:lnTo>
                    <a:pt x="0" y="158"/>
                  </a:lnTo>
                  <a:lnTo>
                    <a:pt x="402" y="255"/>
                  </a:lnTo>
                  <a:lnTo>
                    <a:pt x="576" y="104"/>
                  </a:lnTo>
                  <a:lnTo>
                    <a:pt x="576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Freeform 61"/>
            <p:cNvSpPr>
              <a:spLocks/>
            </p:cNvSpPr>
            <p:nvPr/>
          </p:nvSpPr>
          <p:spPr bwMode="auto">
            <a:xfrm>
              <a:off x="7645400" y="1930400"/>
              <a:ext cx="304800" cy="122237"/>
            </a:xfrm>
            <a:custGeom>
              <a:avLst/>
              <a:gdLst>
                <a:gd name="T0" fmla="*/ 383 w 383"/>
                <a:gd name="T1" fmla="*/ 153 h 153"/>
                <a:gd name="T2" fmla="*/ 383 w 383"/>
                <a:gd name="T3" fmla="*/ 86 h 153"/>
                <a:gd name="T4" fmla="*/ 0 w 383"/>
                <a:gd name="T5" fmla="*/ 0 h 153"/>
                <a:gd name="T6" fmla="*/ 0 w 383"/>
                <a:gd name="T7" fmla="*/ 56 h 153"/>
                <a:gd name="T8" fmla="*/ 383 w 383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53">
                  <a:moveTo>
                    <a:pt x="383" y="153"/>
                  </a:moveTo>
                  <a:lnTo>
                    <a:pt x="383" y="86"/>
                  </a:lnTo>
                  <a:lnTo>
                    <a:pt x="0" y="0"/>
                  </a:lnTo>
                  <a:lnTo>
                    <a:pt x="0" y="56"/>
                  </a:lnTo>
                  <a:lnTo>
                    <a:pt x="383" y="153"/>
                  </a:lnTo>
                  <a:close/>
                </a:path>
              </a:pathLst>
            </a:custGeom>
            <a:solidFill>
              <a:srgbClr val="FF444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Freeform 62"/>
            <p:cNvSpPr>
              <a:spLocks/>
            </p:cNvSpPr>
            <p:nvPr/>
          </p:nvSpPr>
          <p:spPr bwMode="auto">
            <a:xfrm>
              <a:off x="7956550" y="1920875"/>
              <a:ext cx="128588" cy="128587"/>
            </a:xfrm>
            <a:custGeom>
              <a:avLst/>
              <a:gdLst>
                <a:gd name="T0" fmla="*/ 1 w 161"/>
                <a:gd name="T1" fmla="*/ 161 h 161"/>
                <a:gd name="T2" fmla="*/ 0 w 161"/>
                <a:gd name="T3" fmla="*/ 100 h 161"/>
                <a:gd name="T4" fmla="*/ 161 w 161"/>
                <a:gd name="T5" fmla="*/ 0 h 161"/>
                <a:gd name="T6" fmla="*/ 161 w 161"/>
                <a:gd name="T7" fmla="*/ 27 h 161"/>
                <a:gd name="T8" fmla="*/ 1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" y="161"/>
                  </a:moveTo>
                  <a:lnTo>
                    <a:pt x="0" y="100"/>
                  </a:lnTo>
                  <a:lnTo>
                    <a:pt x="161" y="0"/>
                  </a:lnTo>
                  <a:lnTo>
                    <a:pt x="161" y="27"/>
                  </a:lnTo>
                  <a:lnTo>
                    <a:pt x="1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Freeform 63"/>
            <p:cNvSpPr>
              <a:spLocks/>
            </p:cNvSpPr>
            <p:nvPr/>
          </p:nvSpPr>
          <p:spPr bwMode="auto">
            <a:xfrm>
              <a:off x="7666038" y="1873250"/>
              <a:ext cx="403225" cy="115887"/>
            </a:xfrm>
            <a:custGeom>
              <a:avLst/>
              <a:gdLst>
                <a:gd name="T0" fmla="*/ 363 w 510"/>
                <a:gd name="T1" fmla="*/ 148 h 148"/>
                <a:gd name="T2" fmla="*/ 510 w 510"/>
                <a:gd name="T3" fmla="*/ 57 h 148"/>
                <a:gd name="T4" fmla="*/ 186 w 510"/>
                <a:gd name="T5" fmla="*/ 0 h 148"/>
                <a:gd name="T6" fmla="*/ 0 w 510"/>
                <a:gd name="T7" fmla="*/ 63 h 148"/>
                <a:gd name="T8" fmla="*/ 363 w 510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148">
                  <a:moveTo>
                    <a:pt x="363" y="148"/>
                  </a:moveTo>
                  <a:lnTo>
                    <a:pt x="510" y="57"/>
                  </a:lnTo>
                  <a:lnTo>
                    <a:pt x="186" y="0"/>
                  </a:lnTo>
                  <a:lnTo>
                    <a:pt x="0" y="63"/>
                  </a:lnTo>
                  <a:lnTo>
                    <a:pt x="363" y="148"/>
                  </a:lnTo>
                  <a:close/>
                </a:path>
              </a:pathLst>
            </a:custGeom>
            <a:solidFill>
              <a:srgbClr val="FF72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Freeform 64"/>
            <p:cNvSpPr>
              <a:spLocks/>
            </p:cNvSpPr>
            <p:nvPr/>
          </p:nvSpPr>
          <p:spPr bwMode="auto">
            <a:xfrm>
              <a:off x="7980363" y="1906588"/>
              <a:ext cx="168275" cy="146050"/>
            </a:xfrm>
            <a:custGeom>
              <a:avLst/>
              <a:gdLst>
                <a:gd name="T0" fmla="*/ 100 w 211"/>
                <a:gd name="T1" fmla="*/ 146 h 183"/>
                <a:gd name="T2" fmla="*/ 105 w 211"/>
                <a:gd name="T3" fmla="*/ 147 h 183"/>
                <a:gd name="T4" fmla="*/ 113 w 211"/>
                <a:gd name="T5" fmla="*/ 147 h 183"/>
                <a:gd name="T6" fmla="*/ 140 w 211"/>
                <a:gd name="T7" fmla="*/ 146 h 183"/>
                <a:gd name="T8" fmla="*/ 167 w 211"/>
                <a:gd name="T9" fmla="*/ 140 h 183"/>
                <a:gd name="T10" fmla="*/ 190 w 211"/>
                <a:gd name="T11" fmla="*/ 129 h 183"/>
                <a:gd name="T12" fmla="*/ 211 w 211"/>
                <a:gd name="T13" fmla="*/ 112 h 183"/>
                <a:gd name="T14" fmla="*/ 192 w 211"/>
                <a:gd name="T15" fmla="*/ 109 h 183"/>
                <a:gd name="T16" fmla="*/ 170 w 211"/>
                <a:gd name="T17" fmla="*/ 122 h 183"/>
                <a:gd name="T18" fmla="*/ 146 w 211"/>
                <a:gd name="T19" fmla="*/ 129 h 183"/>
                <a:gd name="T20" fmla="*/ 122 w 211"/>
                <a:gd name="T21" fmla="*/ 130 h 183"/>
                <a:gd name="T22" fmla="*/ 106 w 211"/>
                <a:gd name="T23" fmla="*/ 123 h 183"/>
                <a:gd name="T24" fmla="*/ 93 w 211"/>
                <a:gd name="T25" fmla="*/ 97 h 183"/>
                <a:gd name="T26" fmla="*/ 101 w 211"/>
                <a:gd name="T27" fmla="*/ 86 h 183"/>
                <a:gd name="T28" fmla="*/ 122 w 211"/>
                <a:gd name="T29" fmla="*/ 76 h 183"/>
                <a:gd name="T30" fmla="*/ 140 w 211"/>
                <a:gd name="T31" fmla="*/ 63 h 183"/>
                <a:gd name="T32" fmla="*/ 158 w 211"/>
                <a:gd name="T33" fmla="*/ 47 h 183"/>
                <a:gd name="T34" fmla="*/ 168 w 211"/>
                <a:gd name="T35" fmla="*/ 31 h 183"/>
                <a:gd name="T36" fmla="*/ 172 w 211"/>
                <a:gd name="T37" fmla="*/ 17 h 183"/>
                <a:gd name="T38" fmla="*/ 173 w 211"/>
                <a:gd name="T39" fmla="*/ 7 h 183"/>
                <a:gd name="T40" fmla="*/ 169 w 211"/>
                <a:gd name="T41" fmla="*/ 1 h 183"/>
                <a:gd name="T42" fmla="*/ 162 w 211"/>
                <a:gd name="T43" fmla="*/ 0 h 183"/>
                <a:gd name="T44" fmla="*/ 158 w 211"/>
                <a:gd name="T45" fmla="*/ 3 h 183"/>
                <a:gd name="T46" fmla="*/ 155 w 211"/>
                <a:gd name="T47" fmla="*/ 11 h 183"/>
                <a:gd name="T48" fmla="*/ 154 w 211"/>
                <a:gd name="T49" fmla="*/ 22 h 183"/>
                <a:gd name="T50" fmla="*/ 145 w 211"/>
                <a:gd name="T51" fmla="*/ 38 h 183"/>
                <a:gd name="T52" fmla="*/ 122 w 211"/>
                <a:gd name="T53" fmla="*/ 56 h 183"/>
                <a:gd name="T54" fmla="*/ 95 w 211"/>
                <a:gd name="T55" fmla="*/ 71 h 183"/>
                <a:gd name="T56" fmla="*/ 76 w 211"/>
                <a:gd name="T57" fmla="*/ 81 h 183"/>
                <a:gd name="T58" fmla="*/ 66 w 211"/>
                <a:gd name="T59" fmla="*/ 79 h 183"/>
                <a:gd name="T60" fmla="*/ 52 w 211"/>
                <a:gd name="T61" fmla="*/ 76 h 183"/>
                <a:gd name="T62" fmla="*/ 39 w 211"/>
                <a:gd name="T63" fmla="*/ 74 h 183"/>
                <a:gd name="T64" fmla="*/ 31 w 211"/>
                <a:gd name="T65" fmla="*/ 71 h 183"/>
                <a:gd name="T66" fmla="*/ 21 w 211"/>
                <a:gd name="T67" fmla="*/ 74 h 183"/>
                <a:gd name="T68" fmla="*/ 12 w 211"/>
                <a:gd name="T69" fmla="*/ 87 h 183"/>
                <a:gd name="T70" fmla="*/ 33 w 211"/>
                <a:gd name="T71" fmla="*/ 109 h 183"/>
                <a:gd name="T72" fmla="*/ 16 w 211"/>
                <a:gd name="T73" fmla="*/ 122 h 183"/>
                <a:gd name="T74" fmla="*/ 0 w 211"/>
                <a:gd name="T75" fmla="*/ 13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1" h="183">
                  <a:moveTo>
                    <a:pt x="39" y="183"/>
                  </a:moveTo>
                  <a:lnTo>
                    <a:pt x="100" y="146"/>
                  </a:lnTo>
                  <a:lnTo>
                    <a:pt x="101" y="146"/>
                  </a:lnTo>
                  <a:lnTo>
                    <a:pt x="105" y="147"/>
                  </a:lnTo>
                  <a:lnTo>
                    <a:pt x="109" y="147"/>
                  </a:lnTo>
                  <a:lnTo>
                    <a:pt x="113" y="147"/>
                  </a:lnTo>
                  <a:lnTo>
                    <a:pt x="127" y="147"/>
                  </a:lnTo>
                  <a:lnTo>
                    <a:pt x="140" y="146"/>
                  </a:lnTo>
                  <a:lnTo>
                    <a:pt x="153" y="144"/>
                  </a:lnTo>
                  <a:lnTo>
                    <a:pt x="167" y="140"/>
                  </a:lnTo>
                  <a:lnTo>
                    <a:pt x="178" y="136"/>
                  </a:lnTo>
                  <a:lnTo>
                    <a:pt x="190" y="129"/>
                  </a:lnTo>
                  <a:lnTo>
                    <a:pt x="202" y="121"/>
                  </a:lnTo>
                  <a:lnTo>
                    <a:pt x="211" y="112"/>
                  </a:lnTo>
                  <a:lnTo>
                    <a:pt x="200" y="101"/>
                  </a:lnTo>
                  <a:lnTo>
                    <a:pt x="192" y="109"/>
                  </a:lnTo>
                  <a:lnTo>
                    <a:pt x="182" y="116"/>
                  </a:lnTo>
                  <a:lnTo>
                    <a:pt x="170" y="122"/>
                  </a:lnTo>
                  <a:lnTo>
                    <a:pt x="159" y="125"/>
                  </a:lnTo>
                  <a:lnTo>
                    <a:pt x="146" y="129"/>
                  </a:lnTo>
                  <a:lnTo>
                    <a:pt x="134" y="130"/>
                  </a:lnTo>
                  <a:lnTo>
                    <a:pt x="122" y="130"/>
                  </a:lnTo>
                  <a:lnTo>
                    <a:pt x="110" y="130"/>
                  </a:lnTo>
                  <a:lnTo>
                    <a:pt x="106" y="123"/>
                  </a:lnTo>
                  <a:lnTo>
                    <a:pt x="99" y="110"/>
                  </a:lnTo>
                  <a:lnTo>
                    <a:pt x="93" y="97"/>
                  </a:lnTo>
                  <a:lnTo>
                    <a:pt x="91" y="91"/>
                  </a:lnTo>
                  <a:lnTo>
                    <a:pt x="101" y="86"/>
                  </a:lnTo>
                  <a:lnTo>
                    <a:pt x="112" y="82"/>
                  </a:lnTo>
                  <a:lnTo>
                    <a:pt x="122" y="76"/>
                  </a:lnTo>
                  <a:lnTo>
                    <a:pt x="131" y="70"/>
                  </a:lnTo>
                  <a:lnTo>
                    <a:pt x="140" y="63"/>
                  </a:lnTo>
                  <a:lnTo>
                    <a:pt x="150" y="56"/>
                  </a:lnTo>
                  <a:lnTo>
                    <a:pt x="158" y="47"/>
                  </a:lnTo>
                  <a:lnTo>
                    <a:pt x="165" y="38"/>
                  </a:lnTo>
                  <a:lnTo>
                    <a:pt x="168" y="31"/>
                  </a:lnTo>
                  <a:lnTo>
                    <a:pt x="170" y="24"/>
                  </a:lnTo>
                  <a:lnTo>
                    <a:pt x="172" y="17"/>
                  </a:lnTo>
                  <a:lnTo>
                    <a:pt x="173" y="10"/>
                  </a:lnTo>
                  <a:lnTo>
                    <a:pt x="173" y="7"/>
                  </a:lnTo>
                  <a:lnTo>
                    <a:pt x="172" y="3"/>
                  </a:lnTo>
                  <a:lnTo>
                    <a:pt x="169" y="1"/>
                  </a:lnTo>
                  <a:lnTo>
                    <a:pt x="166" y="0"/>
                  </a:lnTo>
                  <a:lnTo>
                    <a:pt x="162" y="0"/>
                  </a:lnTo>
                  <a:lnTo>
                    <a:pt x="160" y="1"/>
                  </a:lnTo>
                  <a:lnTo>
                    <a:pt x="158" y="3"/>
                  </a:lnTo>
                  <a:lnTo>
                    <a:pt x="157" y="7"/>
                  </a:lnTo>
                  <a:lnTo>
                    <a:pt x="155" y="11"/>
                  </a:lnTo>
                  <a:lnTo>
                    <a:pt x="155" y="17"/>
                  </a:lnTo>
                  <a:lnTo>
                    <a:pt x="154" y="22"/>
                  </a:lnTo>
                  <a:lnTo>
                    <a:pt x="152" y="28"/>
                  </a:lnTo>
                  <a:lnTo>
                    <a:pt x="145" y="38"/>
                  </a:lnTo>
                  <a:lnTo>
                    <a:pt x="136" y="47"/>
                  </a:lnTo>
                  <a:lnTo>
                    <a:pt x="122" y="56"/>
                  </a:lnTo>
                  <a:lnTo>
                    <a:pt x="109" y="64"/>
                  </a:lnTo>
                  <a:lnTo>
                    <a:pt x="95" y="71"/>
                  </a:lnTo>
                  <a:lnTo>
                    <a:pt x="84" y="77"/>
                  </a:lnTo>
                  <a:lnTo>
                    <a:pt x="76" y="81"/>
                  </a:lnTo>
                  <a:lnTo>
                    <a:pt x="72" y="82"/>
                  </a:lnTo>
                  <a:lnTo>
                    <a:pt x="66" y="79"/>
                  </a:lnTo>
                  <a:lnTo>
                    <a:pt x="59" y="78"/>
                  </a:lnTo>
                  <a:lnTo>
                    <a:pt x="52" y="76"/>
                  </a:lnTo>
                  <a:lnTo>
                    <a:pt x="45" y="75"/>
                  </a:lnTo>
                  <a:lnTo>
                    <a:pt x="39" y="74"/>
                  </a:lnTo>
                  <a:lnTo>
                    <a:pt x="34" y="72"/>
                  </a:lnTo>
                  <a:lnTo>
                    <a:pt x="31" y="71"/>
                  </a:lnTo>
                  <a:lnTo>
                    <a:pt x="30" y="71"/>
                  </a:lnTo>
                  <a:lnTo>
                    <a:pt x="21" y="74"/>
                  </a:lnTo>
                  <a:lnTo>
                    <a:pt x="15" y="79"/>
                  </a:lnTo>
                  <a:lnTo>
                    <a:pt x="12" y="87"/>
                  </a:lnTo>
                  <a:lnTo>
                    <a:pt x="15" y="96"/>
                  </a:lnTo>
                  <a:lnTo>
                    <a:pt x="33" y="109"/>
                  </a:lnTo>
                  <a:lnTo>
                    <a:pt x="27" y="114"/>
                  </a:lnTo>
                  <a:lnTo>
                    <a:pt x="16" y="122"/>
                  </a:lnTo>
                  <a:lnTo>
                    <a:pt x="4" y="131"/>
                  </a:lnTo>
                  <a:lnTo>
                    <a:pt x="0" y="135"/>
                  </a:lnTo>
                  <a:lnTo>
                    <a:pt x="39" y="1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Freeform 65"/>
            <p:cNvSpPr>
              <a:spLocks/>
            </p:cNvSpPr>
            <p:nvPr/>
          </p:nvSpPr>
          <p:spPr bwMode="auto">
            <a:xfrm>
              <a:off x="7999413" y="1976438"/>
              <a:ext cx="47625" cy="58737"/>
            </a:xfrm>
            <a:custGeom>
              <a:avLst/>
              <a:gdLst>
                <a:gd name="T0" fmla="*/ 19 w 60"/>
                <a:gd name="T1" fmla="*/ 74 h 74"/>
                <a:gd name="T2" fmla="*/ 24 w 60"/>
                <a:gd name="T3" fmla="*/ 72 h 74"/>
                <a:gd name="T4" fmla="*/ 34 w 60"/>
                <a:gd name="T5" fmla="*/ 65 h 74"/>
                <a:gd name="T6" fmla="*/ 45 w 60"/>
                <a:gd name="T7" fmla="*/ 58 h 74"/>
                <a:gd name="T8" fmla="*/ 52 w 60"/>
                <a:gd name="T9" fmla="*/ 53 h 74"/>
                <a:gd name="T10" fmla="*/ 57 w 60"/>
                <a:gd name="T11" fmla="*/ 45 h 74"/>
                <a:gd name="T12" fmla="*/ 60 w 60"/>
                <a:gd name="T13" fmla="*/ 35 h 74"/>
                <a:gd name="T14" fmla="*/ 59 w 60"/>
                <a:gd name="T15" fmla="*/ 26 h 74"/>
                <a:gd name="T16" fmla="*/ 54 w 60"/>
                <a:gd name="T17" fmla="*/ 19 h 74"/>
                <a:gd name="T18" fmla="*/ 13 w 60"/>
                <a:gd name="T19" fmla="*/ 0 h 74"/>
                <a:gd name="T20" fmla="*/ 10 w 60"/>
                <a:gd name="T21" fmla="*/ 0 h 74"/>
                <a:gd name="T22" fmla="*/ 9 w 60"/>
                <a:gd name="T23" fmla="*/ 2 h 74"/>
                <a:gd name="T24" fmla="*/ 9 w 60"/>
                <a:gd name="T25" fmla="*/ 4 h 74"/>
                <a:gd name="T26" fmla="*/ 8 w 60"/>
                <a:gd name="T27" fmla="*/ 5 h 74"/>
                <a:gd name="T28" fmla="*/ 11 w 60"/>
                <a:gd name="T29" fmla="*/ 10 h 74"/>
                <a:gd name="T30" fmla="*/ 19 w 60"/>
                <a:gd name="T31" fmla="*/ 15 h 74"/>
                <a:gd name="T32" fmla="*/ 28 w 60"/>
                <a:gd name="T33" fmla="*/ 21 h 74"/>
                <a:gd name="T34" fmla="*/ 30 w 60"/>
                <a:gd name="T35" fmla="*/ 27 h 74"/>
                <a:gd name="T36" fmla="*/ 23 w 60"/>
                <a:gd name="T37" fmla="*/ 33 h 74"/>
                <a:gd name="T38" fmla="*/ 14 w 60"/>
                <a:gd name="T39" fmla="*/ 40 h 74"/>
                <a:gd name="T40" fmla="*/ 4 w 60"/>
                <a:gd name="T41" fmla="*/ 47 h 74"/>
                <a:gd name="T42" fmla="*/ 0 w 60"/>
                <a:gd name="T43" fmla="*/ 49 h 74"/>
                <a:gd name="T44" fmla="*/ 19 w 60"/>
                <a:gd name="T4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" h="74">
                  <a:moveTo>
                    <a:pt x="19" y="74"/>
                  </a:moveTo>
                  <a:lnTo>
                    <a:pt x="24" y="72"/>
                  </a:lnTo>
                  <a:lnTo>
                    <a:pt x="34" y="65"/>
                  </a:lnTo>
                  <a:lnTo>
                    <a:pt x="45" y="58"/>
                  </a:lnTo>
                  <a:lnTo>
                    <a:pt x="52" y="53"/>
                  </a:lnTo>
                  <a:lnTo>
                    <a:pt x="57" y="45"/>
                  </a:lnTo>
                  <a:lnTo>
                    <a:pt x="60" y="35"/>
                  </a:lnTo>
                  <a:lnTo>
                    <a:pt x="59" y="26"/>
                  </a:lnTo>
                  <a:lnTo>
                    <a:pt x="54" y="19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9" y="2"/>
                  </a:lnTo>
                  <a:lnTo>
                    <a:pt x="9" y="4"/>
                  </a:lnTo>
                  <a:lnTo>
                    <a:pt x="8" y="5"/>
                  </a:lnTo>
                  <a:lnTo>
                    <a:pt x="11" y="10"/>
                  </a:lnTo>
                  <a:lnTo>
                    <a:pt x="19" y="15"/>
                  </a:lnTo>
                  <a:lnTo>
                    <a:pt x="28" y="21"/>
                  </a:lnTo>
                  <a:lnTo>
                    <a:pt x="30" y="27"/>
                  </a:lnTo>
                  <a:lnTo>
                    <a:pt x="23" y="33"/>
                  </a:lnTo>
                  <a:lnTo>
                    <a:pt x="14" y="40"/>
                  </a:lnTo>
                  <a:lnTo>
                    <a:pt x="4" y="47"/>
                  </a:lnTo>
                  <a:lnTo>
                    <a:pt x="0" y="49"/>
                  </a:lnTo>
                  <a:lnTo>
                    <a:pt x="19" y="74"/>
                  </a:lnTo>
                  <a:close/>
                </a:path>
              </a:pathLst>
            </a:custGeom>
            <a:solidFill>
              <a:srgbClr val="AFAA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Freeform 66"/>
            <p:cNvSpPr>
              <a:spLocks/>
            </p:cNvSpPr>
            <p:nvPr/>
          </p:nvSpPr>
          <p:spPr bwMode="auto">
            <a:xfrm>
              <a:off x="7966075" y="1816100"/>
              <a:ext cx="79375" cy="69850"/>
            </a:xfrm>
            <a:custGeom>
              <a:avLst/>
              <a:gdLst>
                <a:gd name="T0" fmla="*/ 41 w 101"/>
                <a:gd name="T1" fmla="*/ 87 h 87"/>
                <a:gd name="T2" fmla="*/ 101 w 101"/>
                <a:gd name="T3" fmla="*/ 0 h 87"/>
                <a:gd name="T4" fmla="*/ 0 w 101"/>
                <a:gd name="T5" fmla="*/ 0 h 87"/>
                <a:gd name="T6" fmla="*/ 41 w 101"/>
                <a:gd name="T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87">
                  <a:moveTo>
                    <a:pt x="41" y="87"/>
                  </a:moveTo>
                  <a:lnTo>
                    <a:pt x="101" y="0"/>
                  </a:lnTo>
                  <a:lnTo>
                    <a:pt x="0" y="0"/>
                  </a:lnTo>
                  <a:lnTo>
                    <a:pt x="41" y="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Freeform 67"/>
            <p:cNvSpPr>
              <a:spLocks/>
            </p:cNvSpPr>
            <p:nvPr/>
          </p:nvSpPr>
          <p:spPr bwMode="auto">
            <a:xfrm>
              <a:off x="7983538" y="1808163"/>
              <a:ext cx="33338" cy="92075"/>
            </a:xfrm>
            <a:custGeom>
              <a:avLst/>
              <a:gdLst>
                <a:gd name="T0" fmla="*/ 18 w 43"/>
                <a:gd name="T1" fmla="*/ 118 h 118"/>
                <a:gd name="T2" fmla="*/ 43 w 43"/>
                <a:gd name="T3" fmla="*/ 68 h 118"/>
                <a:gd name="T4" fmla="*/ 28 w 43"/>
                <a:gd name="T5" fmla="*/ 26 h 118"/>
                <a:gd name="T6" fmla="*/ 30 w 43"/>
                <a:gd name="T7" fmla="*/ 23 h 118"/>
                <a:gd name="T8" fmla="*/ 33 w 43"/>
                <a:gd name="T9" fmla="*/ 21 h 118"/>
                <a:gd name="T10" fmla="*/ 34 w 43"/>
                <a:gd name="T11" fmla="*/ 18 h 118"/>
                <a:gd name="T12" fmla="*/ 35 w 43"/>
                <a:gd name="T13" fmla="*/ 14 h 118"/>
                <a:gd name="T14" fmla="*/ 34 w 43"/>
                <a:gd name="T15" fmla="*/ 8 h 118"/>
                <a:gd name="T16" fmla="*/ 30 w 43"/>
                <a:gd name="T17" fmla="*/ 4 h 118"/>
                <a:gd name="T18" fmla="*/ 26 w 43"/>
                <a:gd name="T19" fmla="*/ 2 h 118"/>
                <a:gd name="T20" fmla="*/ 21 w 43"/>
                <a:gd name="T21" fmla="*/ 0 h 118"/>
                <a:gd name="T22" fmla="*/ 15 w 43"/>
                <a:gd name="T23" fmla="*/ 2 h 118"/>
                <a:gd name="T24" fmla="*/ 11 w 43"/>
                <a:gd name="T25" fmla="*/ 4 h 118"/>
                <a:gd name="T26" fmla="*/ 8 w 43"/>
                <a:gd name="T27" fmla="*/ 8 h 118"/>
                <a:gd name="T28" fmla="*/ 7 w 43"/>
                <a:gd name="T29" fmla="*/ 14 h 118"/>
                <a:gd name="T30" fmla="*/ 7 w 43"/>
                <a:gd name="T31" fmla="*/ 18 h 118"/>
                <a:gd name="T32" fmla="*/ 9 w 43"/>
                <a:gd name="T33" fmla="*/ 21 h 118"/>
                <a:gd name="T34" fmla="*/ 11 w 43"/>
                <a:gd name="T35" fmla="*/ 23 h 118"/>
                <a:gd name="T36" fmla="*/ 14 w 43"/>
                <a:gd name="T37" fmla="*/ 26 h 118"/>
                <a:gd name="T38" fmla="*/ 0 w 43"/>
                <a:gd name="T39" fmla="*/ 67 h 118"/>
                <a:gd name="T40" fmla="*/ 18 w 43"/>
                <a:gd name="T41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118">
                  <a:moveTo>
                    <a:pt x="18" y="118"/>
                  </a:moveTo>
                  <a:lnTo>
                    <a:pt x="43" y="68"/>
                  </a:lnTo>
                  <a:lnTo>
                    <a:pt x="28" y="26"/>
                  </a:lnTo>
                  <a:lnTo>
                    <a:pt x="30" y="23"/>
                  </a:lnTo>
                  <a:lnTo>
                    <a:pt x="33" y="21"/>
                  </a:lnTo>
                  <a:lnTo>
                    <a:pt x="34" y="18"/>
                  </a:lnTo>
                  <a:lnTo>
                    <a:pt x="35" y="14"/>
                  </a:lnTo>
                  <a:lnTo>
                    <a:pt x="34" y="8"/>
                  </a:lnTo>
                  <a:lnTo>
                    <a:pt x="30" y="4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5" y="2"/>
                  </a:lnTo>
                  <a:lnTo>
                    <a:pt x="11" y="4"/>
                  </a:lnTo>
                  <a:lnTo>
                    <a:pt x="8" y="8"/>
                  </a:lnTo>
                  <a:lnTo>
                    <a:pt x="7" y="14"/>
                  </a:lnTo>
                  <a:lnTo>
                    <a:pt x="7" y="18"/>
                  </a:lnTo>
                  <a:lnTo>
                    <a:pt x="9" y="21"/>
                  </a:lnTo>
                  <a:lnTo>
                    <a:pt x="11" y="23"/>
                  </a:lnTo>
                  <a:lnTo>
                    <a:pt x="14" y="26"/>
                  </a:lnTo>
                  <a:lnTo>
                    <a:pt x="0" y="67"/>
                  </a:lnTo>
                  <a:lnTo>
                    <a:pt x="18" y="1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53" name="グループ化 1152"/>
          <p:cNvGrpSpPr/>
          <p:nvPr/>
        </p:nvGrpSpPr>
        <p:grpSpPr>
          <a:xfrm>
            <a:off x="5666978" y="2272405"/>
            <a:ext cx="380194" cy="337725"/>
            <a:chOff x="7550151" y="2046288"/>
            <a:chExt cx="596900" cy="530225"/>
          </a:xfrm>
        </p:grpSpPr>
        <p:sp>
          <p:nvSpPr>
            <p:cNvPr id="1118" name="Freeform 124"/>
            <p:cNvSpPr>
              <a:spLocks/>
            </p:cNvSpPr>
            <p:nvPr/>
          </p:nvSpPr>
          <p:spPr bwMode="auto">
            <a:xfrm>
              <a:off x="7916864" y="2073275"/>
              <a:ext cx="104775" cy="74613"/>
            </a:xfrm>
            <a:custGeom>
              <a:avLst/>
              <a:gdLst>
                <a:gd name="T0" fmla="*/ 67 w 133"/>
                <a:gd name="T1" fmla="*/ 92 h 92"/>
                <a:gd name="T2" fmla="*/ 81 w 133"/>
                <a:gd name="T3" fmla="*/ 91 h 92"/>
                <a:gd name="T4" fmla="*/ 93 w 133"/>
                <a:gd name="T5" fmla="*/ 89 h 92"/>
                <a:gd name="T6" fmla="*/ 104 w 133"/>
                <a:gd name="T7" fmla="*/ 84 h 92"/>
                <a:gd name="T8" fmla="*/ 115 w 133"/>
                <a:gd name="T9" fmla="*/ 78 h 92"/>
                <a:gd name="T10" fmla="*/ 121 w 133"/>
                <a:gd name="T11" fmla="*/ 71 h 92"/>
                <a:gd name="T12" fmla="*/ 128 w 133"/>
                <a:gd name="T13" fmla="*/ 64 h 92"/>
                <a:gd name="T14" fmla="*/ 132 w 133"/>
                <a:gd name="T15" fmla="*/ 55 h 92"/>
                <a:gd name="T16" fmla="*/ 133 w 133"/>
                <a:gd name="T17" fmla="*/ 46 h 92"/>
                <a:gd name="T18" fmla="*/ 132 w 133"/>
                <a:gd name="T19" fmla="*/ 37 h 92"/>
                <a:gd name="T20" fmla="*/ 128 w 133"/>
                <a:gd name="T21" fmla="*/ 27 h 92"/>
                <a:gd name="T22" fmla="*/ 121 w 133"/>
                <a:gd name="T23" fmla="*/ 21 h 92"/>
                <a:gd name="T24" fmla="*/ 115 w 133"/>
                <a:gd name="T25" fmla="*/ 14 h 92"/>
                <a:gd name="T26" fmla="*/ 104 w 133"/>
                <a:gd name="T27" fmla="*/ 8 h 92"/>
                <a:gd name="T28" fmla="*/ 93 w 133"/>
                <a:gd name="T29" fmla="*/ 3 h 92"/>
                <a:gd name="T30" fmla="*/ 81 w 133"/>
                <a:gd name="T31" fmla="*/ 1 h 92"/>
                <a:gd name="T32" fmla="*/ 67 w 133"/>
                <a:gd name="T33" fmla="*/ 0 h 92"/>
                <a:gd name="T34" fmla="*/ 53 w 133"/>
                <a:gd name="T35" fmla="*/ 1 h 92"/>
                <a:gd name="T36" fmla="*/ 41 w 133"/>
                <a:gd name="T37" fmla="*/ 3 h 92"/>
                <a:gd name="T38" fmla="*/ 30 w 133"/>
                <a:gd name="T39" fmla="*/ 8 h 92"/>
                <a:gd name="T40" fmla="*/ 20 w 133"/>
                <a:gd name="T41" fmla="*/ 14 h 92"/>
                <a:gd name="T42" fmla="*/ 12 w 133"/>
                <a:gd name="T43" fmla="*/ 21 h 92"/>
                <a:gd name="T44" fmla="*/ 6 w 133"/>
                <a:gd name="T45" fmla="*/ 27 h 92"/>
                <a:gd name="T46" fmla="*/ 2 w 133"/>
                <a:gd name="T47" fmla="*/ 37 h 92"/>
                <a:gd name="T48" fmla="*/ 0 w 133"/>
                <a:gd name="T49" fmla="*/ 46 h 92"/>
                <a:gd name="T50" fmla="*/ 2 w 133"/>
                <a:gd name="T51" fmla="*/ 55 h 92"/>
                <a:gd name="T52" fmla="*/ 6 w 133"/>
                <a:gd name="T53" fmla="*/ 64 h 92"/>
                <a:gd name="T54" fmla="*/ 12 w 133"/>
                <a:gd name="T55" fmla="*/ 71 h 92"/>
                <a:gd name="T56" fmla="*/ 20 w 133"/>
                <a:gd name="T57" fmla="*/ 78 h 92"/>
                <a:gd name="T58" fmla="*/ 30 w 133"/>
                <a:gd name="T59" fmla="*/ 84 h 92"/>
                <a:gd name="T60" fmla="*/ 41 w 133"/>
                <a:gd name="T61" fmla="*/ 89 h 92"/>
                <a:gd name="T62" fmla="*/ 53 w 133"/>
                <a:gd name="T63" fmla="*/ 91 h 92"/>
                <a:gd name="T64" fmla="*/ 67 w 133"/>
                <a:gd name="T6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" h="92">
                  <a:moveTo>
                    <a:pt x="67" y="92"/>
                  </a:moveTo>
                  <a:lnTo>
                    <a:pt x="81" y="91"/>
                  </a:lnTo>
                  <a:lnTo>
                    <a:pt x="93" y="89"/>
                  </a:lnTo>
                  <a:lnTo>
                    <a:pt x="104" y="84"/>
                  </a:lnTo>
                  <a:lnTo>
                    <a:pt x="115" y="78"/>
                  </a:lnTo>
                  <a:lnTo>
                    <a:pt x="121" y="71"/>
                  </a:lnTo>
                  <a:lnTo>
                    <a:pt x="128" y="64"/>
                  </a:lnTo>
                  <a:lnTo>
                    <a:pt x="132" y="55"/>
                  </a:lnTo>
                  <a:lnTo>
                    <a:pt x="133" y="46"/>
                  </a:lnTo>
                  <a:lnTo>
                    <a:pt x="132" y="37"/>
                  </a:lnTo>
                  <a:lnTo>
                    <a:pt x="128" y="27"/>
                  </a:lnTo>
                  <a:lnTo>
                    <a:pt x="121" y="21"/>
                  </a:lnTo>
                  <a:lnTo>
                    <a:pt x="115" y="14"/>
                  </a:lnTo>
                  <a:lnTo>
                    <a:pt x="104" y="8"/>
                  </a:lnTo>
                  <a:lnTo>
                    <a:pt x="93" y="3"/>
                  </a:lnTo>
                  <a:lnTo>
                    <a:pt x="81" y="1"/>
                  </a:lnTo>
                  <a:lnTo>
                    <a:pt x="67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30" y="8"/>
                  </a:lnTo>
                  <a:lnTo>
                    <a:pt x="20" y="14"/>
                  </a:lnTo>
                  <a:lnTo>
                    <a:pt x="12" y="21"/>
                  </a:lnTo>
                  <a:lnTo>
                    <a:pt x="6" y="27"/>
                  </a:lnTo>
                  <a:lnTo>
                    <a:pt x="2" y="37"/>
                  </a:lnTo>
                  <a:lnTo>
                    <a:pt x="0" y="46"/>
                  </a:lnTo>
                  <a:lnTo>
                    <a:pt x="2" y="55"/>
                  </a:lnTo>
                  <a:lnTo>
                    <a:pt x="6" y="64"/>
                  </a:lnTo>
                  <a:lnTo>
                    <a:pt x="12" y="71"/>
                  </a:lnTo>
                  <a:lnTo>
                    <a:pt x="20" y="78"/>
                  </a:lnTo>
                  <a:lnTo>
                    <a:pt x="30" y="84"/>
                  </a:lnTo>
                  <a:lnTo>
                    <a:pt x="41" y="89"/>
                  </a:lnTo>
                  <a:lnTo>
                    <a:pt x="53" y="91"/>
                  </a:lnTo>
                  <a:lnTo>
                    <a:pt x="67" y="9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Freeform 130"/>
            <p:cNvSpPr>
              <a:spLocks/>
            </p:cNvSpPr>
            <p:nvPr/>
          </p:nvSpPr>
          <p:spPr bwMode="auto">
            <a:xfrm>
              <a:off x="7550151" y="2046288"/>
              <a:ext cx="596900" cy="530225"/>
            </a:xfrm>
            <a:custGeom>
              <a:avLst/>
              <a:gdLst>
                <a:gd name="T0" fmla="*/ 643 w 752"/>
                <a:gd name="T1" fmla="*/ 203 h 670"/>
                <a:gd name="T2" fmla="*/ 641 w 752"/>
                <a:gd name="T3" fmla="*/ 203 h 670"/>
                <a:gd name="T4" fmla="*/ 630 w 752"/>
                <a:gd name="T5" fmla="*/ 181 h 670"/>
                <a:gd name="T6" fmla="*/ 604 w 752"/>
                <a:gd name="T7" fmla="*/ 140 h 670"/>
                <a:gd name="T8" fmla="*/ 575 w 752"/>
                <a:gd name="T9" fmla="*/ 103 h 670"/>
                <a:gd name="T10" fmla="*/ 539 w 752"/>
                <a:gd name="T11" fmla="*/ 70 h 670"/>
                <a:gd name="T12" fmla="*/ 498 w 752"/>
                <a:gd name="T13" fmla="*/ 44 h 670"/>
                <a:gd name="T14" fmla="*/ 455 w 752"/>
                <a:gd name="T15" fmla="*/ 23 h 670"/>
                <a:gd name="T16" fmla="*/ 407 w 752"/>
                <a:gd name="T17" fmla="*/ 8 h 670"/>
                <a:gd name="T18" fmla="*/ 358 w 752"/>
                <a:gd name="T19" fmla="*/ 1 h 670"/>
                <a:gd name="T20" fmla="*/ 299 w 752"/>
                <a:gd name="T21" fmla="*/ 1 h 670"/>
                <a:gd name="T22" fmla="*/ 234 w 752"/>
                <a:gd name="T23" fmla="*/ 15 h 670"/>
                <a:gd name="T24" fmla="*/ 175 w 752"/>
                <a:gd name="T25" fmla="*/ 40 h 670"/>
                <a:gd name="T26" fmla="*/ 121 w 752"/>
                <a:gd name="T27" fmla="*/ 76 h 670"/>
                <a:gd name="T28" fmla="*/ 76 w 752"/>
                <a:gd name="T29" fmla="*/ 122 h 670"/>
                <a:gd name="T30" fmla="*/ 40 w 752"/>
                <a:gd name="T31" fmla="*/ 175 h 670"/>
                <a:gd name="T32" fmla="*/ 15 w 752"/>
                <a:gd name="T33" fmla="*/ 235 h 670"/>
                <a:gd name="T34" fmla="*/ 1 w 752"/>
                <a:gd name="T35" fmla="*/ 301 h 670"/>
                <a:gd name="T36" fmla="*/ 1 w 752"/>
                <a:gd name="T37" fmla="*/ 370 h 670"/>
                <a:gd name="T38" fmla="*/ 15 w 752"/>
                <a:gd name="T39" fmla="*/ 435 h 670"/>
                <a:gd name="T40" fmla="*/ 40 w 752"/>
                <a:gd name="T41" fmla="*/ 495 h 670"/>
                <a:gd name="T42" fmla="*/ 76 w 752"/>
                <a:gd name="T43" fmla="*/ 548 h 670"/>
                <a:gd name="T44" fmla="*/ 121 w 752"/>
                <a:gd name="T45" fmla="*/ 594 h 670"/>
                <a:gd name="T46" fmla="*/ 175 w 752"/>
                <a:gd name="T47" fmla="*/ 629 h 670"/>
                <a:gd name="T48" fmla="*/ 234 w 752"/>
                <a:gd name="T49" fmla="*/ 655 h 670"/>
                <a:gd name="T50" fmla="*/ 299 w 752"/>
                <a:gd name="T51" fmla="*/ 669 h 670"/>
                <a:gd name="T52" fmla="*/ 357 w 752"/>
                <a:gd name="T53" fmla="*/ 669 h 670"/>
                <a:gd name="T54" fmla="*/ 404 w 752"/>
                <a:gd name="T55" fmla="*/ 662 h 670"/>
                <a:gd name="T56" fmla="*/ 449 w 752"/>
                <a:gd name="T57" fmla="*/ 649 h 670"/>
                <a:gd name="T58" fmla="*/ 492 w 752"/>
                <a:gd name="T59" fmla="*/ 630 h 670"/>
                <a:gd name="T60" fmla="*/ 531 w 752"/>
                <a:gd name="T61" fmla="*/ 605 h 670"/>
                <a:gd name="T62" fmla="*/ 565 w 752"/>
                <a:gd name="T63" fmla="*/ 576 h 670"/>
                <a:gd name="T64" fmla="*/ 596 w 752"/>
                <a:gd name="T65" fmla="*/ 543 h 670"/>
                <a:gd name="T66" fmla="*/ 622 w 752"/>
                <a:gd name="T67" fmla="*/ 505 h 670"/>
                <a:gd name="T68" fmla="*/ 636 w 752"/>
                <a:gd name="T69" fmla="*/ 484 h 670"/>
                <a:gd name="T70" fmla="*/ 640 w 752"/>
                <a:gd name="T71" fmla="*/ 485 h 670"/>
                <a:gd name="T72" fmla="*/ 664 w 752"/>
                <a:gd name="T73" fmla="*/ 483 h 670"/>
                <a:gd name="T74" fmla="*/ 704 w 752"/>
                <a:gd name="T75" fmla="*/ 461 h 670"/>
                <a:gd name="T76" fmla="*/ 734 w 752"/>
                <a:gd name="T77" fmla="*/ 423 h 670"/>
                <a:gd name="T78" fmla="*/ 750 w 752"/>
                <a:gd name="T79" fmla="*/ 372 h 670"/>
                <a:gd name="T80" fmla="*/ 750 w 752"/>
                <a:gd name="T81" fmla="*/ 315 h 670"/>
                <a:gd name="T82" fmla="*/ 734 w 752"/>
                <a:gd name="T83" fmla="*/ 265 h 670"/>
                <a:gd name="T84" fmla="*/ 704 w 752"/>
                <a:gd name="T85" fmla="*/ 227 h 670"/>
                <a:gd name="T86" fmla="*/ 664 w 752"/>
                <a:gd name="T87" fmla="*/ 205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2" h="670">
                  <a:moveTo>
                    <a:pt x="643" y="203"/>
                  </a:moveTo>
                  <a:lnTo>
                    <a:pt x="643" y="203"/>
                  </a:lnTo>
                  <a:lnTo>
                    <a:pt x="641" y="203"/>
                  </a:lnTo>
                  <a:lnTo>
                    <a:pt x="641" y="203"/>
                  </a:lnTo>
                  <a:lnTo>
                    <a:pt x="640" y="203"/>
                  </a:lnTo>
                  <a:lnTo>
                    <a:pt x="630" y="181"/>
                  </a:lnTo>
                  <a:lnTo>
                    <a:pt x="618" y="160"/>
                  </a:lnTo>
                  <a:lnTo>
                    <a:pt x="604" y="140"/>
                  </a:lnTo>
                  <a:lnTo>
                    <a:pt x="591" y="121"/>
                  </a:lnTo>
                  <a:lnTo>
                    <a:pt x="575" y="103"/>
                  </a:lnTo>
                  <a:lnTo>
                    <a:pt x="557" y="87"/>
                  </a:lnTo>
                  <a:lnTo>
                    <a:pt x="539" y="70"/>
                  </a:lnTo>
                  <a:lnTo>
                    <a:pt x="519" y="57"/>
                  </a:lnTo>
                  <a:lnTo>
                    <a:pt x="498" y="44"/>
                  </a:lnTo>
                  <a:lnTo>
                    <a:pt x="478" y="32"/>
                  </a:lnTo>
                  <a:lnTo>
                    <a:pt x="455" y="23"/>
                  </a:lnTo>
                  <a:lnTo>
                    <a:pt x="432" y="15"/>
                  </a:lnTo>
                  <a:lnTo>
                    <a:pt x="407" y="8"/>
                  </a:lnTo>
                  <a:lnTo>
                    <a:pt x="383" y="4"/>
                  </a:lnTo>
                  <a:lnTo>
                    <a:pt x="358" y="1"/>
                  </a:lnTo>
                  <a:lnTo>
                    <a:pt x="333" y="0"/>
                  </a:lnTo>
                  <a:lnTo>
                    <a:pt x="299" y="1"/>
                  </a:lnTo>
                  <a:lnTo>
                    <a:pt x="266" y="7"/>
                  </a:lnTo>
                  <a:lnTo>
                    <a:pt x="234" y="15"/>
                  </a:lnTo>
                  <a:lnTo>
                    <a:pt x="204" y="27"/>
                  </a:lnTo>
                  <a:lnTo>
                    <a:pt x="175" y="40"/>
                  </a:lnTo>
                  <a:lnTo>
                    <a:pt x="147" y="58"/>
                  </a:lnTo>
                  <a:lnTo>
                    <a:pt x="121" y="76"/>
                  </a:lnTo>
                  <a:lnTo>
                    <a:pt x="98" y="98"/>
                  </a:lnTo>
                  <a:lnTo>
                    <a:pt x="76" y="122"/>
                  </a:lnTo>
                  <a:lnTo>
                    <a:pt x="57" y="148"/>
                  </a:lnTo>
                  <a:lnTo>
                    <a:pt x="40" y="175"/>
                  </a:lnTo>
                  <a:lnTo>
                    <a:pt x="26" y="205"/>
                  </a:lnTo>
                  <a:lnTo>
                    <a:pt x="15" y="235"/>
                  </a:lnTo>
                  <a:lnTo>
                    <a:pt x="7" y="267"/>
                  </a:lnTo>
                  <a:lnTo>
                    <a:pt x="1" y="301"/>
                  </a:lnTo>
                  <a:lnTo>
                    <a:pt x="0" y="335"/>
                  </a:lnTo>
                  <a:lnTo>
                    <a:pt x="1" y="370"/>
                  </a:lnTo>
                  <a:lnTo>
                    <a:pt x="7" y="402"/>
                  </a:lnTo>
                  <a:lnTo>
                    <a:pt x="15" y="435"/>
                  </a:lnTo>
                  <a:lnTo>
                    <a:pt x="26" y="466"/>
                  </a:lnTo>
                  <a:lnTo>
                    <a:pt x="40" y="495"/>
                  </a:lnTo>
                  <a:lnTo>
                    <a:pt x="57" y="522"/>
                  </a:lnTo>
                  <a:lnTo>
                    <a:pt x="76" y="548"/>
                  </a:lnTo>
                  <a:lnTo>
                    <a:pt x="98" y="572"/>
                  </a:lnTo>
                  <a:lnTo>
                    <a:pt x="121" y="594"/>
                  </a:lnTo>
                  <a:lnTo>
                    <a:pt x="147" y="612"/>
                  </a:lnTo>
                  <a:lnTo>
                    <a:pt x="175" y="629"/>
                  </a:lnTo>
                  <a:lnTo>
                    <a:pt x="204" y="643"/>
                  </a:lnTo>
                  <a:lnTo>
                    <a:pt x="234" y="655"/>
                  </a:lnTo>
                  <a:lnTo>
                    <a:pt x="266" y="663"/>
                  </a:lnTo>
                  <a:lnTo>
                    <a:pt x="299" y="669"/>
                  </a:lnTo>
                  <a:lnTo>
                    <a:pt x="333" y="670"/>
                  </a:lnTo>
                  <a:lnTo>
                    <a:pt x="357" y="669"/>
                  </a:lnTo>
                  <a:lnTo>
                    <a:pt x="381" y="666"/>
                  </a:lnTo>
                  <a:lnTo>
                    <a:pt x="404" y="662"/>
                  </a:lnTo>
                  <a:lnTo>
                    <a:pt x="427" y="656"/>
                  </a:lnTo>
                  <a:lnTo>
                    <a:pt x="449" y="649"/>
                  </a:lnTo>
                  <a:lnTo>
                    <a:pt x="471" y="640"/>
                  </a:lnTo>
                  <a:lnTo>
                    <a:pt x="492" y="630"/>
                  </a:lnTo>
                  <a:lnTo>
                    <a:pt x="511" y="618"/>
                  </a:lnTo>
                  <a:lnTo>
                    <a:pt x="531" y="605"/>
                  </a:lnTo>
                  <a:lnTo>
                    <a:pt x="548" y="591"/>
                  </a:lnTo>
                  <a:lnTo>
                    <a:pt x="565" y="576"/>
                  </a:lnTo>
                  <a:lnTo>
                    <a:pt x="581" y="560"/>
                  </a:lnTo>
                  <a:lnTo>
                    <a:pt x="596" y="543"/>
                  </a:lnTo>
                  <a:lnTo>
                    <a:pt x="610" y="523"/>
                  </a:lnTo>
                  <a:lnTo>
                    <a:pt x="622" y="505"/>
                  </a:lnTo>
                  <a:lnTo>
                    <a:pt x="633" y="484"/>
                  </a:lnTo>
                  <a:lnTo>
                    <a:pt x="636" y="484"/>
                  </a:lnTo>
                  <a:lnTo>
                    <a:pt x="638" y="484"/>
                  </a:lnTo>
                  <a:lnTo>
                    <a:pt x="640" y="485"/>
                  </a:lnTo>
                  <a:lnTo>
                    <a:pt x="643" y="485"/>
                  </a:lnTo>
                  <a:lnTo>
                    <a:pt x="664" y="483"/>
                  </a:lnTo>
                  <a:lnTo>
                    <a:pt x="685" y="474"/>
                  </a:lnTo>
                  <a:lnTo>
                    <a:pt x="704" y="461"/>
                  </a:lnTo>
                  <a:lnTo>
                    <a:pt x="720" y="444"/>
                  </a:lnTo>
                  <a:lnTo>
                    <a:pt x="734" y="423"/>
                  </a:lnTo>
                  <a:lnTo>
                    <a:pt x="744" y="399"/>
                  </a:lnTo>
                  <a:lnTo>
                    <a:pt x="750" y="372"/>
                  </a:lnTo>
                  <a:lnTo>
                    <a:pt x="752" y="344"/>
                  </a:lnTo>
                  <a:lnTo>
                    <a:pt x="750" y="315"/>
                  </a:lnTo>
                  <a:lnTo>
                    <a:pt x="744" y="288"/>
                  </a:lnTo>
                  <a:lnTo>
                    <a:pt x="734" y="265"/>
                  </a:lnTo>
                  <a:lnTo>
                    <a:pt x="720" y="243"/>
                  </a:lnTo>
                  <a:lnTo>
                    <a:pt x="704" y="227"/>
                  </a:lnTo>
                  <a:lnTo>
                    <a:pt x="685" y="213"/>
                  </a:lnTo>
                  <a:lnTo>
                    <a:pt x="664" y="205"/>
                  </a:lnTo>
                  <a:lnTo>
                    <a:pt x="643" y="2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Freeform 131"/>
            <p:cNvSpPr>
              <a:spLocks/>
            </p:cNvSpPr>
            <p:nvPr/>
          </p:nvSpPr>
          <p:spPr bwMode="auto">
            <a:xfrm>
              <a:off x="7591426" y="2087563"/>
              <a:ext cx="523875" cy="447675"/>
            </a:xfrm>
            <a:custGeom>
              <a:avLst/>
              <a:gdLst>
                <a:gd name="T0" fmla="*/ 593 w 662"/>
                <a:gd name="T1" fmla="*/ 216 h 565"/>
                <a:gd name="T2" fmla="*/ 582 w 662"/>
                <a:gd name="T3" fmla="*/ 218 h 565"/>
                <a:gd name="T4" fmla="*/ 572 w 662"/>
                <a:gd name="T5" fmla="*/ 223 h 565"/>
                <a:gd name="T6" fmla="*/ 564 w 662"/>
                <a:gd name="T7" fmla="*/ 228 h 565"/>
                <a:gd name="T8" fmla="*/ 553 w 662"/>
                <a:gd name="T9" fmla="*/ 209 h 565"/>
                <a:gd name="T10" fmla="*/ 536 w 662"/>
                <a:gd name="T11" fmla="*/ 163 h 565"/>
                <a:gd name="T12" fmla="*/ 512 w 662"/>
                <a:gd name="T13" fmla="*/ 120 h 565"/>
                <a:gd name="T14" fmla="*/ 481 w 662"/>
                <a:gd name="T15" fmla="*/ 83 h 565"/>
                <a:gd name="T16" fmla="*/ 444 w 662"/>
                <a:gd name="T17" fmla="*/ 52 h 565"/>
                <a:gd name="T18" fmla="*/ 402 w 662"/>
                <a:gd name="T19" fmla="*/ 28 h 565"/>
                <a:gd name="T20" fmla="*/ 356 w 662"/>
                <a:gd name="T21" fmla="*/ 10 h 565"/>
                <a:gd name="T22" fmla="*/ 307 w 662"/>
                <a:gd name="T23" fmla="*/ 1 h 565"/>
                <a:gd name="T24" fmla="*/ 253 w 662"/>
                <a:gd name="T25" fmla="*/ 1 h 565"/>
                <a:gd name="T26" fmla="*/ 198 w 662"/>
                <a:gd name="T27" fmla="*/ 13 h 565"/>
                <a:gd name="T28" fmla="*/ 148 w 662"/>
                <a:gd name="T29" fmla="*/ 35 h 565"/>
                <a:gd name="T30" fmla="*/ 103 w 662"/>
                <a:gd name="T31" fmla="*/ 65 h 565"/>
                <a:gd name="T32" fmla="*/ 65 w 662"/>
                <a:gd name="T33" fmla="*/ 103 h 565"/>
                <a:gd name="T34" fmla="*/ 35 w 662"/>
                <a:gd name="T35" fmla="*/ 148 h 565"/>
                <a:gd name="T36" fmla="*/ 13 w 662"/>
                <a:gd name="T37" fmla="*/ 198 h 565"/>
                <a:gd name="T38" fmla="*/ 1 w 662"/>
                <a:gd name="T39" fmla="*/ 254 h 565"/>
                <a:gd name="T40" fmla="*/ 1 w 662"/>
                <a:gd name="T41" fmla="*/ 311 h 565"/>
                <a:gd name="T42" fmla="*/ 13 w 662"/>
                <a:gd name="T43" fmla="*/ 367 h 565"/>
                <a:gd name="T44" fmla="*/ 35 w 662"/>
                <a:gd name="T45" fmla="*/ 417 h 565"/>
                <a:gd name="T46" fmla="*/ 65 w 662"/>
                <a:gd name="T47" fmla="*/ 462 h 565"/>
                <a:gd name="T48" fmla="*/ 103 w 662"/>
                <a:gd name="T49" fmla="*/ 500 h 565"/>
                <a:gd name="T50" fmla="*/ 148 w 662"/>
                <a:gd name="T51" fmla="*/ 530 h 565"/>
                <a:gd name="T52" fmla="*/ 198 w 662"/>
                <a:gd name="T53" fmla="*/ 552 h 565"/>
                <a:gd name="T54" fmla="*/ 253 w 662"/>
                <a:gd name="T55" fmla="*/ 564 h 565"/>
                <a:gd name="T56" fmla="*/ 306 w 662"/>
                <a:gd name="T57" fmla="*/ 564 h 565"/>
                <a:gd name="T58" fmla="*/ 352 w 662"/>
                <a:gd name="T59" fmla="*/ 556 h 565"/>
                <a:gd name="T60" fmla="*/ 395 w 662"/>
                <a:gd name="T61" fmla="*/ 541 h 565"/>
                <a:gd name="T62" fmla="*/ 436 w 662"/>
                <a:gd name="T63" fmla="*/ 519 h 565"/>
                <a:gd name="T64" fmla="*/ 472 w 662"/>
                <a:gd name="T65" fmla="*/ 491 h 565"/>
                <a:gd name="T66" fmla="*/ 503 w 662"/>
                <a:gd name="T67" fmla="*/ 458 h 565"/>
                <a:gd name="T68" fmla="*/ 528 w 662"/>
                <a:gd name="T69" fmla="*/ 420 h 565"/>
                <a:gd name="T70" fmla="*/ 546 w 662"/>
                <a:gd name="T71" fmla="*/ 378 h 565"/>
                <a:gd name="T72" fmla="*/ 558 w 662"/>
                <a:gd name="T73" fmla="*/ 361 h 565"/>
                <a:gd name="T74" fmla="*/ 568 w 662"/>
                <a:gd name="T75" fmla="*/ 370 h 565"/>
                <a:gd name="T76" fmla="*/ 580 w 662"/>
                <a:gd name="T77" fmla="*/ 376 h 565"/>
                <a:gd name="T78" fmla="*/ 591 w 662"/>
                <a:gd name="T79" fmla="*/ 379 h 565"/>
                <a:gd name="T80" fmla="*/ 611 w 662"/>
                <a:gd name="T81" fmla="*/ 378 h 565"/>
                <a:gd name="T82" fmla="*/ 634 w 662"/>
                <a:gd name="T83" fmla="*/ 365 h 565"/>
                <a:gd name="T84" fmla="*/ 651 w 662"/>
                <a:gd name="T85" fmla="*/ 344 h 565"/>
                <a:gd name="T86" fmla="*/ 660 w 662"/>
                <a:gd name="T87" fmla="*/ 314 h 565"/>
                <a:gd name="T88" fmla="*/ 660 w 662"/>
                <a:gd name="T89" fmla="*/ 280 h 565"/>
                <a:gd name="T90" fmla="*/ 651 w 662"/>
                <a:gd name="T91" fmla="*/ 251 h 565"/>
                <a:gd name="T92" fmla="*/ 634 w 662"/>
                <a:gd name="T93" fmla="*/ 229 h 565"/>
                <a:gd name="T94" fmla="*/ 611 w 662"/>
                <a:gd name="T95" fmla="*/ 217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62" h="565">
                  <a:moveTo>
                    <a:pt x="598" y="216"/>
                  </a:moveTo>
                  <a:lnTo>
                    <a:pt x="593" y="216"/>
                  </a:lnTo>
                  <a:lnTo>
                    <a:pt x="587" y="217"/>
                  </a:lnTo>
                  <a:lnTo>
                    <a:pt x="582" y="218"/>
                  </a:lnTo>
                  <a:lnTo>
                    <a:pt x="578" y="220"/>
                  </a:lnTo>
                  <a:lnTo>
                    <a:pt x="572" y="223"/>
                  </a:lnTo>
                  <a:lnTo>
                    <a:pt x="567" y="225"/>
                  </a:lnTo>
                  <a:lnTo>
                    <a:pt x="564" y="228"/>
                  </a:lnTo>
                  <a:lnTo>
                    <a:pt x="559" y="233"/>
                  </a:lnTo>
                  <a:lnTo>
                    <a:pt x="553" y="209"/>
                  </a:lnTo>
                  <a:lnTo>
                    <a:pt x="546" y="184"/>
                  </a:lnTo>
                  <a:lnTo>
                    <a:pt x="536" y="163"/>
                  </a:lnTo>
                  <a:lnTo>
                    <a:pt x="525" y="141"/>
                  </a:lnTo>
                  <a:lnTo>
                    <a:pt x="512" y="120"/>
                  </a:lnTo>
                  <a:lnTo>
                    <a:pt x="497" y="102"/>
                  </a:lnTo>
                  <a:lnTo>
                    <a:pt x="481" y="83"/>
                  </a:lnTo>
                  <a:lnTo>
                    <a:pt x="463" y="67"/>
                  </a:lnTo>
                  <a:lnTo>
                    <a:pt x="444" y="52"/>
                  </a:lnTo>
                  <a:lnTo>
                    <a:pt x="423" y="39"/>
                  </a:lnTo>
                  <a:lnTo>
                    <a:pt x="402" y="28"/>
                  </a:lnTo>
                  <a:lnTo>
                    <a:pt x="379" y="17"/>
                  </a:lnTo>
                  <a:lnTo>
                    <a:pt x="356" y="10"/>
                  </a:lnTo>
                  <a:lnTo>
                    <a:pt x="332" y="5"/>
                  </a:lnTo>
                  <a:lnTo>
                    <a:pt x="307" y="1"/>
                  </a:lnTo>
                  <a:lnTo>
                    <a:pt x="281" y="0"/>
                  </a:lnTo>
                  <a:lnTo>
                    <a:pt x="253" y="1"/>
                  </a:lnTo>
                  <a:lnTo>
                    <a:pt x="225" y="6"/>
                  </a:lnTo>
                  <a:lnTo>
                    <a:pt x="198" y="13"/>
                  </a:lnTo>
                  <a:lnTo>
                    <a:pt x="172" y="22"/>
                  </a:lnTo>
                  <a:lnTo>
                    <a:pt x="148" y="35"/>
                  </a:lnTo>
                  <a:lnTo>
                    <a:pt x="125" y="49"/>
                  </a:lnTo>
                  <a:lnTo>
                    <a:pt x="103" y="65"/>
                  </a:lnTo>
                  <a:lnTo>
                    <a:pt x="83" y="83"/>
                  </a:lnTo>
                  <a:lnTo>
                    <a:pt x="65" y="103"/>
                  </a:lnTo>
                  <a:lnTo>
                    <a:pt x="49" y="125"/>
                  </a:lnTo>
                  <a:lnTo>
                    <a:pt x="35" y="148"/>
                  </a:lnTo>
                  <a:lnTo>
                    <a:pt x="22" y="173"/>
                  </a:lnTo>
                  <a:lnTo>
                    <a:pt x="13" y="198"/>
                  </a:lnTo>
                  <a:lnTo>
                    <a:pt x="6" y="226"/>
                  </a:lnTo>
                  <a:lnTo>
                    <a:pt x="1" y="254"/>
                  </a:lnTo>
                  <a:lnTo>
                    <a:pt x="0" y="282"/>
                  </a:lnTo>
                  <a:lnTo>
                    <a:pt x="1" y="311"/>
                  </a:lnTo>
                  <a:lnTo>
                    <a:pt x="6" y="339"/>
                  </a:lnTo>
                  <a:lnTo>
                    <a:pt x="13" y="367"/>
                  </a:lnTo>
                  <a:lnTo>
                    <a:pt x="22" y="392"/>
                  </a:lnTo>
                  <a:lnTo>
                    <a:pt x="35" y="417"/>
                  </a:lnTo>
                  <a:lnTo>
                    <a:pt x="49" y="440"/>
                  </a:lnTo>
                  <a:lnTo>
                    <a:pt x="65" y="462"/>
                  </a:lnTo>
                  <a:lnTo>
                    <a:pt x="83" y="482"/>
                  </a:lnTo>
                  <a:lnTo>
                    <a:pt x="103" y="500"/>
                  </a:lnTo>
                  <a:lnTo>
                    <a:pt x="125" y="516"/>
                  </a:lnTo>
                  <a:lnTo>
                    <a:pt x="148" y="530"/>
                  </a:lnTo>
                  <a:lnTo>
                    <a:pt x="172" y="543"/>
                  </a:lnTo>
                  <a:lnTo>
                    <a:pt x="198" y="552"/>
                  </a:lnTo>
                  <a:lnTo>
                    <a:pt x="225" y="559"/>
                  </a:lnTo>
                  <a:lnTo>
                    <a:pt x="253" y="564"/>
                  </a:lnTo>
                  <a:lnTo>
                    <a:pt x="281" y="565"/>
                  </a:lnTo>
                  <a:lnTo>
                    <a:pt x="306" y="564"/>
                  </a:lnTo>
                  <a:lnTo>
                    <a:pt x="329" y="560"/>
                  </a:lnTo>
                  <a:lnTo>
                    <a:pt x="352" y="556"/>
                  </a:lnTo>
                  <a:lnTo>
                    <a:pt x="375" y="549"/>
                  </a:lnTo>
                  <a:lnTo>
                    <a:pt x="395" y="541"/>
                  </a:lnTo>
                  <a:lnTo>
                    <a:pt x="416" y="530"/>
                  </a:lnTo>
                  <a:lnTo>
                    <a:pt x="436" y="519"/>
                  </a:lnTo>
                  <a:lnTo>
                    <a:pt x="454" y="505"/>
                  </a:lnTo>
                  <a:lnTo>
                    <a:pt x="472" y="491"/>
                  </a:lnTo>
                  <a:lnTo>
                    <a:pt x="488" y="475"/>
                  </a:lnTo>
                  <a:lnTo>
                    <a:pt x="503" y="458"/>
                  </a:lnTo>
                  <a:lnTo>
                    <a:pt x="515" y="439"/>
                  </a:lnTo>
                  <a:lnTo>
                    <a:pt x="528" y="420"/>
                  </a:lnTo>
                  <a:lnTo>
                    <a:pt x="537" y="400"/>
                  </a:lnTo>
                  <a:lnTo>
                    <a:pt x="546" y="378"/>
                  </a:lnTo>
                  <a:lnTo>
                    <a:pt x="553" y="356"/>
                  </a:lnTo>
                  <a:lnTo>
                    <a:pt x="558" y="361"/>
                  </a:lnTo>
                  <a:lnTo>
                    <a:pt x="563" y="365"/>
                  </a:lnTo>
                  <a:lnTo>
                    <a:pt x="568" y="370"/>
                  </a:lnTo>
                  <a:lnTo>
                    <a:pt x="574" y="372"/>
                  </a:lnTo>
                  <a:lnTo>
                    <a:pt x="580" y="376"/>
                  </a:lnTo>
                  <a:lnTo>
                    <a:pt x="586" y="378"/>
                  </a:lnTo>
                  <a:lnTo>
                    <a:pt x="591" y="379"/>
                  </a:lnTo>
                  <a:lnTo>
                    <a:pt x="598" y="379"/>
                  </a:lnTo>
                  <a:lnTo>
                    <a:pt x="611" y="378"/>
                  </a:lnTo>
                  <a:lnTo>
                    <a:pt x="622" y="372"/>
                  </a:lnTo>
                  <a:lnTo>
                    <a:pt x="634" y="365"/>
                  </a:lnTo>
                  <a:lnTo>
                    <a:pt x="643" y="355"/>
                  </a:lnTo>
                  <a:lnTo>
                    <a:pt x="651" y="344"/>
                  </a:lnTo>
                  <a:lnTo>
                    <a:pt x="657" y="330"/>
                  </a:lnTo>
                  <a:lnTo>
                    <a:pt x="660" y="314"/>
                  </a:lnTo>
                  <a:lnTo>
                    <a:pt x="662" y="297"/>
                  </a:lnTo>
                  <a:lnTo>
                    <a:pt x="660" y="280"/>
                  </a:lnTo>
                  <a:lnTo>
                    <a:pt x="657" y="265"/>
                  </a:lnTo>
                  <a:lnTo>
                    <a:pt x="651" y="251"/>
                  </a:lnTo>
                  <a:lnTo>
                    <a:pt x="643" y="239"/>
                  </a:lnTo>
                  <a:lnTo>
                    <a:pt x="634" y="229"/>
                  </a:lnTo>
                  <a:lnTo>
                    <a:pt x="622" y="221"/>
                  </a:lnTo>
                  <a:lnTo>
                    <a:pt x="611" y="217"/>
                  </a:lnTo>
                  <a:lnTo>
                    <a:pt x="598" y="216"/>
                  </a:lnTo>
                  <a:close/>
                </a:path>
              </a:pathLst>
            </a:custGeom>
            <a:solidFill>
              <a:srgbClr val="AFAA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Freeform 132"/>
            <p:cNvSpPr>
              <a:spLocks/>
            </p:cNvSpPr>
            <p:nvPr/>
          </p:nvSpPr>
          <p:spPr bwMode="auto">
            <a:xfrm>
              <a:off x="7712076" y="2401888"/>
              <a:ext cx="212725" cy="74613"/>
            </a:xfrm>
            <a:custGeom>
              <a:avLst/>
              <a:gdLst>
                <a:gd name="T0" fmla="*/ 0 w 268"/>
                <a:gd name="T1" fmla="*/ 0 h 95"/>
                <a:gd name="T2" fmla="*/ 2 w 268"/>
                <a:gd name="T3" fmla="*/ 10 h 95"/>
                <a:gd name="T4" fmla="*/ 4 w 268"/>
                <a:gd name="T5" fmla="*/ 19 h 95"/>
                <a:gd name="T6" fmla="*/ 8 w 268"/>
                <a:gd name="T7" fmla="*/ 28 h 95"/>
                <a:gd name="T8" fmla="*/ 12 w 268"/>
                <a:gd name="T9" fmla="*/ 37 h 95"/>
                <a:gd name="T10" fmla="*/ 18 w 268"/>
                <a:gd name="T11" fmla="*/ 48 h 95"/>
                <a:gd name="T12" fmla="*/ 25 w 268"/>
                <a:gd name="T13" fmla="*/ 57 h 95"/>
                <a:gd name="T14" fmla="*/ 35 w 268"/>
                <a:gd name="T15" fmla="*/ 66 h 95"/>
                <a:gd name="T16" fmla="*/ 48 w 268"/>
                <a:gd name="T17" fmla="*/ 75 h 95"/>
                <a:gd name="T18" fmla="*/ 64 w 268"/>
                <a:gd name="T19" fmla="*/ 85 h 95"/>
                <a:gd name="T20" fmla="*/ 83 w 268"/>
                <a:gd name="T21" fmla="*/ 89 h 95"/>
                <a:gd name="T22" fmla="*/ 100 w 268"/>
                <a:gd name="T23" fmla="*/ 93 h 95"/>
                <a:gd name="T24" fmla="*/ 116 w 268"/>
                <a:gd name="T25" fmla="*/ 94 h 95"/>
                <a:gd name="T26" fmla="*/ 130 w 268"/>
                <a:gd name="T27" fmla="*/ 95 h 95"/>
                <a:gd name="T28" fmla="*/ 141 w 268"/>
                <a:gd name="T29" fmla="*/ 94 h 95"/>
                <a:gd name="T30" fmla="*/ 149 w 268"/>
                <a:gd name="T31" fmla="*/ 93 h 95"/>
                <a:gd name="T32" fmla="*/ 152 w 268"/>
                <a:gd name="T33" fmla="*/ 93 h 95"/>
                <a:gd name="T34" fmla="*/ 268 w 268"/>
                <a:gd name="T35" fmla="*/ 0 h 95"/>
                <a:gd name="T36" fmla="*/ 0 w 268"/>
                <a:gd name="T3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8" h="95">
                  <a:moveTo>
                    <a:pt x="0" y="0"/>
                  </a:moveTo>
                  <a:lnTo>
                    <a:pt x="2" y="10"/>
                  </a:lnTo>
                  <a:lnTo>
                    <a:pt x="4" y="19"/>
                  </a:lnTo>
                  <a:lnTo>
                    <a:pt x="8" y="28"/>
                  </a:lnTo>
                  <a:lnTo>
                    <a:pt x="12" y="37"/>
                  </a:lnTo>
                  <a:lnTo>
                    <a:pt x="18" y="48"/>
                  </a:lnTo>
                  <a:lnTo>
                    <a:pt x="25" y="57"/>
                  </a:lnTo>
                  <a:lnTo>
                    <a:pt x="35" y="66"/>
                  </a:lnTo>
                  <a:lnTo>
                    <a:pt x="48" y="75"/>
                  </a:lnTo>
                  <a:lnTo>
                    <a:pt x="64" y="85"/>
                  </a:lnTo>
                  <a:lnTo>
                    <a:pt x="83" y="89"/>
                  </a:lnTo>
                  <a:lnTo>
                    <a:pt x="100" y="93"/>
                  </a:lnTo>
                  <a:lnTo>
                    <a:pt x="116" y="94"/>
                  </a:lnTo>
                  <a:lnTo>
                    <a:pt x="130" y="95"/>
                  </a:lnTo>
                  <a:lnTo>
                    <a:pt x="141" y="94"/>
                  </a:lnTo>
                  <a:lnTo>
                    <a:pt x="149" y="93"/>
                  </a:lnTo>
                  <a:lnTo>
                    <a:pt x="152" y="93"/>
                  </a:lnTo>
                  <a:lnTo>
                    <a:pt x="2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Freeform 133"/>
            <p:cNvSpPr>
              <a:spLocks/>
            </p:cNvSpPr>
            <p:nvPr/>
          </p:nvSpPr>
          <p:spPr bwMode="auto">
            <a:xfrm>
              <a:off x="7740651" y="2417763"/>
              <a:ext cx="125413" cy="22225"/>
            </a:xfrm>
            <a:custGeom>
              <a:avLst/>
              <a:gdLst>
                <a:gd name="T0" fmla="*/ 0 w 158"/>
                <a:gd name="T1" fmla="*/ 0 h 29"/>
                <a:gd name="T2" fmla="*/ 13 w 158"/>
                <a:gd name="T3" fmla="*/ 29 h 29"/>
                <a:gd name="T4" fmla="*/ 119 w 158"/>
                <a:gd name="T5" fmla="*/ 29 h 29"/>
                <a:gd name="T6" fmla="*/ 158 w 158"/>
                <a:gd name="T7" fmla="*/ 0 h 29"/>
                <a:gd name="T8" fmla="*/ 0 w 158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29">
                  <a:moveTo>
                    <a:pt x="0" y="0"/>
                  </a:moveTo>
                  <a:lnTo>
                    <a:pt x="13" y="29"/>
                  </a:lnTo>
                  <a:lnTo>
                    <a:pt x="119" y="29"/>
                  </a:lnTo>
                  <a:lnTo>
                    <a:pt x="15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Freeform 134"/>
            <p:cNvSpPr>
              <a:spLocks/>
            </p:cNvSpPr>
            <p:nvPr/>
          </p:nvSpPr>
          <p:spPr bwMode="auto">
            <a:xfrm>
              <a:off x="7677151" y="2179638"/>
              <a:ext cx="55563" cy="55563"/>
            </a:xfrm>
            <a:custGeom>
              <a:avLst/>
              <a:gdLst>
                <a:gd name="T0" fmla="*/ 34 w 69"/>
                <a:gd name="T1" fmla="*/ 70 h 70"/>
                <a:gd name="T2" fmla="*/ 41 w 69"/>
                <a:gd name="T3" fmla="*/ 68 h 70"/>
                <a:gd name="T4" fmla="*/ 48 w 69"/>
                <a:gd name="T5" fmla="*/ 67 h 70"/>
                <a:gd name="T6" fmla="*/ 54 w 69"/>
                <a:gd name="T7" fmla="*/ 64 h 70"/>
                <a:gd name="T8" fmla="*/ 59 w 69"/>
                <a:gd name="T9" fmla="*/ 59 h 70"/>
                <a:gd name="T10" fmla="*/ 63 w 69"/>
                <a:gd name="T11" fmla="*/ 55 h 70"/>
                <a:gd name="T12" fmla="*/ 67 w 69"/>
                <a:gd name="T13" fmla="*/ 49 h 70"/>
                <a:gd name="T14" fmla="*/ 68 w 69"/>
                <a:gd name="T15" fmla="*/ 42 h 70"/>
                <a:gd name="T16" fmla="*/ 69 w 69"/>
                <a:gd name="T17" fmla="*/ 35 h 70"/>
                <a:gd name="T18" fmla="*/ 68 w 69"/>
                <a:gd name="T19" fmla="*/ 28 h 70"/>
                <a:gd name="T20" fmla="*/ 67 w 69"/>
                <a:gd name="T21" fmla="*/ 21 h 70"/>
                <a:gd name="T22" fmla="*/ 63 w 69"/>
                <a:gd name="T23" fmla="*/ 15 h 70"/>
                <a:gd name="T24" fmla="*/ 59 w 69"/>
                <a:gd name="T25" fmla="*/ 11 h 70"/>
                <a:gd name="T26" fmla="*/ 54 w 69"/>
                <a:gd name="T27" fmla="*/ 6 h 70"/>
                <a:gd name="T28" fmla="*/ 48 w 69"/>
                <a:gd name="T29" fmla="*/ 3 h 70"/>
                <a:gd name="T30" fmla="*/ 41 w 69"/>
                <a:gd name="T31" fmla="*/ 2 h 70"/>
                <a:gd name="T32" fmla="*/ 34 w 69"/>
                <a:gd name="T33" fmla="*/ 0 h 70"/>
                <a:gd name="T34" fmla="*/ 27 w 69"/>
                <a:gd name="T35" fmla="*/ 2 h 70"/>
                <a:gd name="T36" fmla="*/ 21 w 69"/>
                <a:gd name="T37" fmla="*/ 3 h 70"/>
                <a:gd name="T38" fmla="*/ 15 w 69"/>
                <a:gd name="T39" fmla="*/ 6 h 70"/>
                <a:gd name="T40" fmla="*/ 10 w 69"/>
                <a:gd name="T41" fmla="*/ 11 h 70"/>
                <a:gd name="T42" fmla="*/ 6 w 69"/>
                <a:gd name="T43" fmla="*/ 15 h 70"/>
                <a:gd name="T44" fmla="*/ 2 w 69"/>
                <a:gd name="T45" fmla="*/ 21 h 70"/>
                <a:gd name="T46" fmla="*/ 1 w 69"/>
                <a:gd name="T47" fmla="*/ 28 h 70"/>
                <a:gd name="T48" fmla="*/ 0 w 69"/>
                <a:gd name="T49" fmla="*/ 35 h 70"/>
                <a:gd name="T50" fmla="*/ 1 w 69"/>
                <a:gd name="T51" fmla="*/ 42 h 70"/>
                <a:gd name="T52" fmla="*/ 2 w 69"/>
                <a:gd name="T53" fmla="*/ 49 h 70"/>
                <a:gd name="T54" fmla="*/ 6 w 69"/>
                <a:gd name="T55" fmla="*/ 55 h 70"/>
                <a:gd name="T56" fmla="*/ 10 w 69"/>
                <a:gd name="T57" fmla="*/ 59 h 70"/>
                <a:gd name="T58" fmla="*/ 15 w 69"/>
                <a:gd name="T59" fmla="*/ 64 h 70"/>
                <a:gd name="T60" fmla="*/ 21 w 69"/>
                <a:gd name="T61" fmla="*/ 67 h 70"/>
                <a:gd name="T62" fmla="*/ 27 w 69"/>
                <a:gd name="T63" fmla="*/ 68 h 70"/>
                <a:gd name="T64" fmla="*/ 34 w 69"/>
                <a:gd name="T6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lnTo>
                    <a:pt x="41" y="68"/>
                  </a:lnTo>
                  <a:lnTo>
                    <a:pt x="48" y="67"/>
                  </a:lnTo>
                  <a:lnTo>
                    <a:pt x="54" y="64"/>
                  </a:lnTo>
                  <a:lnTo>
                    <a:pt x="59" y="59"/>
                  </a:lnTo>
                  <a:lnTo>
                    <a:pt x="63" y="55"/>
                  </a:lnTo>
                  <a:lnTo>
                    <a:pt x="67" y="49"/>
                  </a:lnTo>
                  <a:lnTo>
                    <a:pt x="68" y="42"/>
                  </a:lnTo>
                  <a:lnTo>
                    <a:pt x="69" y="35"/>
                  </a:lnTo>
                  <a:lnTo>
                    <a:pt x="68" y="28"/>
                  </a:lnTo>
                  <a:lnTo>
                    <a:pt x="67" y="21"/>
                  </a:lnTo>
                  <a:lnTo>
                    <a:pt x="63" y="15"/>
                  </a:lnTo>
                  <a:lnTo>
                    <a:pt x="59" y="11"/>
                  </a:lnTo>
                  <a:lnTo>
                    <a:pt x="54" y="6"/>
                  </a:lnTo>
                  <a:lnTo>
                    <a:pt x="48" y="3"/>
                  </a:lnTo>
                  <a:lnTo>
                    <a:pt x="41" y="2"/>
                  </a:lnTo>
                  <a:lnTo>
                    <a:pt x="34" y="0"/>
                  </a:lnTo>
                  <a:lnTo>
                    <a:pt x="27" y="2"/>
                  </a:lnTo>
                  <a:lnTo>
                    <a:pt x="21" y="3"/>
                  </a:lnTo>
                  <a:lnTo>
                    <a:pt x="15" y="6"/>
                  </a:lnTo>
                  <a:lnTo>
                    <a:pt x="10" y="11"/>
                  </a:lnTo>
                  <a:lnTo>
                    <a:pt x="6" y="15"/>
                  </a:lnTo>
                  <a:lnTo>
                    <a:pt x="2" y="21"/>
                  </a:lnTo>
                  <a:lnTo>
                    <a:pt x="1" y="28"/>
                  </a:lnTo>
                  <a:lnTo>
                    <a:pt x="0" y="35"/>
                  </a:lnTo>
                  <a:lnTo>
                    <a:pt x="1" y="42"/>
                  </a:lnTo>
                  <a:lnTo>
                    <a:pt x="2" y="49"/>
                  </a:lnTo>
                  <a:lnTo>
                    <a:pt x="6" y="55"/>
                  </a:lnTo>
                  <a:lnTo>
                    <a:pt x="10" y="59"/>
                  </a:lnTo>
                  <a:lnTo>
                    <a:pt x="15" y="64"/>
                  </a:lnTo>
                  <a:lnTo>
                    <a:pt x="21" y="67"/>
                  </a:lnTo>
                  <a:lnTo>
                    <a:pt x="27" y="68"/>
                  </a:lnTo>
                  <a:lnTo>
                    <a:pt x="34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Freeform 135"/>
            <p:cNvSpPr>
              <a:spLocks/>
            </p:cNvSpPr>
            <p:nvPr/>
          </p:nvSpPr>
          <p:spPr bwMode="auto">
            <a:xfrm>
              <a:off x="7851776" y="2181225"/>
              <a:ext cx="63500" cy="65088"/>
            </a:xfrm>
            <a:custGeom>
              <a:avLst/>
              <a:gdLst>
                <a:gd name="T0" fmla="*/ 40 w 80"/>
                <a:gd name="T1" fmla="*/ 80 h 80"/>
                <a:gd name="T2" fmla="*/ 48 w 80"/>
                <a:gd name="T3" fmla="*/ 79 h 80"/>
                <a:gd name="T4" fmla="*/ 55 w 80"/>
                <a:gd name="T5" fmla="*/ 77 h 80"/>
                <a:gd name="T6" fmla="*/ 62 w 80"/>
                <a:gd name="T7" fmla="*/ 74 h 80"/>
                <a:gd name="T8" fmla="*/ 69 w 80"/>
                <a:gd name="T9" fmla="*/ 69 h 80"/>
                <a:gd name="T10" fmla="*/ 73 w 80"/>
                <a:gd name="T11" fmla="*/ 62 h 80"/>
                <a:gd name="T12" fmla="*/ 77 w 80"/>
                <a:gd name="T13" fmla="*/ 55 h 80"/>
                <a:gd name="T14" fmla="*/ 79 w 80"/>
                <a:gd name="T15" fmla="*/ 48 h 80"/>
                <a:gd name="T16" fmla="*/ 80 w 80"/>
                <a:gd name="T17" fmla="*/ 40 h 80"/>
                <a:gd name="T18" fmla="*/ 79 w 80"/>
                <a:gd name="T19" fmla="*/ 32 h 80"/>
                <a:gd name="T20" fmla="*/ 77 w 80"/>
                <a:gd name="T21" fmla="*/ 24 h 80"/>
                <a:gd name="T22" fmla="*/ 73 w 80"/>
                <a:gd name="T23" fmla="*/ 17 h 80"/>
                <a:gd name="T24" fmla="*/ 69 w 80"/>
                <a:gd name="T25" fmla="*/ 11 h 80"/>
                <a:gd name="T26" fmla="*/ 62 w 80"/>
                <a:gd name="T27" fmla="*/ 7 h 80"/>
                <a:gd name="T28" fmla="*/ 55 w 80"/>
                <a:gd name="T29" fmla="*/ 3 h 80"/>
                <a:gd name="T30" fmla="*/ 48 w 80"/>
                <a:gd name="T31" fmla="*/ 1 h 80"/>
                <a:gd name="T32" fmla="*/ 40 w 80"/>
                <a:gd name="T33" fmla="*/ 0 h 80"/>
                <a:gd name="T34" fmla="*/ 32 w 80"/>
                <a:gd name="T35" fmla="*/ 1 h 80"/>
                <a:gd name="T36" fmla="*/ 25 w 80"/>
                <a:gd name="T37" fmla="*/ 3 h 80"/>
                <a:gd name="T38" fmla="*/ 18 w 80"/>
                <a:gd name="T39" fmla="*/ 7 h 80"/>
                <a:gd name="T40" fmla="*/ 11 w 80"/>
                <a:gd name="T41" fmla="*/ 11 h 80"/>
                <a:gd name="T42" fmla="*/ 7 w 80"/>
                <a:gd name="T43" fmla="*/ 17 h 80"/>
                <a:gd name="T44" fmla="*/ 3 w 80"/>
                <a:gd name="T45" fmla="*/ 24 h 80"/>
                <a:gd name="T46" fmla="*/ 1 w 80"/>
                <a:gd name="T47" fmla="*/ 32 h 80"/>
                <a:gd name="T48" fmla="*/ 0 w 80"/>
                <a:gd name="T49" fmla="*/ 40 h 80"/>
                <a:gd name="T50" fmla="*/ 1 w 80"/>
                <a:gd name="T51" fmla="*/ 48 h 80"/>
                <a:gd name="T52" fmla="*/ 3 w 80"/>
                <a:gd name="T53" fmla="*/ 55 h 80"/>
                <a:gd name="T54" fmla="*/ 7 w 80"/>
                <a:gd name="T55" fmla="*/ 62 h 80"/>
                <a:gd name="T56" fmla="*/ 11 w 80"/>
                <a:gd name="T57" fmla="*/ 69 h 80"/>
                <a:gd name="T58" fmla="*/ 18 w 80"/>
                <a:gd name="T59" fmla="*/ 74 h 80"/>
                <a:gd name="T60" fmla="*/ 25 w 80"/>
                <a:gd name="T61" fmla="*/ 77 h 80"/>
                <a:gd name="T62" fmla="*/ 32 w 80"/>
                <a:gd name="T63" fmla="*/ 79 h 80"/>
                <a:gd name="T64" fmla="*/ 40 w 80"/>
                <a:gd name="T6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lnTo>
                    <a:pt x="48" y="79"/>
                  </a:lnTo>
                  <a:lnTo>
                    <a:pt x="55" y="77"/>
                  </a:lnTo>
                  <a:lnTo>
                    <a:pt x="62" y="74"/>
                  </a:lnTo>
                  <a:lnTo>
                    <a:pt x="69" y="69"/>
                  </a:lnTo>
                  <a:lnTo>
                    <a:pt x="73" y="62"/>
                  </a:lnTo>
                  <a:lnTo>
                    <a:pt x="77" y="55"/>
                  </a:lnTo>
                  <a:lnTo>
                    <a:pt x="79" y="48"/>
                  </a:lnTo>
                  <a:lnTo>
                    <a:pt x="80" y="40"/>
                  </a:lnTo>
                  <a:lnTo>
                    <a:pt x="79" y="32"/>
                  </a:lnTo>
                  <a:lnTo>
                    <a:pt x="77" y="24"/>
                  </a:lnTo>
                  <a:lnTo>
                    <a:pt x="73" y="17"/>
                  </a:lnTo>
                  <a:lnTo>
                    <a:pt x="69" y="11"/>
                  </a:lnTo>
                  <a:lnTo>
                    <a:pt x="62" y="7"/>
                  </a:lnTo>
                  <a:lnTo>
                    <a:pt x="55" y="3"/>
                  </a:lnTo>
                  <a:lnTo>
                    <a:pt x="48" y="1"/>
                  </a:lnTo>
                  <a:lnTo>
                    <a:pt x="40" y="0"/>
                  </a:lnTo>
                  <a:lnTo>
                    <a:pt x="32" y="1"/>
                  </a:lnTo>
                  <a:lnTo>
                    <a:pt x="25" y="3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3" y="24"/>
                  </a:lnTo>
                  <a:lnTo>
                    <a:pt x="1" y="32"/>
                  </a:lnTo>
                  <a:lnTo>
                    <a:pt x="0" y="40"/>
                  </a:lnTo>
                  <a:lnTo>
                    <a:pt x="1" y="48"/>
                  </a:lnTo>
                  <a:lnTo>
                    <a:pt x="3" y="55"/>
                  </a:lnTo>
                  <a:lnTo>
                    <a:pt x="7" y="62"/>
                  </a:lnTo>
                  <a:lnTo>
                    <a:pt x="11" y="69"/>
                  </a:lnTo>
                  <a:lnTo>
                    <a:pt x="18" y="74"/>
                  </a:lnTo>
                  <a:lnTo>
                    <a:pt x="25" y="77"/>
                  </a:lnTo>
                  <a:lnTo>
                    <a:pt x="32" y="79"/>
                  </a:lnTo>
                  <a:lnTo>
                    <a:pt x="40" y="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Freeform 136"/>
            <p:cNvSpPr>
              <a:spLocks/>
            </p:cNvSpPr>
            <p:nvPr/>
          </p:nvSpPr>
          <p:spPr bwMode="auto">
            <a:xfrm>
              <a:off x="7699376" y="2185988"/>
              <a:ext cx="125413" cy="157163"/>
            </a:xfrm>
            <a:custGeom>
              <a:avLst/>
              <a:gdLst>
                <a:gd name="T0" fmla="*/ 43 w 158"/>
                <a:gd name="T1" fmla="*/ 171 h 198"/>
                <a:gd name="T2" fmla="*/ 113 w 158"/>
                <a:gd name="T3" fmla="*/ 47 h 198"/>
                <a:gd name="T4" fmla="*/ 112 w 158"/>
                <a:gd name="T5" fmla="*/ 0 h 198"/>
                <a:gd name="T6" fmla="*/ 0 w 158"/>
                <a:gd name="T7" fmla="*/ 198 h 198"/>
                <a:gd name="T8" fmla="*/ 158 w 158"/>
                <a:gd name="T9" fmla="*/ 198 h 198"/>
                <a:gd name="T10" fmla="*/ 158 w 158"/>
                <a:gd name="T11" fmla="*/ 171 h 198"/>
                <a:gd name="T12" fmla="*/ 43 w 158"/>
                <a:gd name="T13" fmla="*/ 17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198">
                  <a:moveTo>
                    <a:pt x="43" y="171"/>
                  </a:moveTo>
                  <a:lnTo>
                    <a:pt x="113" y="47"/>
                  </a:lnTo>
                  <a:lnTo>
                    <a:pt x="112" y="0"/>
                  </a:lnTo>
                  <a:lnTo>
                    <a:pt x="0" y="198"/>
                  </a:lnTo>
                  <a:lnTo>
                    <a:pt x="158" y="198"/>
                  </a:lnTo>
                  <a:lnTo>
                    <a:pt x="158" y="171"/>
                  </a:lnTo>
                  <a:lnTo>
                    <a:pt x="43" y="1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Freeform 139"/>
            <p:cNvSpPr>
              <a:spLocks/>
            </p:cNvSpPr>
            <p:nvPr/>
          </p:nvSpPr>
          <p:spPr bwMode="auto">
            <a:xfrm>
              <a:off x="7975601" y="2095500"/>
              <a:ext cx="127000" cy="146050"/>
            </a:xfrm>
            <a:custGeom>
              <a:avLst/>
              <a:gdLst>
                <a:gd name="T0" fmla="*/ 81 w 162"/>
                <a:gd name="T1" fmla="*/ 185 h 185"/>
                <a:gd name="T2" fmla="*/ 97 w 162"/>
                <a:gd name="T3" fmla="*/ 183 h 185"/>
                <a:gd name="T4" fmla="*/ 112 w 162"/>
                <a:gd name="T5" fmla="*/ 178 h 185"/>
                <a:gd name="T6" fmla="*/ 126 w 162"/>
                <a:gd name="T7" fmla="*/ 169 h 185"/>
                <a:gd name="T8" fmla="*/ 138 w 162"/>
                <a:gd name="T9" fmla="*/ 157 h 185"/>
                <a:gd name="T10" fmla="*/ 148 w 162"/>
                <a:gd name="T11" fmla="*/ 145 h 185"/>
                <a:gd name="T12" fmla="*/ 156 w 162"/>
                <a:gd name="T13" fmla="*/ 128 h 185"/>
                <a:gd name="T14" fmla="*/ 160 w 162"/>
                <a:gd name="T15" fmla="*/ 111 h 185"/>
                <a:gd name="T16" fmla="*/ 162 w 162"/>
                <a:gd name="T17" fmla="*/ 93 h 185"/>
                <a:gd name="T18" fmla="*/ 160 w 162"/>
                <a:gd name="T19" fmla="*/ 74 h 185"/>
                <a:gd name="T20" fmla="*/ 156 w 162"/>
                <a:gd name="T21" fmla="*/ 57 h 185"/>
                <a:gd name="T22" fmla="*/ 148 w 162"/>
                <a:gd name="T23" fmla="*/ 41 h 185"/>
                <a:gd name="T24" fmla="*/ 138 w 162"/>
                <a:gd name="T25" fmla="*/ 27 h 185"/>
                <a:gd name="T26" fmla="*/ 126 w 162"/>
                <a:gd name="T27" fmla="*/ 17 h 185"/>
                <a:gd name="T28" fmla="*/ 112 w 162"/>
                <a:gd name="T29" fmla="*/ 7 h 185"/>
                <a:gd name="T30" fmla="*/ 97 w 162"/>
                <a:gd name="T31" fmla="*/ 3 h 185"/>
                <a:gd name="T32" fmla="*/ 81 w 162"/>
                <a:gd name="T33" fmla="*/ 0 h 185"/>
                <a:gd name="T34" fmla="*/ 65 w 162"/>
                <a:gd name="T35" fmla="*/ 3 h 185"/>
                <a:gd name="T36" fmla="*/ 50 w 162"/>
                <a:gd name="T37" fmla="*/ 7 h 185"/>
                <a:gd name="T38" fmla="*/ 36 w 162"/>
                <a:gd name="T39" fmla="*/ 17 h 185"/>
                <a:gd name="T40" fmla="*/ 23 w 162"/>
                <a:gd name="T41" fmla="*/ 27 h 185"/>
                <a:gd name="T42" fmla="*/ 14 w 162"/>
                <a:gd name="T43" fmla="*/ 41 h 185"/>
                <a:gd name="T44" fmla="*/ 6 w 162"/>
                <a:gd name="T45" fmla="*/ 57 h 185"/>
                <a:gd name="T46" fmla="*/ 1 w 162"/>
                <a:gd name="T47" fmla="*/ 74 h 185"/>
                <a:gd name="T48" fmla="*/ 0 w 162"/>
                <a:gd name="T49" fmla="*/ 93 h 185"/>
                <a:gd name="T50" fmla="*/ 1 w 162"/>
                <a:gd name="T51" fmla="*/ 111 h 185"/>
                <a:gd name="T52" fmla="*/ 6 w 162"/>
                <a:gd name="T53" fmla="*/ 128 h 185"/>
                <a:gd name="T54" fmla="*/ 14 w 162"/>
                <a:gd name="T55" fmla="*/ 145 h 185"/>
                <a:gd name="T56" fmla="*/ 23 w 162"/>
                <a:gd name="T57" fmla="*/ 157 h 185"/>
                <a:gd name="T58" fmla="*/ 36 w 162"/>
                <a:gd name="T59" fmla="*/ 169 h 185"/>
                <a:gd name="T60" fmla="*/ 50 w 162"/>
                <a:gd name="T61" fmla="*/ 178 h 185"/>
                <a:gd name="T62" fmla="*/ 65 w 162"/>
                <a:gd name="T63" fmla="*/ 183 h 185"/>
                <a:gd name="T64" fmla="*/ 81 w 162"/>
                <a:gd name="T65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185">
                  <a:moveTo>
                    <a:pt x="81" y="185"/>
                  </a:moveTo>
                  <a:lnTo>
                    <a:pt x="97" y="183"/>
                  </a:lnTo>
                  <a:lnTo>
                    <a:pt x="112" y="178"/>
                  </a:lnTo>
                  <a:lnTo>
                    <a:pt x="126" y="169"/>
                  </a:lnTo>
                  <a:lnTo>
                    <a:pt x="138" y="157"/>
                  </a:lnTo>
                  <a:lnTo>
                    <a:pt x="148" y="145"/>
                  </a:lnTo>
                  <a:lnTo>
                    <a:pt x="156" y="128"/>
                  </a:lnTo>
                  <a:lnTo>
                    <a:pt x="160" y="111"/>
                  </a:lnTo>
                  <a:lnTo>
                    <a:pt x="162" y="93"/>
                  </a:lnTo>
                  <a:lnTo>
                    <a:pt x="160" y="74"/>
                  </a:lnTo>
                  <a:lnTo>
                    <a:pt x="156" y="57"/>
                  </a:lnTo>
                  <a:lnTo>
                    <a:pt x="148" y="41"/>
                  </a:lnTo>
                  <a:lnTo>
                    <a:pt x="138" y="27"/>
                  </a:lnTo>
                  <a:lnTo>
                    <a:pt x="126" y="17"/>
                  </a:lnTo>
                  <a:lnTo>
                    <a:pt x="112" y="7"/>
                  </a:lnTo>
                  <a:lnTo>
                    <a:pt x="97" y="3"/>
                  </a:lnTo>
                  <a:lnTo>
                    <a:pt x="81" y="0"/>
                  </a:lnTo>
                  <a:lnTo>
                    <a:pt x="65" y="3"/>
                  </a:lnTo>
                  <a:lnTo>
                    <a:pt x="50" y="7"/>
                  </a:lnTo>
                  <a:lnTo>
                    <a:pt x="36" y="17"/>
                  </a:lnTo>
                  <a:lnTo>
                    <a:pt x="23" y="27"/>
                  </a:lnTo>
                  <a:lnTo>
                    <a:pt x="14" y="41"/>
                  </a:lnTo>
                  <a:lnTo>
                    <a:pt x="6" y="57"/>
                  </a:lnTo>
                  <a:lnTo>
                    <a:pt x="1" y="74"/>
                  </a:lnTo>
                  <a:lnTo>
                    <a:pt x="0" y="93"/>
                  </a:lnTo>
                  <a:lnTo>
                    <a:pt x="1" y="111"/>
                  </a:lnTo>
                  <a:lnTo>
                    <a:pt x="6" y="128"/>
                  </a:lnTo>
                  <a:lnTo>
                    <a:pt x="14" y="145"/>
                  </a:lnTo>
                  <a:lnTo>
                    <a:pt x="23" y="157"/>
                  </a:lnTo>
                  <a:lnTo>
                    <a:pt x="36" y="169"/>
                  </a:lnTo>
                  <a:lnTo>
                    <a:pt x="50" y="178"/>
                  </a:lnTo>
                  <a:lnTo>
                    <a:pt x="65" y="183"/>
                  </a:lnTo>
                  <a:lnTo>
                    <a:pt x="81" y="1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Rectangle 140"/>
            <p:cNvSpPr>
              <a:spLocks noChangeArrowheads="1"/>
            </p:cNvSpPr>
            <p:nvPr/>
          </p:nvSpPr>
          <p:spPr bwMode="auto">
            <a:xfrm>
              <a:off x="8005764" y="2193925"/>
              <a:ext cx="30163" cy="889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76622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Feature of WEKO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18</a:t>
            </a:fld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79296" cy="292988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altLang="ja-JP" dirty="0" smtClean="0"/>
              <a:t>High</a:t>
            </a:r>
            <a:r>
              <a:rPr lang="ja-JP" altLang="en-US" dirty="0" smtClean="0"/>
              <a:t> </a:t>
            </a:r>
            <a:r>
              <a:rPr lang="en-US" altLang="ja-JP" dirty="0" smtClean="0"/>
              <a:t>Functionality</a:t>
            </a:r>
          </a:p>
          <a:p>
            <a:pPr lvl="1">
              <a:lnSpc>
                <a:spcPct val="110000"/>
              </a:lnSpc>
            </a:pPr>
            <a:r>
              <a:rPr kumimoji="1" lang="en-US" altLang="ja-JP" dirty="0" smtClean="0"/>
              <a:t>It has almost all functionalities you need as a repository system.</a:t>
            </a:r>
          </a:p>
          <a:p>
            <a:pPr>
              <a:lnSpc>
                <a:spcPct val="110000"/>
              </a:lnSpc>
            </a:pPr>
            <a:r>
              <a:rPr kumimoji="1" lang="en-US" altLang="ja-JP" dirty="0" smtClean="0"/>
              <a:t>Easy</a:t>
            </a:r>
          </a:p>
          <a:p>
            <a:pPr lvl="1">
              <a:lnSpc>
                <a:spcPct val="110000"/>
              </a:lnSpc>
            </a:pPr>
            <a:r>
              <a:rPr lang="en-US" altLang="ja-JP" dirty="0" smtClean="0"/>
              <a:t>All functions can be customized and operated by browser.</a:t>
            </a:r>
          </a:p>
          <a:p>
            <a:pPr>
              <a:lnSpc>
                <a:spcPct val="110000"/>
              </a:lnSpc>
            </a:pPr>
            <a:r>
              <a:rPr kumimoji="1" lang="en-US" altLang="ja-JP" dirty="0" smtClean="0"/>
              <a:t>As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you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like</a:t>
            </a:r>
          </a:p>
          <a:p>
            <a:pPr lvl="1">
              <a:lnSpc>
                <a:spcPct val="110000"/>
              </a:lnSpc>
            </a:pPr>
            <a:r>
              <a:rPr lang="en-US" altLang="ja-JP" dirty="0" smtClean="0"/>
              <a:t>Not only the repository function but also variety of add-on can be utilized for designing your own web page.</a:t>
            </a:r>
            <a:endParaRPr kumimoji="1" lang="ja-JP" altLang="en-US" dirty="0"/>
          </a:p>
        </p:txBody>
      </p:sp>
      <p:pic>
        <p:nvPicPr>
          <p:cNvPr id="2050" name="Picture 2" descr="C:\Users\yamaji\Desktop\00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844" y="4134436"/>
            <a:ext cx="3153582" cy="2138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yamaji\Desktop\0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284" y="4134436"/>
            <a:ext cx="2664296" cy="2169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円/楕円 4"/>
          <p:cNvSpPr/>
          <p:nvPr/>
        </p:nvSpPr>
        <p:spPr>
          <a:xfrm>
            <a:off x="2782864" y="4581128"/>
            <a:ext cx="432048" cy="144016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下カーブ矢印 5"/>
          <p:cNvSpPr/>
          <p:nvPr/>
        </p:nvSpPr>
        <p:spPr>
          <a:xfrm>
            <a:off x="3108996" y="4149080"/>
            <a:ext cx="3818520" cy="432048"/>
          </a:xfrm>
          <a:prstGeom prst="curved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左中かっこ 6"/>
          <p:cNvSpPr/>
          <p:nvPr/>
        </p:nvSpPr>
        <p:spPr>
          <a:xfrm>
            <a:off x="1380804" y="5157192"/>
            <a:ext cx="288032" cy="1115613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3" name="Picture 5" descr="\\YAMAJI2\yamaji\Windows\リポジトリ\ロゴ\WEKO\weko-cr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29" y="5373216"/>
            <a:ext cx="661467" cy="5140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\\YAMAJI2\yamaji\Windows\リポジトリ\ロゴ\WEKO\weko-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899429"/>
            <a:ext cx="841252" cy="1938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539552" y="4437112"/>
            <a:ext cx="172354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NetCommons2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333516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en-US" altLang="ja-JP" dirty="0" smtClean="0"/>
              <a:t>Information Sharing System</a:t>
            </a:r>
          </a:p>
          <a:p>
            <a:pPr lvl="1"/>
            <a:r>
              <a:rPr lang="en-US" altLang="ja-JP" dirty="0" smtClean="0"/>
              <a:t>Contents Management System</a:t>
            </a:r>
          </a:p>
          <a:p>
            <a:pPr lvl="1"/>
            <a:r>
              <a:rPr kumimoji="1" lang="en-US" altLang="ja-JP" dirty="0" smtClean="0"/>
              <a:t>Learning Management System</a:t>
            </a:r>
          </a:p>
          <a:p>
            <a:pPr lvl="1"/>
            <a:r>
              <a:rPr lang="en-US" altLang="ja-JP" dirty="0" smtClean="0"/>
              <a:t>Groupware</a:t>
            </a:r>
            <a:endParaRPr kumimoji="1" lang="ja-JP" altLang="en-US" dirty="0"/>
          </a:p>
        </p:txBody>
      </p:sp>
      <p:pic>
        <p:nvPicPr>
          <p:cNvPr id="1026" name="Picture 2" descr="C:\Users\yamaji\Desktop\0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643182"/>
            <a:ext cx="3714776" cy="3601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What is about NetCommons2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69230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What NII is doing for </a:t>
            </a:r>
            <a:r>
              <a:rPr lang="en-US" altLang="ja-JP" dirty="0" smtClean="0"/>
              <a:t>Academic </a:t>
            </a:r>
            <a:r>
              <a:rPr lang="en-US" altLang="ja-JP" dirty="0"/>
              <a:t>R</a:t>
            </a:r>
            <a:r>
              <a:rPr lang="en-US" altLang="ja-JP" dirty="0" smtClean="0"/>
              <a:t>esources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4" name="AutoShape 60"/>
          <p:cNvSpPr>
            <a:spLocks noChangeArrowheads="1"/>
          </p:cNvSpPr>
          <p:nvPr/>
        </p:nvSpPr>
        <p:spPr bwMode="auto">
          <a:xfrm>
            <a:off x="354013" y="2224102"/>
            <a:ext cx="8388350" cy="2808287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ja-JP"/>
          </a:p>
        </p:txBody>
      </p:sp>
      <p:sp>
        <p:nvSpPr>
          <p:cNvPr id="5" name="AutoShape 61"/>
          <p:cNvSpPr>
            <a:spLocks noChangeArrowheads="1"/>
          </p:cNvSpPr>
          <p:nvPr/>
        </p:nvSpPr>
        <p:spPr bwMode="auto">
          <a:xfrm>
            <a:off x="557213" y="5500702"/>
            <a:ext cx="1957387" cy="53975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ja-JP" sz="1200">
                <a:ea typeface="ＭＳ Ｐゴシック" pitchFamily="50" charset="-128"/>
              </a:rPr>
              <a:t>Scholarly publishers</a:t>
            </a:r>
          </a:p>
          <a:p>
            <a:pPr>
              <a:defRPr/>
            </a:pPr>
            <a:r>
              <a:rPr lang="en-US" altLang="ja-JP" sz="1000">
                <a:ea typeface="ＭＳ Ｐゴシック" pitchFamily="50" charset="-128"/>
              </a:rPr>
              <a:t>[e-journal, e-books]</a:t>
            </a:r>
          </a:p>
        </p:txBody>
      </p:sp>
      <p:sp>
        <p:nvSpPr>
          <p:cNvPr id="6" name="AutoShape 64"/>
          <p:cNvSpPr>
            <a:spLocks noChangeArrowheads="1"/>
          </p:cNvSpPr>
          <p:nvPr/>
        </p:nvSpPr>
        <p:spPr bwMode="auto">
          <a:xfrm>
            <a:off x="461963" y="2657489"/>
            <a:ext cx="3816350" cy="1981200"/>
          </a:xfrm>
          <a:prstGeom prst="roundRect">
            <a:avLst>
              <a:gd name="adj" fmla="val 16667"/>
            </a:avLst>
          </a:prstGeom>
          <a:solidFill>
            <a:srgbClr val="81FF8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65"/>
          <p:cNvSpPr>
            <a:spLocks noChangeArrowheads="1"/>
          </p:cNvSpPr>
          <p:nvPr/>
        </p:nvSpPr>
        <p:spPr bwMode="auto">
          <a:xfrm>
            <a:off x="2555776" y="3103577"/>
            <a:ext cx="647700" cy="539750"/>
          </a:xfrm>
          <a:prstGeom prst="can">
            <a:avLst>
              <a:gd name="adj" fmla="val 25000"/>
            </a:avLst>
          </a:prstGeom>
          <a:solidFill>
            <a:srgbClr val="44805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1000">
                <a:solidFill>
                  <a:schemeClr val="bg1"/>
                </a:solidFill>
              </a:rPr>
              <a:t>KAKEN</a:t>
            </a:r>
          </a:p>
        </p:txBody>
      </p:sp>
      <p:sp>
        <p:nvSpPr>
          <p:cNvPr id="8" name="AutoShape 66"/>
          <p:cNvSpPr>
            <a:spLocks noChangeArrowheads="1"/>
          </p:cNvSpPr>
          <p:nvPr/>
        </p:nvSpPr>
        <p:spPr bwMode="auto">
          <a:xfrm>
            <a:off x="3449638" y="3103577"/>
            <a:ext cx="647700" cy="539750"/>
          </a:xfrm>
          <a:prstGeom prst="can">
            <a:avLst>
              <a:gd name="adj" fmla="val 25000"/>
            </a:avLst>
          </a:prstGeom>
          <a:solidFill>
            <a:srgbClr val="44805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1000">
                <a:solidFill>
                  <a:schemeClr val="bg1"/>
                </a:solidFill>
              </a:rPr>
              <a:t>CAT</a:t>
            </a:r>
          </a:p>
        </p:txBody>
      </p:sp>
      <p:sp>
        <p:nvSpPr>
          <p:cNvPr id="9" name="AutoShape 67"/>
          <p:cNvSpPr>
            <a:spLocks noChangeArrowheads="1"/>
          </p:cNvSpPr>
          <p:nvPr/>
        </p:nvSpPr>
        <p:spPr bwMode="auto">
          <a:xfrm>
            <a:off x="1691680" y="3103577"/>
            <a:ext cx="647700" cy="539750"/>
          </a:xfrm>
          <a:prstGeom prst="can">
            <a:avLst>
              <a:gd name="adj" fmla="val 25000"/>
            </a:avLst>
          </a:prstGeom>
          <a:solidFill>
            <a:srgbClr val="44805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1000">
                <a:solidFill>
                  <a:schemeClr val="bg1"/>
                </a:solidFill>
              </a:rPr>
              <a:t>NII-ELS</a:t>
            </a:r>
          </a:p>
        </p:txBody>
      </p:sp>
      <p:sp>
        <p:nvSpPr>
          <p:cNvPr id="10" name="AutoShape 68"/>
          <p:cNvSpPr>
            <a:spLocks noChangeArrowheads="1"/>
          </p:cNvSpPr>
          <p:nvPr/>
        </p:nvSpPr>
        <p:spPr bwMode="auto">
          <a:xfrm>
            <a:off x="4857750" y="2657489"/>
            <a:ext cx="3705225" cy="1979613"/>
          </a:xfrm>
          <a:prstGeom prst="roundRect">
            <a:avLst>
              <a:gd name="adj" fmla="val 16667"/>
            </a:avLst>
          </a:prstGeom>
          <a:solidFill>
            <a:srgbClr val="ADD3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Line 69"/>
          <p:cNvSpPr>
            <a:spLocks noChangeShapeType="1"/>
          </p:cNvSpPr>
          <p:nvPr/>
        </p:nvSpPr>
        <p:spPr bwMode="auto">
          <a:xfrm>
            <a:off x="4387850" y="3484577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" name="Rectangle 70"/>
          <p:cNvSpPr>
            <a:spLocks noChangeArrowheads="1"/>
          </p:cNvSpPr>
          <p:nvPr/>
        </p:nvSpPr>
        <p:spPr bwMode="auto">
          <a:xfrm>
            <a:off x="1584325" y="3827477"/>
            <a:ext cx="835025" cy="669925"/>
          </a:xfrm>
          <a:prstGeom prst="rect">
            <a:avLst/>
          </a:prstGeom>
          <a:solidFill>
            <a:srgbClr val="CCFF99"/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ja-JP" sz="1000"/>
              <a:t>Articles from </a:t>
            </a:r>
          </a:p>
          <a:p>
            <a:r>
              <a:rPr lang="en-US" altLang="ja-JP" sz="1000"/>
              <a:t>societies or </a:t>
            </a:r>
          </a:p>
          <a:p>
            <a:r>
              <a:rPr lang="en-US" altLang="ja-JP" sz="1000"/>
              <a:t>bulletins</a:t>
            </a:r>
          </a:p>
          <a:p>
            <a:r>
              <a:rPr lang="en-US" altLang="ja-JP" sz="1000">
                <a:solidFill>
                  <a:srgbClr val="FF0000"/>
                </a:solidFill>
              </a:rPr>
              <a:t>ca.2.9million</a:t>
            </a:r>
          </a:p>
        </p:txBody>
      </p:sp>
      <p:sp>
        <p:nvSpPr>
          <p:cNvPr id="13" name="AutoShape 71"/>
          <p:cNvSpPr>
            <a:spLocks noChangeArrowheads="1"/>
          </p:cNvSpPr>
          <p:nvPr/>
        </p:nvSpPr>
        <p:spPr bwMode="auto">
          <a:xfrm>
            <a:off x="2693988" y="5500702"/>
            <a:ext cx="1800225" cy="530225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ja-JP" sz="1200">
                <a:ea typeface="ＭＳ Ｐゴシック" pitchFamily="50" charset="-128"/>
              </a:rPr>
              <a:t>Academic societies</a:t>
            </a:r>
          </a:p>
          <a:p>
            <a:pPr>
              <a:defRPr/>
            </a:pPr>
            <a:r>
              <a:rPr lang="ja-JP" altLang="en-US" sz="1000">
                <a:ea typeface="ＭＳ Ｐゴシック" pitchFamily="50" charset="-128"/>
              </a:rPr>
              <a:t>［</a:t>
            </a:r>
            <a:r>
              <a:rPr lang="en-US" altLang="ja-JP" sz="1000">
                <a:ea typeface="ＭＳ Ｐゴシック" pitchFamily="50" charset="-128"/>
              </a:rPr>
              <a:t>academic journals</a:t>
            </a:r>
            <a:r>
              <a:rPr lang="ja-JP" altLang="en-US" sz="1000">
                <a:ea typeface="ＭＳ Ｐゴシック" pitchFamily="50" charset="-128"/>
              </a:rPr>
              <a:t>］</a:t>
            </a:r>
          </a:p>
        </p:txBody>
      </p:sp>
      <p:sp>
        <p:nvSpPr>
          <p:cNvPr id="14" name="AutoShape 72"/>
          <p:cNvSpPr>
            <a:spLocks noChangeArrowheads="1"/>
          </p:cNvSpPr>
          <p:nvPr/>
        </p:nvSpPr>
        <p:spPr bwMode="auto">
          <a:xfrm>
            <a:off x="4710113" y="5465777"/>
            <a:ext cx="1854200" cy="5302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ja-JP" sz="1200">
                <a:ea typeface="ＭＳ Ｐゴシック" pitchFamily="50" charset="-128"/>
              </a:rPr>
              <a:t>Web</a:t>
            </a:r>
          </a:p>
          <a:p>
            <a:pPr>
              <a:defRPr/>
            </a:pPr>
            <a:r>
              <a:rPr lang="ja-JP" altLang="en-US" sz="1000">
                <a:ea typeface="ＭＳ Ｐゴシック" pitchFamily="50" charset="-128"/>
              </a:rPr>
              <a:t>［</a:t>
            </a:r>
            <a:r>
              <a:rPr lang="en-US" altLang="ja-JP" sz="1000">
                <a:ea typeface="ＭＳ Ｐゴシック" pitchFamily="50" charset="-128"/>
              </a:rPr>
              <a:t>resources in general</a:t>
            </a:r>
            <a:r>
              <a:rPr lang="ja-JP" altLang="en-US" sz="1000">
                <a:ea typeface="ＭＳ Ｐゴシック" pitchFamily="50" charset="-128"/>
              </a:rPr>
              <a:t>］</a:t>
            </a:r>
          </a:p>
        </p:txBody>
      </p:sp>
      <p:sp>
        <p:nvSpPr>
          <p:cNvPr id="15" name="AutoShape 73"/>
          <p:cNvSpPr>
            <a:spLocks noChangeArrowheads="1"/>
          </p:cNvSpPr>
          <p:nvPr/>
        </p:nvSpPr>
        <p:spPr bwMode="auto">
          <a:xfrm flipV="1">
            <a:off x="641350" y="4997464"/>
            <a:ext cx="8027988" cy="46831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6413 w 21600"/>
              <a:gd name="T13" fmla="*/ 6413 h 21600"/>
              <a:gd name="T14" fmla="*/ 15187 w 21600"/>
              <a:gd name="T15" fmla="*/ 1518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9225" y="21600"/>
                </a:lnTo>
                <a:lnTo>
                  <a:pt x="12375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99">
              <a:alpha val="50195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endParaRPr lang="ja-JP" altLang="ja-JP"/>
          </a:p>
        </p:txBody>
      </p:sp>
      <p:sp>
        <p:nvSpPr>
          <p:cNvPr id="16" name="AutoShape 75"/>
          <p:cNvSpPr>
            <a:spLocks noChangeArrowheads="1"/>
          </p:cNvSpPr>
          <p:nvPr/>
        </p:nvSpPr>
        <p:spPr bwMode="auto">
          <a:xfrm>
            <a:off x="3340100" y="4600589"/>
            <a:ext cx="2306638" cy="576263"/>
          </a:xfrm>
          <a:prstGeom prst="upArrow">
            <a:avLst>
              <a:gd name="adj1" fmla="val 49963"/>
              <a:gd name="adj2" fmla="val 57301"/>
            </a:avLst>
          </a:prstGeom>
          <a:solidFill>
            <a:srgbClr val="9933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dirty="0" err="1" smtClean="0">
                <a:solidFill>
                  <a:schemeClr val="bg1"/>
                </a:solidFill>
              </a:rPr>
              <a:t>Aquisition</a:t>
            </a:r>
            <a:r>
              <a:rPr lang="en-US" altLang="ja-JP" sz="1400" dirty="0" smtClean="0">
                <a:solidFill>
                  <a:schemeClr val="bg1"/>
                </a:solidFill>
              </a:rPr>
              <a:t> </a:t>
            </a:r>
            <a:r>
              <a:rPr lang="en-US" altLang="ja-JP" sz="1400" dirty="0">
                <a:solidFill>
                  <a:schemeClr val="bg1"/>
                </a:solidFill>
              </a:rPr>
              <a:t>&amp; </a:t>
            </a:r>
          </a:p>
          <a:p>
            <a:pPr algn="ctr"/>
            <a:r>
              <a:rPr lang="en-US" altLang="ja-JP" sz="1400" dirty="0">
                <a:solidFill>
                  <a:schemeClr val="bg1"/>
                </a:solidFill>
              </a:rPr>
              <a:t>Organizing</a:t>
            </a:r>
          </a:p>
        </p:txBody>
      </p:sp>
      <p:sp>
        <p:nvSpPr>
          <p:cNvPr id="17" name="Text Box 76"/>
          <p:cNvSpPr txBox="1">
            <a:spLocks noChangeArrowheads="1"/>
          </p:cNvSpPr>
          <p:nvPr/>
        </p:nvSpPr>
        <p:spPr bwMode="auto">
          <a:xfrm>
            <a:off x="461963" y="5249877"/>
            <a:ext cx="21097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/>
              <a:t>Jointly by library Consortia and NII</a:t>
            </a:r>
          </a:p>
        </p:txBody>
      </p:sp>
      <p:sp>
        <p:nvSpPr>
          <p:cNvPr id="18" name="Text Box 77"/>
          <p:cNvSpPr txBox="1">
            <a:spLocks noChangeArrowheads="1"/>
          </p:cNvSpPr>
          <p:nvPr/>
        </p:nvSpPr>
        <p:spPr bwMode="auto">
          <a:xfrm>
            <a:off x="3094236" y="5257814"/>
            <a:ext cx="9017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 dirty="0"/>
              <a:t>Digitalization</a:t>
            </a:r>
          </a:p>
        </p:txBody>
      </p: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5178425" y="5184789"/>
            <a:ext cx="6778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/>
              <a:t>Crawling</a:t>
            </a:r>
          </a:p>
        </p:txBody>
      </p:sp>
      <p:sp>
        <p:nvSpPr>
          <p:cNvPr id="20" name="Text Box 80"/>
          <p:cNvSpPr txBox="1">
            <a:spLocks noChangeArrowheads="1"/>
          </p:cNvSpPr>
          <p:nvPr/>
        </p:nvSpPr>
        <p:spPr bwMode="auto">
          <a:xfrm>
            <a:off x="2771775" y="2224028"/>
            <a:ext cx="3600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400" dirty="0"/>
              <a:t>Scholarly materials as </a:t>
            </a:r>
            <a:r>
              <a:rPr lang="en-US" altLang="ja-JP" sz="1400" dirty="0" smtClean="0"/>
              <a:t>shared resources</a:t>
            </a:r>
            <a:endParaRPr lang="en-US" altLang="ja-JP" sz="1400" dirty="0"/>
          </a:p>
        </p:txBody>
      </p:sp>
      <p:sp>
        <p:nvSpPr>
          <p:cNvPr id="21" name="Rectangle 81"/>
          <p:cNvSpPr>
            <a:spLocks noChangeArrowheads="1"/>
          </p:cNvSpPr>
          <p:nvPr/>
        </p:nvSpPr>
        <p:spPr bwMode="auto">
          <a:xfrm>
            <a:off x="6942138" y="2873389"/>
            <a:ext cx="1554162" cy="1660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ja-JP" sz="1000" dirty="0"/>
              <a:t>Books, Journals</a:t>
            </a:r>
          </a:p>
          <a:p>
            <a:r>
              <a:rPr lang="en-US" altLang="ja-JP" sz="1000" dirty="0"/>
              <a:t>Theses and dissertations,</a:t>
            </a:r>
          </a:p>
          <a:p>
            <a:r>
              <a:rPr lang="en-US" altLang="ja-JP" sz="1000" dirty="0"/>
              <a:t>bulletins</a:t>
            </a:r>
          </a:p>
          <a:p>
            <a:r>
              <a:rPr lang="en-US" altLang="ja-JP" sz="1000" dirty="0"/>
              <a:t>Research project reports</a:t>
            </a:r>
          </a:p>
          <a:p>
            <a:r>
              <a:rPr lang="en-US" altLang="ja-JP" sz="1000" dirty="0"/>
              <a:t>Courseware</a:t>
            </a:r>
          </a:p>
          <a:p>
            <a:r>
              <a:rPr lang="en-US" altLang="ja-JP" sz="1000" dirty="0"/>
              <a:t>Patents, software</a:t>
            </a:r>
          </a:p>
          <a:p>
            <a:r>
              <a:rPr lang="en-US" altLang="ja-JP" sz="1000" dirty="0"/>
              <a:t>Science and statistical</a:t>
            </a:r>
          </a:p>
          <a:p>
            <a:r>
              <a:rPr lang="en-US" altLang="ja-JP" sz="1000" dirty="0"/>
              <a:t>Databases</a:t>
            </a:r>
          </a:p>
          <a:p>
            <a:r>
              <a:rPr lang="en-US" altLang="ja-JP" sz="1000" dirty="0"/>
              <a:t>Cultural heritage</a:t>
            </a:r>
          </a:p>
        </p:txBody>
      </p:sp>
      <p:sp>
        <p:nvSpPr>
          <p:cNvPr id="22" name="Rectangle 82"/>
          <p:cNvSpPr>
            <a:spLocks noChangeArrowheads="1"/>
          </p:cNvSpPr>
          <p:nvPr/>
        </p:nvSpPr>
        <p:spPr bwMode="auto">
          <a:xfrm>
            <a:off x="7050088" y="2728927"/>
            <a:ext cx="1260475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ja-JP" sz="1000"/>
              <a:t>Materials</a:t>
            </a:r>
          </a:p>
        </p:txBody>
      </p:sp>
      <p:sp>
        <p:nvSpPr>
          <p:cNvPr id="23" name="Text Box 83"/>
          <p:cNvSpPr txBox="1">
            <a:spLocks noChangeArrowheads="1"/>
          </p:cNvSpPr>
          <p:nvPr/>
        </p:nvSpPr>
        <p:spPr bwMode="auto">
          <a:xfrm>
            <a:off x="4211638" y="3021027"/>
            <a:ext cx="5461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>
                <a:latin typeface="Arial Narrow" pitchFamily="34" charset="0"/>
              </a:rPr>
              <a:t>Linkage</a:t>
            </a:r>
          </a:p>
        </p:txBody>
      </p:sp>
      <p:sp>
        <p:nvSpPr>
          <p:cNvPr id="24" name="AutoShape 84"/>
          <p:cNvSpPr>
            <a:spLocks noChangeArrowheads="1"/>
          </p:cNvSpPr>
          <p:nvPr/>
        </p:nvSpPr>
        <p:spPr bwMode="auto">
          <a:xfrm>
            <a:off x="5027613" y="2873389"/>
            <a:ext cx="1301750" cy="16192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AutoShape 85"/>
          <p:cNvSpPr>
            <a:spLocks noChangeArrowheads="1"/>
          </p:cNvSpPr>
          <p:nvPr/>
        </p:nvSpPr>
        <p:spPr bwMode="auto">
          <a:xfrm>
            <a:off x="5078413" y="2765439"/>
            <a:ext cx="1177925" cy="2889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ja-JP" sz="1000"/>
              <a:t>Institutional</a:t>
            </a:r>
          </a:p>
          <a:p>
            <a:r>
              <a:rPr lang="en-US" altLang="ja-JP" sz="1000"/>
              <a:t>repositories</a:t>
            </a:r>
          </a:p>
        </p:txBody>
      </p:sp>
      <p:sp>
        <p:nvSpPr>
          <p:cNvPr id="26" name="Text Box 86"/>
          <p:cNvSpPr txBox="1">
            <a:spLocks noChangeArrowheads="1"/>
          </p:cNvSpPr>
          <p:nvPr/>
        </p:nvSpPr>
        <p:spPr bwMode="auto">
          <a:xfrm>
            <a:off x="6264275" y="3128977"/>
            <a:ext cx="74771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900">
                <a:latin typeface="Arial Narrow" pitchFamily="34" charset="0"/>
              </a:rPr>
              <a:t>Accumulation</a:t>
            </a:r>
          </a:p>
          <a:p>
            <a:pPr eaLnBrk="1" hangingPunct="1"/>
            <a:r>
              <a:rPr lang="en-US" altLang="ja-JP" sz="900">
                <a:latin typeface="Arial Narrow" pitchFamily="34" charset="0"/>
              </a:rPr>
              <a:t>Of results</a:t>
            </a:r>
          </a:p>
        </p:txBody>
      </p:sp>
      <p:sp>
        <p:nvSpPr>
          <p:cNvPr id="27" name="Text Box 87"/>
          <p:cNvSpPr txBox="1">
            <a:spLocks noChangeArrowheads="1"/>
          </p:cNvSpPr>
          <p:nvPr/>
        </p:nvSpPr>
        <p:spPr bwMode="auto">
          <a:xfrm>
            <a:off x="6300788" y="3849702"/>
            <a:ext cx="6794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900"/>
              <a:t>Activation</a:t>
            </a:r>
          </a:p>
        </p:txBody>
      </p:sp>
      <p:sp>
        <p:nvSpPr>
          <p:cNvPr id="28" name="Text Box 88"/>
          <p:cNvSpPr txBox="1">
            <a:spLocks noChangeArrowheads="1"/>
          </p:cNvSpPr>
          <p:nvPr/>
        </p:nvSpPr>
        <p:spPr bwMode="auto">
          <a:xfrm>
            <a:off x="4176713" y="3994164"/>
            <a:ext cx="746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>
                <a:latin typeface="Arial Narrow" pitchFamily="34" charset="0"/>
              </a:rPr>
              <a:t>Cooperation</a:t>
            </a:r>
          </a:p>
        </p:txBody>
      </p:sp>
      <p:sp>
        <p:nvSpPr>
          <p:cNvPr id="29" name="Rectangle 89"/>
          <p:cNvSpPr>
            <a:spLocks noChangeArrowheads="1"/>
          </p:cNvSpPr>
          <p:nvPr/>
        </p:nvSpPr>
        <p:spPr bwMode="auto">
          <a:xfrm>
            <a:off x="576263" y="3827477"/>
            <a:ext cx="936625" cy="582612"/>
          </a:xfrm>
          <a:prstGeom prst="rect">
            <a:avLst/>
          </a:prstGeom>
          <a:solidFill>
            <a:srgbClr val="CCFF99"/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ja-JP" sz="1000"/>
              <a:t>Springer, </a:t>
            </a:r>
          </a:p>
          <a:p>
            <a:r>
              <a:rPr lang="en-US" altLang="ja-JP" sz="1000"/>
              <a:t>OUP, etc.</a:t>
            </a:r>
          </a:p>
          <a:p>
            <a:r>
              <a:rPr lang="en-US" altLang="ja-JP" sz="1000">
                <a:solidFill>
                  <a:srgbClr val="FF0000"/>
                </a:solidFill>
              </a:rPr>
              <a:t>ca.3.4million</a:t>
            </a:r>
          </a:p>
        </p:txBody>
      </p:sp>
      <p:sp>
        <p:nvSpPr>
          <p:cNvPr id="30" name="Rectangle 90"/>
          <p:cNvSpPr>
            <a:spLocks noChangeArrowheads="1"/>
          </p:cNvSpPr>
          <p:nvPr/>
        </p:nvSpPr>
        <p:spPr bwMode="auto">
          <a:xfrm>
            <a:off x="2484438" y="3827477"/>
            <a:ext cx="792162" cy="742950"/>
          </a:xfrm>
          <a:prstGeom prst="rect">
            <a:avLst/>
          </a:prstGeom>
          <a:solidFill>
            <a:srgbClr val="CCFF99"/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lIns="36000" rIns="0" anchor="ctr"/>
          <a:lstStyle/>
          <a:p>
            <a:r>
              <a:rPr lang="en-US" altLang="ja-JP" sz="1000"/>
              <a:t>Reports of </a:t>
            </a:r>
          </a:p>
          <a:p>
            <a:r>
              <a:rPr lang="en-US" altLang="ja-JP" sz="1000"/>
              <a:t>Grants-in aid </a:t>
            </a:r>
          </a:p>
          <a:p>
            <a:r>
              <a:rPr lang="en-US" altLang="ja-JP" sz="1000"/>
              <a:t>for scientific </a:t>
            </a:r>
          </a:p>
          <a:p>
            <a:r>
              <a:rPr lang="en-US" altLang="ja-JP" sz="1000"/>
              <a:t>research</a:t>
            </a:r>
          </a:p>
          <a:p>
            <a:r>
              <a:rPr lang="en-US" altLang="ja-JP" sz="1000">
                <a:solidFill>
                  <a:srgbClr val="FF0000"/>
                </a:solidFill>
              </a:rPr>
              <a:t>ca.0.56million</a:t>
            </a:r>
          </a:p>
        </p:txBody>
      </p:sp>
      <p:sp>
        <p:nvSpPr>
          <p:cNvPr id="31" name="Rectangle 91"/>
          <p:cNvSpPr>
            <a:spLocks noChangeArrowheads="1"/>
          </p:cNvSpPr>
          <p:nvPr/>
        </p:nvSpPr>
        <p:spPr bwMode="auto">
          <a:xfrm>
            <a:off x="3384550" y="3827477"/>
            <a:ext cx="792163" cy="539750"/>
          </a:xfrm>
          <a:prstGeom prst="rect">
            <a:avLst/>
          </a:prstGeom>
          <a:solidFill>
            <a:srgbClr val="CCFF99"/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ja-JP" sz="1000"/>
              <a:t>Catalogs</a:t>
            </a:r>
          </a:p>
          <a:p>
            <a:r>
              <a:rPr lang="en-US" altLang="ja-JP" sz="1000">
                <a:solidFill>
                  <a:srgbClr val="FF0000"/>
                </a:solidFill>
              </a:rPr>
              <a:t>ca.94million</a:t>
            </a:r>
          </a:p>
        </p:txBody>
      </p:sp>
      <p:sp>
        <p:nvSpPr>
          <p:cNvPr id="32" name="AutoShape 92"/>
          <p:cNvSpPr>
            <a:spLocks noChangeArrowheads="1"/>
          </p:cNvSpPr>
          <p:nvPr/>
        </p:nvSpPr>
        <p:spPr bwMode="auto">
          <a:xfrm>
            <a:off x="6762750" y="5429264"/>
            <a:ext cx="1884363" cy="53022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ja-JP" sz="1200">
                <a:ea typeface="ＭＳ Ｐゴシック" pitchFamily="50" charset="-128"/>
              </a:rPr>
              <a:t>Other</a:t>
            </a:r>
          </a:p>
          <a:p>
            <a:pPr>
              <a:defRPr/>
            </a:pPr>
            <a:r>
              <a:rPr lang="ja-JP" altLang="en-US" sz="1000">
                <a:ea typeface="ＭＳ Ｐゴシック" pitchFamily="50" charset="-128"/>
              </a:rPr>
              <a:t>［</a:t>
            </a:r>
            <a:r>
              <a:rPr lang="en-US" altLang="ja-JP" sz="1000">
                <a:ea typeface="ＭＳ Ｐゴシック" pitchFamily="50" charset="-128"/>
              </a:rPr>
              <a:t>press release, etc</a:t>
            </a:r>
            <a:r>
              <a:rPr lang="ja-JP" altLang="en-US" sz="1000">
                <a:ea typeface="ＭＳ Ｐゴシック" pitchFamily="50" charset="-128"/>
              </a:rPr>
              <a:t>］</a:t>
            </a:r>
          </a:p>
        </p:txBody>
      </p:sp>
      <p:sp>
        <p:nvSpPr>
          <p:cNvPr id="33" name="Text Box 93"/>
          <p:cNvSpPr txBox="1">
            <a:spLocks noChangeArrowheads="1"/>
          </p:cNvSpPr>
          <p:nvPr/>
        </p:nvSpPr>
        <p:spPr bwMode="auto">
          <a:xfrm>
            <a:off x="7265988" y="5149864"/>
            <a:ext cx="7889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 dirty="0"/>
              <a:t>Harvesting</a:t>
            </a:r>
          </a:p>
        </p:txBody>
      </p:sp>
      <p:sp>
        <p:nvSpPr>
          <p:cNvPr id="34" name="AutoShape 94"/>
          <p:cNvSpPr>
            <a:spLocks noChangeArrowheads="1"/>
          </p:cNvSpPr>
          <p:nvPr/>
        </p:nvSpPr>
        <p:spPr bwMode="auto">
          <a:xfrm>
            <a:off x="714375" y="3103577"/>
            <a:ext cx="647700" cy="539750"/>
          </a:xfrm>
          <a:prstGeom prst="can">
            <a:avLst>
              <a:gd name="adj" fmla="val 25000"/>
            </a:avLst>
          </a:prstGeom>
          <a:solidFill>
            <a:srgbClr val="44805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ja-JP" sz="1000">
                <a:solidFill>
                  <a:schemeClr val="bg1"/>
                </a:solidFill>
              </a:rPr>
              <a:t>NII-REO</a:t>
            </a:r>
          </a:p>
        </p:txBody>
      </p:sp>
      <p:sp>
        <p:nvSpPr>
          <p:cNvPr id="35" name="Line 95"/>
          <p:cNvSpPr>
            <a:spLocks noChangeShapeType="1"/>
          </p:cNvSpPr>
          <p:nvPr/>
        </p:nvSpPr>
        <p:spPr bwMode="auto">
          <a:xfrm flipH="1">
            <a:off x="6365875" y="3521089"/>
            <a:ext cx="43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6" name="Line 96"/>
          <p:cNvSpPr>
            <a:spLocks noChangeShapeType="1"/>
          </p:cNvSpPr>
          <p:nvPr/>
        </p:nvSpPr>
        <p:spPr bwMode="auto">
          <a:xfrm>
            <a:off x="6402388" y="3808427"/>
            <a:ext cx="43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7" name="AutoShape 99"/>
          <p:cNvSpPr>
            <a:spLocks noChangeArrowheads="1"/>
          </p:cNvSpPr>
          <p:nvPr/>
        </p:nvSpPr>
        <p:spPr bwMode="auto">
          <a:xfrm>
            <a:off x="2339975" y="2733689"/>
            <a:ext cx="1836738" cy="2889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ja-JP" sz="1000" dirty="0"/>
              <a:t>Institutional Repository Portal</a:t>
            </a:r>
          </a:p>
        </p:txBody>
      </p:sp>
      <p:grpSp>
        <p:nvGrpSpPr>
          <p:cNvPr id="38" name="Group 100"/>
          <p:cNvGrpSpPr>
            <a:grpSpLocks/>
          </p:cNvGrpSpPr>
          <p:nvPr/>
        </p:nvGrpSpPr>
        <p:grpSpPr bwMode="auto">
          <a:xfrm>
            <a:off x="5557838" y="3341702"/>
            <a:ext cx="735012" cy="935037"/>
            <a:chOff x="3220" y="2840"/>
            <a:chExt cx="589" cy="589"/>
          </a:xfrm>
        </p:grpSpPr>
        <p:sp>
          <p:nvSpPr>
            <p:cNvPr id="39" name="AutoShape 101"/>
            <p:cNvSpPr>
              <a:spLocks noChangeArrowheads="1"/>
            </p:cNvSpPr>
            <p:nvPr/>
          </p:nvSpPr>
          <p:spPr bwMode="auto">
            <a:xfrm>
              <a:off x="3220" y="2840"/>
              <a:ext cx="250" cy="250"/>
            </a:xfrm>
            <a:prstGeom prst="can">
              <a:avLst>
                <a:gd name="adj" fmla="val 25000"/>
              </a:avLst>
            </a:prstGeom>
            <a:solidFill>
              <a:srgbClr val="33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AutoShape 102"/>
            <p:cNvSpPr>
              <a:spLocks noChangeArrowheads="1"/>
            </p:cNvSpPr>
            <p:nvPr/>
          </p:nvSpPr>
          <p:spPr bwMode="auto">
            <a:xfrm>
              <a:off x="3334" y="2954"/>
              <a:ext cx="250" cy="250"/>
            </a:xfrm>
            <a:prstGeom prst="can">
              <a:avLst>
                <a:gd name="adj" fmla="val 25000"/>
              </a:avLst>
            </a:prstGeom>
            <a:solidFill>
              <a:srgbClr val="33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AutoShape 103"/>
            <p:cNvSpPr>
              <a:spLocks noChangeArrowheads="1"/>
            </p:cNvSpPr>
            <p:nvPr/>
          </p:nvSpPr>
          <p:spPr bwMode="auto">
            <a:xfrm>
              <a:off x="3446" y="3066"/>
              <a:ext cx="250" cy="250"/>
            </a:xfrm>
            <a:prstGeom prst="can">
              <a:avLst>
                <a:gd name="adj" fmla="val 25000"/>
              </a:avLst>
            </a:prstGeom>
            <a:solidFill>
              <a:srgbClr val="33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104"/>
            <p:cNvSpPr>
              <a:spLocks noChangeArrowheads="1"/>
            </p:cNvSpPr>
            <p:nvPr/>
          </p:nvSpPr>
          <p:spPr bwMode="auto">
            <a:xfrm>
              <a:off x="3559" y="3179"/>
              <a:ext cx="250" cy="250"/>
            </a:xfrm>
            <a:prstGeom prst="can">
              <a:avLst>
                <a:gd name="adj" fmla="val 25000"/>
              </a:avLst>
            </a:prstGeom>
            <a:solidFill>
              <a:srgbClr val="33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" name="Group 105"/>
          <p:cNvGrpSpPr>
            <a:grpSpLocks/>
          </p:cNvGrpSpPr>
          <p:nvPr/>
        </p:nvGrpSpPr>
        <p:grpSpPr bwMode="auto">
          <a:xfrm>
            <a:off x="5126038" y="3341702"/>
            <a:ext cx="735012" cy="935037"/>
            <a:chOff x="3220" y="2840"/>
            <a:chExt cx="589" cy="589"/>
          </a:xfrm>
        </p:grpSpPr>
        <p:sp>
          <p:nvSpPr>
            <p:cNvPr id="44" name="AutoShape 106"/>
            <p:cNvSpPr>
              <a:spLocks noChangeArrowheads="1"/>
            </p:cNvSpPr>
            <p:nvPr/>
          </p:nvSpPr>
          <p:spPr bwMode="auto">
            <a:xfrm>
              <a:off x="3220" y="2840"/>
              <a:ext cx="250" cy="250"/>
            </a:xfrm>
            <a:prstGeom prst="can">
              <a:avLst>
                <a:gd name="adj" fmla="val 25000"/>
              </a:avLst>
            </a:prstGeom>
            <a:solidFill>
              <a:srgbClr val="2AAB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107"/>
            <p:cNvSpPr>
              <a:spLocks noChangeArrowheads="1"/>
            </p:cNvSpPr>
            <p:nvPr/>
          </p:nvSpPr>
          <p:spPr bwMode="auto">
            <a:xfrm>
              <a:off x="3334" y="2954"/>
              <a:ext cx="250" cy="250"/>
            </a:xfrm>
            <a:prstGeom prst="can">
              <a:avLst>
                <a:gd name="adj" fmla="val 25000"/>
              </a:avLst>
            </a:prstGeom>
            <a:solidFill>
              <a:srgbClr val="2AAB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AutoShape 108"/>
            <p:cNvSpPr>
              <a:spLocks noChangeArrowheads="1"/>
            </p:cNvSpPr>
            <p:nvPr/>
          </p:nvSpPr>
          <p:spPr bwMode="auto">
            <a:xfrm>
              <a:off x="3446" y="3066"/>
              <a:ext cx="250" cy="250"/>
            </a:xfrm>
            <a:prstGeom prst="can">
              <a:avLst>
                <a:gd name="adj" fmla="val 25000"/>
              </a:avLst>
            </a:prstGeom>
            <a:solidFill>
              <a:srgbClr val="2AAB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AutoShape 109"/>
            <p:cNvSpPr>
              <a:spLocks noChangeArrowheads="1"/>
            </p:cNvSpPr>
            <p:nvPr/>
          </p:nvSpPr>
          <p:spPr bwMode="auto">
            <a:xfrm>
              <a:off x="3559" y="3179"/>
              <a:ext cx="250" cy="250"/>
            </a:xfrm>
            <a:prstGeom prst="can">
              <a:avLst>
                <a:gd name="adj" fmla="val 25000"/>
              </a:avLst>
            </a:prstGeom>
            <a:solidFill>
              <a:srgbClr val="2AAB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8" name="Group 113"/>
          <p:cNvGrpSpPr>
            <a:grpSpLocks/>
          </p:cNvGrpSpPr>
          <p:nvPr/>
        </p:nvGrpSpPr>
        <p:grpSpPr bwMode="auto">
          <a:xfrm>
            <a:off x="488950" y="2393964"/>
            <a:ext cx="3783013" cy="2274888"/>
            <a:chOff x="308" y="1742"/>
            <a:chExt cx="2383" cy="1433"/>
          </a:xfrm>
        </p:grpSpPr>
        <p:sp>
          <p:nvSpPr>
            <p:cNvPr id="49" name="AutoShape 114"/>
            <p:cNvSpPr>
              <a:spLocks noChangeArrowheads="1"/>
            </p:cNvSpPr>
            <p:nvPr/>
          </p:nvSpPr>
          <p:spPr bwMode="auto">
            <a:xfrm>
              <a:off x="308" y="1884"/>
              <a:ext cx="2383" cy="1291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rgbClr val="FF0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AutoShape 115"/>
            <p:cNvSpPr>
              <a:spLocks noChangeArrowheads="1"/>
            </p:cNvSpPr>
            <p:nvPr/>
          </p:nvSpPr>
          <p:spPr bwMode="auto">
            <a:xfrm>
              <a:off x="332" y="1742"/>
              <a:ext cx="336" cy="23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1400"/>
                <a:t>NII</a:t>
              </a:r>
            </a:p>
          </p:txBody>
        </p:sp>
      </p:grpSp>
      <p:sp>
        <p:nvSpPr>
          <p:cNvPr id="51" name="AutoShape 117"/>
          <p:cNvSpPr>
            <a:spLocks noChangeArrowheads="1"/>
          </p:cNvSpPr>
          <p:nvPr/>
        </p:nvSpPr>
        <p:spPr bwMode="auto">
          <a:xfrm>
            <a:off x="4824413" y="2625739"/>
            <a:ext cx="3808412" cy="2049463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" name="AutoShape 118"/>
          <p:cNvSpPr>
            <a:spLocks noChangeArrowheads="1"/>
          </p:cNvSpPr>
          <p:nvPr/>
        </p:nvSpPr>
        <p:spPr bwMode="auto">
          <a:xfrm>
            <a:off x="7812088" y="2386027"/>
            <a:ext cx="815975" cy="4000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1400" dirty="0">
                <a:latin typeface="Arial Narrow" pitchFamily="34" charset="0"/>
              </a:rPr>
              <a:t>Universities</a:t>
            </a:r>
          </a:p>
        </p:txBody>
      </p:sp>
      <p:sp>
        <p:nvSpPr>
          <p:cNvPr id="53" name="AutoShape 119"/>
          <p:cNvSpPr>
            <a:spLocks noChangeArrowheads="1"/>
          </p:cNvSpPr>
          <p:nvPr/>
        </p:nvSpPr>
        <p:spPr bwMode="auto">
          <a:xfrm flipH="1" flipV="1">
            <a:off x="4251325" y="3481402"/>
            <a:ext cx="557213" cy="46196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4" name="AutoShape 120"/>
          <p:cNvSpPr>
            <a:spLocks noChangeArrowheads="1"/>
          </p:cNvSpPr>
          <p:nvPr/>
        </p:nvSpPr>
        <p:spPr bwMode="auto">
          <a:xfrm>
            <a:off x="4246563" y="3276614"/>
            <a:ext cx="557212" cy="4619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359967" y="1556792"/>
            <a:ext cx="64240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Academic Information Infrastructure</a:t>
            </a:r>
            <a:endParaRPr kumimoji="1" lang="ja-JP" alt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57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Feature of NetCommons2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20</a:t>
            </a:fld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ja-JP" dirty="0"/>
              <a:t>Public Space</a:t>
            </a:r>
            <a:r>
              <a:rPr lang="ja-JP" altLang="en-US" dirty="0"/>
              <a:t>　</a:t>
            </a:r>
            <a:r>
              <a:rPr lang="ja-JP" altLang="en-US" dirty="0" smtClean="0"/>
              <a:t>（</a:t>
            </a:r>
            <a:r>
              <a:rPr lang="en-US" altLang="ja-JP" dirty="0" smtClean="0"/>
              <a:t>Portal Site for External Users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pPr lvl="1">
              <a:lnSpc>
                <a:spcPct val="120000"/>
              </a:lnSpc>
            </a:pPr>
            <a:r>
              <a:rPr lang="en-US" altLang="ja-JP" dirty="0" smtClean="0"/>
              <a:t>Easy to build up the portal site not knowing the web programming and design. </a:t>
            </a:r>
            <a:endParaRPr lang="ja-JP" altLang="en-US" dirty="0" smtClean="0"/>
          </a:p>
          <a:p>
            <a:pPr lvl="1">
              <a:lnSpc>
                <a:spcPct val="120000"/>
              </a:lnSpc>
            </a:pPr>
            <a:r>
              <a:rPr lang="en-US" altLang="ja-JP" dirty="0" smtClean="0"/>
              <a:t>Management of mail magazine</a:t>
            </a:r>
            <a:endParaRPr lang="ja-JP" altLang="en-US" dirty="0" smtClean="0"/>
          </a:p>
          <a:p>
            <a:pPr lvl="1">
              <a:lnSpc>
                <a:spcPct val="120000"/>
              </a:lnSpc>
            </a:pPr>
            <a:r>
              <a:rPr lang="en-US" altLang="ja-JP" dirty="0" smtClean="0"/>
              <a:t>Management of various type of contents</a:t>
            </a:r>
            <a:endParaRPr lang="ja-JP" altLang="en-US" dirty="0"/>
          </a:p>
          <a:p>
            <a:pPr lvl="8">
              <a:lnSpc>
                <a:spcPct val="120000"/>
              </a:lnSpc>
            </a:pPr>
            <a:endParaRPr lang="ja-JP" altLang="en-US" dirty="0"/>
          </a:p>
          <a:p>
            <a:pPr>
              <a:lnSpc>
                <a:spcPct val="120000"/>
              </a:lnSpc>
            </a:pPr>
            <a:r>
              <a:rPr lang="en-US" altLang="ja-JP" dirty="0"/>
              <a:t>Group Space</a:t>
            </a:r>
            <a:r>
              <a:rPr lang="ja-JP" altLang="en-US" dirty="0"/>
              <a:t>　</a:t>
            </a:r>
            <a:r>
              <a:rPr lang="ja-JP" altLang="en-US" dirty="0" smtClean="0"/>
              <a:t>（</a:t>
            </a:r>
            <a:r>
              <a:rPr lang="en-US" altLang="ja-JP" dirty="0" smtClean="0"/>
              <a:t>Community Site for Group Users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pPr lvl="1">
              <a:lnSpc>
                <a:spcPct val="120000"/>
              </a:lnSpc>
            </a:pPr>
            <a:r>
              <a:rPr lang="en-US" altLang="ja-JP" dirty="0" smtClean="0"/>
              <a:t>Groupware which works under appropriate access control</a:t>
            </a:r>
            <a:endParaRPr lang="ja-JP" altLang="en-US" dirty="0"/>
          </a:p>
          <a:p>
            <a:pPr lvl="1">
              <a:lnSpc>
                <a:spcPct val="120000"/>
              </a:lnSpc>
            </a:pPr>
            <a:r>
              <a:rPr lang="en-US" altLang="ja-JP" dirty="0" smtClean="0"/>
              <a:t>Management of e-learning</a:t>
            </a:r>
            <a:endParaRPr lang="ja-JP" altLang="en-US" dirty="0"/>
          </a:p>
          <a:p>
            <a:pPr lvl="1">
              <a:lnSpc>
                <a:spcPct val="120000"/>
              </a:lnSpc>
            </a:pPr>
            <a:r>
              <a:rPr lang="en-US" altLang="ja-JP" dirty="0" smtClean="0"/>
              <a:t>Build up the community space by cutting and pasting the required modules</a:t>
            </a:r>
            <a:endParaRPr lang="ja-JP" altLang="en-US" dirty="0"/>
          </a:p>
          <a:p>
            <a:pPr lvl="8">
              <a:lnSpc>
                <a:spcPct val="120000"/>
              </a:lnSpc>
            </a:pPr>
            <a:endParaRPr lang="ja-JP" altLang="en-US" dirty="0"/>
          </a:p>
          <a:p>
            <a:pPr>
              <a:lnSpc>
                <a:spcPct val="120000"/>
              </a:lnSpc>
            </a:pPr>
            <a:r>
              <a:rPr lang="en-US" altLang="ja-JP" dirty="0"/>
              <a:t>Private Space</a:t>
            </a:r>
            <a:r>
              <a:rPr lang="ja-JP" altLang="en-US" dirty="0"/>
              <a:t>　</a:t>
            </a:r>
            <a:r>
              <a:rPr lang="ja-JP" altLang="en-US" dirty="0" smtClean="0"/>
              <a:t>（</a:t>
            </a:r>
            <a:r>
              <a:rPr lang="en-US" altLang="ja-JP" dirty="0" smtClean="0"/>
              <a:t>Virtual Office for Personal Use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pPr lvl="1">
              <a:lnSpc>
                <a:spcPct val="120000"/>
              </a:lnSpc>
            </a:pPr>
            <a:r>
              <a:rPr lang="en-US" altLang="ja-JP" dirty="0" smtClean="0"/>
              <a:t>File Storage on the Web</a:t>
            </a:r>
            <a:endParaRPr lang="ja-JP" altLang="en-US" dirty="0"/>
          </a:p>
          <a:p>
            <a:pPr lvl="1">
              <a:lnSpc>
                <a:spcPct val="120000"/>
              </a:lnSpc>
            </a:pPr>
            <a:r>
              <a:rPr lang="en-US" altLang="ja-JP" dirty="0" smtClean="0"/>
              <a:t>Diary and Memo</a:t>
            </a:r>
            <a:endParaRPr lang="ja-JP" altLang="en-US" dirty="0"/>
          </a:p>
          <a:p>
            <a:pPr lvl="1">
              <a:lnSpc>
                <a:spcPct val="120000"/>
              </a:lnSpc>
            </a:pPr>
            <a:r>
              <a:rPr lang="en-US" altLang="ja-JP" dirty="0" smtClean="0"/>
              <a:t>Scheduler</a:t>
            </a:r>
            <a:endParaRPr lang="ja-JP" altLang="en-US" dirty="0"/>
          </a:p>
          <a:p>
            <a:pPr>
              <a:lnSpc>
                <a:spcPct val="120000"/>
              </a:lnSpc>
            </a:pP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38040763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Metadata Management</a:t>
            </a:r>
          </a:p>
          <a:p>
            <a:pPr lvl="1"/>
            <a:r>
              <a:rPr lang="en-US" altLang="ja-JP" dirty="0" smtClean="0"/>
              <a:t>Granularity</a:t>
            </a:r>
          </a:p>
          <a:p>
            <a:pPr lvl="8"/>
            <a:endParaRPr kumimoji="1" lang="en-US" altLang="ja-JP" dirty="0" smtClean="0"/>
          </a:p>
          <a:p>
            <a:r>
              <a:rPr kumimoji="1" lang="en-US" altLang="ja-JP" dirty="0" smtClean="0"/>
              <a:t>Search Function</a:t>
            </a:r>
          </a:p>
          <a:p>
            <a:pPr lvl="1"/>
            <a:r>
              <a:rPr lang="en-US" altLang="ja-JP" dirty="0" smtClean="0"/>
              <a:t>Directory Search</a:t>
            </a:r>
          </a:p>
          <a:p>
            <a:pPr lvl="1"/>
            <a:r>
              <a:rPr kumimoji="1" lang="en-US" altLang="ja-JP" dirty="0" smtClean="0"/>
              <a:t>Keyword Search</a:t>
            </a:r>
          </a:p>
          <a:p>
            <a:pPr lvl="2"/>
            <a:r>
              <a:rPr lang="en-US" altLang="ja-JP" dirty="0" smtClean="0"/>
              <a:t>Simple Metadata Search</a:t>
            </a:r>
          </a:p>
          <a:p>
            <a:pPr lvl="2"/>
            <a:r>
              <a:rPr lang="en-US" altLang="ja-JP" dirty="0" smtClean="0"/>
              <a:t>Detailed Metadata Search</a:t>
            </a:r>
          </a:p>
          <a:p>
            <a:pPr lvl="2"/>
            <a:r>
              <a:rPr kumimoji="1" lang="en-US" altLang="ja-JP" dirty="0" smtClean="0"/>
              <a:t>Full Text Search</a:t>
            </a:r>
          </a:p>
          <a:p>
            <a:pPr lvl="8"/>
            <a:endParaRPr kumimoji="1" lang="ja-JP" altLang="en-US" dirty="0" smtClean="0"/>
          </a:p>
          <a:p>
            <a:r>
              <a:rPr lang="en-US" altLang="ja-JP" dirty="0" smtClean="0"/>
              <a:t>Protocols</a:t>
            </a:r>
          </a:p>
          <a:p>
            <a:pPr lvl="1"/>
            <a:r>
              <a:rPr lang="en-US" altLang="ja-JP" dirty="0" smtClean="0"/>
              <a:t>Metadata Exchange (ex. OAI-PMH)</a:t>
            </a:r>
          </a:p>
          <a:p>
            <a:pPr lvl="1"/>
            <a:r>
              <a:rPr lang="en-US" altLang="ja-JP" dirty="0" smtClean="0"/>
              <a:t>Search (</a:t>
            </a:r>
            <a:r>
              <a:rPr lang="en-US" altLang="ja-JP" dirty="0" err="1" smtClean="0"/>
              <a:t>ex.Open</a:t>
            </a:r>
            <a:r>
              <a:rPr lang="en-US" altLang="ja-JP" dirty="0" smtClean="0"/>
              <a:t> Search)</a:t>
            </a: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Repository vs</a:t>
            </a:r>
            <a:r>
              <a:rPr lang="en-US" altLang="ja-JP" dirty="0"/>
              <a:t>. CMS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135302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角丸四角形 30"/>
          <p:cNvSpPr/>
          <p:nvPr/>
        </p:nvSpPr>
        <p:spPr>
          <a:xfrm>
            <a:off x="467544" y="1268760"/>
            <a:ext cx="4752528" cy="4824536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5364088" y="2266647"/>
            <a:ext cx="3384376" cy="373379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図形グループ 9"/>
          <p:cNvGrpSpPr/>
          <p:nvPr/>
        </p:nvGrpSpPr>
        <p:grpSpPr>
          <a:xfrm>
            <a:off x="755576" y="2667513"/>
            <a:ext cx="4318155" cy="3291526"/>
            <a:chOff x="2748072" y="2587205"/>
            <a:chExt cx="4549213" cy="3526068"/>
          </a:xfrm>
        </p:grpSpPr>
        <p:sp>
          <p:nvSpPr>
            <p:cNvPr id="2" name="直方体 1"/>
            <p:cNvSpPr/>
            <p:nvPr/>
          </p:nvSpPr>
          <p:spPr>
            <a:xfrm>
              <a:off x="2748072" y="5399426"/>
              <a:ext cx="4549213" cy="713847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latin typeface="+mj-lt"/>
                </a:rPr>
                <a:t>Linux</a:t>
              </a:r>
              <a:endParaRPr kumimoji="1" lang="ja-JP" altLang="en-US" sz="1600" dirty="0">
                <a:latin typeface="+mj-lt"/>
              </a:endParaRPr>
            </a:p>
          </p:txBody>
        </p:sp>
        <p:sp>
          <p:nvSpPr>
            <p:cNvPr id="3" name="直方体 2"/>
            <p:cNvSpPr/>
            <p:nvPr/>
          </p:nvSpPr>
          <p:spPr>
            <a:xfrm>
              <a:off x="2748072" y="4795292"/>
              <a:ext cx="2956679" cy="699776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 smtClean="0">
                  <a:latin typeface="+mj-lt"/>
                </a:rPr>
                <a:t>Apache</a:t>
              </a:r>
              <a:endParaRPr kumimoji="1" lang="ja-JP" altLang="en-US" sz="1600" dirty="0">
                <a:latin typeface="+mj-lt"/>
              </a:endParaRPr>
            </a:p>
          </p:txBody>
        </p:sp>
        <p:sp>
          <p:nvSpPr>
            <p:cNvPr id="4" name="直方体 3"/>
            <p:cNvSpPr/>
            <p:nvPr/>
          </p:nvSpPr>
          <p:spPr>
            <a:xfrm>
              <a:off x="3368537" y="4232419"/>
              <a:ext cx="2336213" cy="699776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 smtClean="0">
                  <a:latin typeface="+mj-lt"/>
                </a:rPr>
                <a:t>PHP</a:t>
              </a:r>
              <a:endParaRPr kumimoji="1" lang="ja-JP" altLang="en-US" sz="1600" dirty="0">
                <a:latin typeface="+mj-lt"/>
              </a:endParaRPr>
            </a:p>
          </p:txBody>
        </p:sp>
        <p:sp>
          <p:nvSpPr>
            <p:cNvPr id="5" name="直方体 4"/>
            <p:cNvSpPr/>
            <p:nvPr/>
          </p:nvSpPr>
          <p:spPr>
            <a:xfrm>
              <a:off x="3368537" y="3723926"/>
              <a:ext cx="2336213" cy="699776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 smtClean="0">
                  <a:latin typeface="+mj-lt"/>
                </a:rPr>
                <a:t>Maple</a:t>
              </a:r>
              <a:endParaRPr kumimoji="1" lang="ja-JP" altLang="en-US" sz="1600" dirty="0">
                <a:latin typeface="+mj-lt"/>
              </a:endParaRPr>
            </a:p>
          </p:txBody>
        </p:sp>
        <p:sp>
          <p:nvSpPr>
            <p:cNvPr id="6" name="直方体 5"/>
            <p:cNvSpPr/>
            <p:nvPr/>
          </p:nvSpPr>
          <p:spPr>
            <a:xfrm>
              <a:off x="3368537" y="3155566"/>
              <a:ext cx="2336213" cy="699776"/>
            </a:xfrm>
            <a:prstGeom prst="cub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 err="1" smtClean="0">
                  <a:latin typeface="+mj-lt"/>
                </a:rPr>
                <a:t>NetCommons</a:t>
              </a:r>
              <a:endParaRPr kumimoji="1" lang="ja-JP" altLang="en-US" sz="1600" dirty="0">
                <a:latin typeface="+mj-lt"/>
              </a:endParaRPr>
            </a:p>
          </p:txBody>
        </p:sp>
        <p:sp>
          <p:nvSpPr>
            <p:cNvPr id="8" name="直方体 7"/>
            <p:cNvSpPr/>
            <p:nvPr/>
          </p:nvSpPr>
          <p:spPr>
            <a:xfrm>
              <a:off x="3368537" y="2587205"/>
              <a:ext cx="1263885" cy="699776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000" b="1" dirty="0" smtClean="0">
                  <a:latin typeface="+mj-lt"/>
                </a:rPr>
                <a:t>WEKO</a:t>
              </a:r>
              <a:endParaRPr kumimoji="1" lang="ja-JP" altLang="en-US" sz="2000" b="1" dirty="0">
                <a:latin typeface="+mj-lt"/>
              </a:endParaRPr>
            </a:p>
          </p:txBody>
        </p:sp>
        <p:sp>
          <p:nvSpPr>
            <p:cNvPr id="7" name="直方体 6"/>
            <p:cNvSpPr/>
            <p:nvPr/>
          </p:nvSpPr>
          <p:spPr>
            <a:xfrm>
              <a:off x="4531358" y="2587205"/>
              <a:ext cx="1173392" cy="699776"/>
            </a:xfrm>
            <a:prstGeom prst="cub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 smtClean="0">
                  <a:latin typeface="+mj-lt"/>
                </a:rPr>
                <a:t>NC modules</a:t>
              </a:r>
              <a:endParaRPr kumimoji="1" lang="ja-JP" altLang="en-US" sz="1600" dirty="0">
                <a:latin typeface="+mj-lt"/>
              </a:endParaRPr>
            </a:p>
          </p:txBody>
        </p:sp>
        <p:sp>
          <p:nvSpPr>
            <p:cNvPr id="9" name="円柱 8"/>
            <p:cNvSpPr/>
            <p:nvPr/>
          </p:nvSpPr>
          <p:spPr>
            <a:xfrm>
              <a:off x="5959208" y="4231724"/>
              <a:ext cx="1338076" cy="683559"/>
            </a:xfrm>
            <a:prstGeom prst="can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latin typeface="+mj-lt"/>
                </a:rPr>
                <a:t>MySQL</a:t>
              </a:r>
              <a:endParaRPr kumimoji="1" lang="ja-JP" altLang="en-US" sz="1600" dirty="0">
                <a:latin typeface="+mj-lt"/>
              </a:endParaRPr>
            </a:p>
          </p:txBody>
        </p:sp>
        <p:sp>
          <p:nvSpPr>
            <p:cNvPr id="12" name="直方体 11"/>
            <p:cNvSpPr/>
            <p:nvPr/>
          </p:nvSpPr>
          <p:spPr>
            <a:xfrm>
              <a:off x="6133836" y="5399426"/>
              <a:ext cx="1163449" cy="713847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>
                  <a:latin typeface="+mj-lt"/>
                </a:rPr>
                <a:t>File System</a:t>
              </a:r>
              <a:endParaRPr kumimoji="1" lang="ja-JP" altLang="en-US" sz="1600" dirty="0">
                <a:latin typeface="+mj-lt"/>
              </a:endParaRPr>
            </a:p>
          </p:txBody>
        </p:sp>
        <p:cxnSp>
          <p:nvCxnSpPr>
            <p:cNvPr id="14" name="直線コネクタ 13"/>
            <p:cNvCxnSpPr>
              <a:endCxn id="9" idx="2"/>
            </p:cNvCxnSpPr>
            <p:nvPr/>
          </p:nvCxnSpPr>
          <p:spPr>
            <a:xfrm flipV="1">
              <a:off x="5606298" y="4573504"/>
              <a:ext cx="352910" cy="16912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>
              <a:off x="5606298" y="4590415"/>
              <a:ext cx="1061646" cy="926561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6" name="タイトル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Relationship between WEKO and NC2</a:t>
            </a:r>
            <a:endParaRPr kumimoji="1" lang="ja-JP" altLang="en-US" dirty="0"/>
          </a:p>
        </p:txBody>
      </p:sp>
      <p:pic>
        <p:nvPicPr>
          <p:cNvPr id="29" name="Picture 2" descr="C:\Users\yamaji\Desktop\000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43109"/>
          <a:stretch/>
        </p:blipFill>
        <p:spPr bwMode="auto">
          <a:xfrm>
            <a:off x="5663744" y="2490804"/>
            <a:ext cx="2785064" cy="3319453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フローチャート: データ 16"/>
          <p:cNvSpPr/>
          <p:nvPr/>
        </p:nvSpPr>
        <p:spPr>
          <a:xfrm>
            <a:off x="843268" y="2097369"/>
            <a:ext cx="3401900" cy="448313"/>
          </a:xfrm>
          <a:prstGeom prst="flowChartInputOutpu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## Webpage ##</a:t>
            </a:r>
            <a:endParaRPr kumimoji="1" lang="ja-JP" altLang="en-US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grpSp>
        <p:nvGrpSpPr>
          <p:cNvPr id="11" name="図形グループ 10"/>
          <p:cNvGrpSpPr/>
          <p:nvPr/>
        </p:nvGrpSpPr>
        <p:grpSpPr>
          <a:xfrm>
            <a:off x="2158829" y="1532064"/>
            <a:ext cx="959809" cy="369334"/>
            <a:chOff x="2867838" y="1555857"/>
            <a:chExt cx="1441061" cy="637978"/>
          </a:xfrm>
        </p:grpSpPr>
        <p:pic>
          <p:nvPicPr>
            <p:cNvPr id="24" name="図 23" descr="ff-logo-medium.png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="" xmlns:a14="http://schemas.microsoft.com/office/drawing/2010/main">
                    <a14:imgLayer r:embed="rId5">
                      <a14:imgEffect>
                        <a14:backgroundRemoval t="0" b="97544" l="0" r="98311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0497" y="1579157"/>
              <a:ext cx="638402" cy="614678"/>
            </a:xfrm>
            <a:prstGeom prst="rect">
              <a:avLst/>
            </a:prstGeom>
          </p:spPr>
        </p:pic>
        <p:pic>
          <p:nvPicPr>
            <p:cNvPr id="26" name="図 25" descr="img_928623_23427072_0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7838" y="1555857"/>
              <a:ext cx="610937" cy="610937"/>
            </a:xfrm>
            <a:prstGeom prst="rect">
              <a:avLst/>
            </a:prstGeom>
          </p:spPr>
        </p:pic>
      </p:grpSp>
      <p:sp>
        <p:nvSpPr>
          <p:cNvPr id="20" name="テキスト ボックス 19"/>
          <p:cNvSpPr txBox="1"/>
          <p:nvPr/>
        </p:nvSpPr>
        <p:spPr>
          <a:xfrm>
            <a:off x="6049769" y="2097370"/>
            <a:ext cx="208531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## webpage ##</a:t>
            </a:r>
            <a:endParaRPr kumimoji="1" lang="ja-JP" altLang="en-US" dirty="0"/>
          </a:p>
        </p:txBody>
      </p:sp>
      <p:sp>
        <p:nvSpPr>
          <p:cNvPr id="30" name="左右矢印 29"/>
          <p:cNvSpPr/>
          <p:nvPr/>
        </p:nvSpPr>
        <p:spPr>
          <a:xfrm rot="1154564">
            <a:off x="4111945" y="2284236"/>
            <a:ext cx="1216152" cy="484632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4" name="Picture 5" descr="C:\Users\yamaji\Desktop\weko-crown.e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044141"/>
            <a:ext cx="872810" cy="67562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角丸四角形 34"/>
          <p:cNvSpPr/>
          <p:nvPr/>
        </p:nvSpPr>
        <p:spPr>
          <a:xfrm>
            <a:off x="5724128" y="4055236"/>
            <a:ext cx="2724680" cy="1755021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1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072981" y="3861048"/>
            <a:ext cx="88472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+mj-ea"/>
                <a:ea typeface="+mj-ea"/>
              </a:rPr>
              <a:t>WEKO</a:t>
            </a:r>
            <a:endParaRPr lang="en-US" altLang="ja-JP" dirty="0" smtClean="0">
              <a:latin typeface="+mj-ea"/>
              <a:ea typeface="+mj-ea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121777" y="2566645"/>
            <a:ext cx="1941298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dirty="0" err="1" smtClean="0">
                <a:latin typeface="+mj-ea"/>
                <a:ea typeface="+mj-ea"/>
              </a:rPr>
              <a:t>NetCommons</a:t>
            </a:r>
            <a:endParaRPr lang="en-US" altLang="ja-JP" dirty="0" smtClean="0">
              <a:latin typeface="+mj-ea"/>
              <a:ea typeface="+mj-ea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302140" y="1578499"/>
            <a:ext cx="1589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 Black" panose="020B0A04020102020204" pitchFamily="34" charset="0"/>
              </a:rPr>
              <a:t>Web Browsers</a:t>
            </a:r>
            <a:endParaRPr kumimoji="1" lang="ja-JP" altLang="en-US" sz="1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75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 of Functions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23</a:t>
            </a:fld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3898776" cy="4937760"/>
          </a:xfrm>
        </p:spPr>
        <p:txBody>
          <a:bodyPr/>
          <a:lstStyle/>
          <a:p>
            <a:r>
              <a:rPr lang="en-US" altLang="ja-JP" dirty="0"/>
              <a:t>Guest</a:t>
            </a:r>
          </a:p>
          <a:p>
            <a:pPr lvl="1"/>
            <a:r>
              <a:rPr lang="en-US" altLang="ja-JP" dirty="0" smtClean="0"/>
              <a:t>Directory </a:t>
            </a:r>
            <a:r>
              <a:rPr lang="en-US" altLang="ja-JP" dirty="0"/>
              <a:t>Search</a:t>
            </a:r>
          </a:p>
          <a:p>
            <a:pPr lvl="1"/>
            <a:r>
              <a:rPr lang="en-US" altLang="ja-JP" dirty="0" smtClean="0"/>
              <a:t>Keyword </a:t>
            </a:r>
            <a:r>
              <a:rPr lang="en-US" altLang="ja-JP" dirty="0"/>
              <a:t>Search</a:t>
            </a:r>
          </a:p>
          <a:p>
            <a:pPr lvl="2"/>
            <a:r>
              <a:rPr lang="en-US" altLang="ja-JP" dirty="0"/>
              <a:t>Metadata</a:t>
            </a:r>
          </a:p>
          <a:p>
            <a:pPr lvl="2"/>
            <a:r>
              <a:rPr lang="en-US" altLang="ja-JP" dirty="0"/>
              <a:t>Full Text </a:t>
            </a:r>
          </a:p>
          <a:p>
            <a:pPr lvl="1"/>
            <a:r>
              <a:rPr lang="en-US" altLang="ja-JP" dirty="0" smtClean="0"/>
              <a:t>Ranking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Registered User</a:t>
            </a:r>
          </a:p>
          <a:p>
            <a:pPr lvl="1"/>
            <a:r>
              <a:rPr lang="en-US" altLang="ja-JP" dirty="0" smtClean="0"/>
              <a:t>Item </a:t>
            </a:r>
            <a:r>
              <a:rPr lang="en-US" altLang="ja-JP" dirty="0"/>
              <a:t>Registration</a:t>
            </a:r>
          </a:p>
          <a:p>
            <a:pPr lvl="1"/>
            <a:r>
              <a:rPr lang="en-US" altLang="ja-JP" dirty="0" smtClean="0"/>
              <a:t>Workflow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7" name="コンテンツ プレースホルダー 3"/>
          <p:cNvSpPr txBox="1">
            <a:spLocks/>
          </p:cNvSpPr>
          <p:nvPr/>
        </p:nvSpPr>
        <p:spPr>
          <a:xfrm>
            <a:off x="4716016" y="1227544"/>
            <a:ext cx="3898776" cy="4937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1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1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1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1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Moderator</a:t>
            </a:r>
          </a:p>
          <a:p>
            <a:pPr lvl="1"/>
            <a:r>
              <a:rPr lang="en-US" altLang="ja-JP" dirty="0" smtClean="0"/>
              <a:t>Item </a:t>
            </a:r>
            <a:r>
              <a:rPr lang="en-US" altLang="ja-JP" dirty="0"/>
              <a:t>Type </a:t>
            </a:r>
            <a:r>
              <a:rPr lang="en-US" altLang="ja-JP" dirty="0" err="1"/>
              <a:t>Mgmt</a:t>
            </a:r>
            <a:endParaRPr lang="en-US" altLang="ja-JP" dirty="0"/>
          </a:p>
          <a:p>
            <a:pPr lvl="1"/>
            <a:r>
              <a:rPr lang="en-US" altLang="ja-JP" dirty="0" smtClean="0"/>
              <a:t>Item </a:t>
            </a:r>
            <a:r>
              <a:rPr lang="en-US" altLang="ja-JP" dirty="0" err="1"/>
              <a:t>Mgmt</a:t>
            </a:r>
            <a:endParaRPr lang="en-US" altLang="ja-JP" dirty="0"/>
          </a:p>
          <a:p>
            <a:pPr lvl="1"/>
            <a:r>
              <a:rPr lang="en-US" altLang="ja-JP" dirty="0" smtClean="0"/>
              <a:t>Index </a:t>
            </a:r>
            <a:r>
              <a:rPr lang="en-US" altLang="ja-JP" dirty="0"/>
              <a:t>Tree </a:t>
            </a:r>
            <a:r>
              <a:rPr lang="en-US" altLang="ja-JP" dirty="0" err="1"/>
              <a:t>Mgmt</a:t>
            </a:r>
            <a:endParaRPr lang="en-US" altLang="ja-JP" dirty="0"/>
          </a:p>
          <a:p>
            <a:pPr lvl="1"/>
            <a:r>
              <a:rPr lang="en-US" altLang="ja-JP" dirty="0" smtClean="0"/>
              <a:t>Review </a:t>
            </a:r>
            <a:r>
              <a:rPr lang="en-US" altLang="ja-JP" dirty="0"/>
              <a:t>System</a:t>
            </a:r>
          </a:p>
          <a:p>
            <a:pPr lvl="1"/>
            <a:r>
              <a:rPr lang="en-US" altLang="ja-JP" dirty="0" smtClean="0"/>
              <a:t>Import</a:t>
            </a:r>
            <a:endParaRPr lang="en-US" altLang="ja-JP" dirty="0"/>
          </a:p>
          <a:p>
            <a:pPr lvl="1"/>
            <a:r>
              <a:rPr lang="en-US" altLang="ja-JP" dirty="0" smtClean="0"/>
              <a:t>Log </a:t>
            </a:r>
            <a:r>
              <a:rPr lang="en-US" altLang="ja-JP" dirty="0"/>
              <a:t>Analysis</a:t>
            </a:r>
          </a:p>
          <a:p>
            <a:pPr lvl="1"/>
            <a:r>
              <a:rPr lang="en-US" altLang="ja-JP" dirty="0" smtClean="0"/>
              <a:t>WEKO </a:t>
            </a:r>
            <a:r>
              <a:rPr lang="en-US" altLang="ja-JP" dirty="0"/>
              <a:t>Custom</a:t>
            </a:r>
          </a:p>
        </p:txBody>
      </p:sp>
    </p:spTree>
    <p:extLst>
      <p:ext uri="{BB962C8B-B14F-4D97-AF65-F5344CB8AC3E}">
        <p14:creationId xmlns="" xmlns:p14="http://schemas.microsoft.com/office/powerpoint/2010/main" val="5555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162218"/>
            <a:ext cx="5872557" cy="3219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Demo: Guest User Functions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2699792" y="1465734"/>
            <a:ext cx="720080" cy="360040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曲折矢印 6"/>
          <p:cNvSpPr/>
          <p:nvPr/>
        </p:nvSpPr>
        <p:spPr>
          <a:xfrm rot="5400000">
            <a:off x="4035401" y="975170"/>
            <a:ext cx="2088232" cy="3319290"/>
          </a:xfrm>
          <a:prstGeom prst="bentArrow">
            <a:avLst>
              <a:gd name="adj1" fmla="val 6755"/>
              <a:gd name="adj2" fmla="val 10176"/>
              <a:gd name="adj3" fmla="val 14053"/>
              <a:gd name="adj4" fmla="val 43750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曲折矢印 13"/>
          <p:cNvSpPr/>
          <p:nvPr/>
        </p:nvSpPr>
        <p:spPr>
          <a:xfrm rot="10800000" flipH="1">
            <a:off x="1115617" y="1942324"/>
            <a:ext cx="1080120" cy="334547"/>
          </a:xfrm>
          <a:prstGeom prst="ben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5536" y="1693719"/>
            <a:ext cx="1266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u="sng" dirty="0" smtClean="0"/>
              <a:t>Lang Select</a:t>
            </a:r>
            <a:endParaRPr kumimoji="1" lang="ja-JP" altLang="en-US" sz="1600" u="sng" dirty="0"/>
          </a:p>
        </p:txBody>
      </p:sp>
      <p:sp>
        <p:nvSpPr>
          <p:cNvPr id="15" name="曲折矢印 14"/>
          <p:cNvSpPr/>
          <p:nvPr/>
        </p:nvSpPr>
        <p:spPr>
          <a:xfrm rot="10800000" flipH="1">
            <a:off x="1115617" y="2545854"/>
            <a:ext cx="1080120" cy="334547"/>
          </a:xfrm>
          <a:prstGeom prst="ben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5536" y="2298358"/>
            <a:ext cx="1688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u="sng" dirty="0" smtClean="0"/>
              <a:t>Keyword Search</a:t>
            </a:r>
            <a:endParaRPr kumimoji="1" lang="ja-JP" altLang="en-US" sz="1600" u="sng" dirty="0"/>
          </a:p>
        </p:txBody>
      </p:sp>
      <p:sp>
        <p:nvSpPr>
          <p:cNvPr id="16" name="曲折矢印 15"/>
          <p:cNvSpPr/>
          <p:nvPr/>
        </p:nvSpPr>
        <p:spPr>
          <a:xfrm rot="10800000" flipH="1">
            <a:off x="1115616" y="3265934"/>
            <a:ext cx="1080120" cy="334547"/>
          </a:xfrm>
          <a:prstGeom prst="ben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5586" y="3018438"/>
            <a:ext cx="17123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u="sng" dirty="0" smtClean="0"/>
              <a:t>Directory Search</a:t>
            </a:r>
            <a:endParaRPr kumimoji="1" lang="ja-JP" altLang="en-US" sz="1600" u="sng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849" y="3687392"/>
            <a:ext cx="4203377" cy="2494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67194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48" y="1645614"/>
            <a:ext cx="7618668" cy="408764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Demo: Login User Functions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25</a:t>
            </a:fld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1331640" y="1982124"/>
            <a:ext cx="2160240" cy="432048"/>
          </a:xfrm>
          <a:prstGeom prst="roundRect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吹き出し 6"/>
          <p:cNvSpPr/>
          <p:nvPr/>
        </p:nvSpPr>
        <p:spPr>
          <a:xfrm>
            <a:off x="5076056" y="1412776"/>
            <a:ext cx="2952328" cy="798753"/>
          </a:xfrm>
          <a:prstGeom prst="wedgeRoundRectCallout">
            <a:avLst>
              <a:gd name="adj1" fmla="val -102295"/>
              <a:gd name="adj2" fmla="val 4709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Easy to check the status of submitted contents.</a:t>
            </a:r>
            <a:endParaRPr kumimoji="1" lang="ja-JP" altLang="en-US" dirty="0"/>
          </a:p>
        </p:txBody>
      </p:sp>
      <p:sp>
        <p:nvSpPr>
          <p:cNvPr id="8" name="円/楕円 7"/>
          <p:cNvSpPr/>
          <p:nvPr/>
        </p:nvSpPr>
        <p:spPr>
          <a:xfrm>
            <a:off x="2714650" y="2047467"/>
            <a:ext cx="720080" cy="2946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吹き出し 9"/>
          <p:cNvSpPr/>
          <p:nvPr/>
        </p:nvSpPr>
        <p:spPr>
          <a:xfrm>
            <a:off x="6588224" y="3192930"/>
            <a:ext cx="2376264" cy="798753"/>
          </a:xfrm>
          <a:prstGeom prst="wedgeRoundRectCallout">
            <a:avLst>
              <a:gd name="adj1" fmla="val -58018"/>
              <a:gd name="adj2" fmla="val -9177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Submit contents by following to this flow.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359064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28" y="1573494"/>
            <a:ext cx="7766345" cy="365570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Demo: Admin Functions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26</a:t>
            </a:fld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688828" y="1960264"/>
            <a:ext cx="7766345" cy="309886"/>
          </a:xfrm>
          <a:prstGeom prst="roundRect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吹き出し 6"/>
          <p:cNvSpPr/>
          <p:nvPr/>
        </p:nvSpPr>
        <p:spPr>
          <a:xfrm>
            <a:off x="3851920" y="2852936"/>
            <a:ext cx="3816424" cy="936104"/>
          </a:xfrm>
          <a:prstGeom prst="wedgeRoundRectCallout">
            <a:avLst>
              <a:gd name="adj1" fmla="val -19398"/>
              <a:gd name="adj2" fmla="val -1124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All WEKO functions can be customized from this control panel.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27260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0" y="1355205"/>
            <a:ext cx="8172400" cy="456619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Demo: Multilingual Functionality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27</a:t>
            </a:fld>
            <a:endParaRPr kumimoji="1"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612648" y="3422276"/>
            <a:ext cx="1727104" cy="1662907"/>
          </a:xfrm>
          <a:prstGeom prst="roundRect">
            <a:avLst>
              <a:gd name="adj" fmla="val 8207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吹き出し 9"/>
          <p:cNvSpPr/>
          <p:nvPr/>
        </p:nvSpPr>
        <p:spPr>
          <a:xfrm>
            <a:off x="2843808" y="4463818"/>
            <a:ext cx="4608512" cy="1341446"/>
          </a:xfrm>
          <a:prstGeom prst="wedgeRoundRectCallout">
            <a:avLst>
              <a:gd name="adj1" fmla="val -60242"/>
              <a:gd name="adj2" fmla="val -4205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solidFill>
                  <a:schemeClr val="bg1"/>
                </a:solidFill>
              </a:rPr>
              <a:t>English, Japanese, Bahasa </a:t>
            </a:r>
            <a:r>
              <a:rPr lang="en-US" altLang="ja-JP" sz="2000" dirty="0" err="1">
                <a:solidFill>
                  <a:schemeClr val="bg1"/>
                </a:solidFill>
              </a:rPr>
              <a:t>Melayu</a:t>
            </a:r>
            <a:r>
              <a:rPr lang="en-US" altLang="ja-JP" sz="2000" dirty="0">
                <a:solidFill>
                  <a:schemeClr val="bg1"/>
                </a:solidFill>
              </a:rPr>
              <a:t>, Cantonese, Chinese, Hindi, Indonesia, Tagalog, Thai, </a:t>
            </a:r>
            <a:r>
              <a:rPr lang="en-US" altLang="ja-JP" sz="2000" dirty="0" smtClean="0">
                <a:solidFill>
                  <a:schemeClr val="bg1"/>
                </a:solidFill>
              </a:rPr>
              <a:t>Vietnamese</a:t>
            </a:r>
            <a:endParaRPr lang="ja-JP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254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Demo: Easy to Multiple Deposit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28</a:t>
            </a:fld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245199" y="1669838"/>
            <a:ext cx="42931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/>
              <a:t>SWORD Client for WEKO</a:t>
            </a:r>
            <a:endParaRPr lang="ja-JP" altLang="en-US" sz="2800" dirty="0"/>
          </a:p>
        </p:txBody>
      </p:sp>
      <p:pic>
        <p:nvPicPr>
          <p:cNvPr id="7" name="Picture 2" descr="C:\Users\yamaji\Desktop\000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343737"/>
            <a:ext cx="4042003" cy="33895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角丸四角形 7"/>
          <p:cNvSpPr/>
          <p:nvPr/>
        </p:nvSpPr>
        <p:spPr>
          <a:xfrm>
            <a:off x="5220072" y="3711889"/>
            <a:ext cx="1764196" cy="972108"/>
          </a:xfrm>
          <a:prstGeom prst="roundRect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Picture 2" descr="C:\Users\yamaji\Desktop\000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92" y="2307586"/>
            <a:ext cx="3000375" cy="343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円/楕円 9"/>
          <p:cNvSpPr/>
          <p:nvPr/>
        </p:nvSpPr>
        <p:spPr>
          <a:xfrm>
            <a:off x="1619672" y="5147147"/>
            <a:ext cx="1476164" cy="468052"/>
          </a:xfrm>
          <a:prstGeom prst="ellipse">
            <a:avLst/>
          </a:prstGeom>
          <a:noFill/>
          <a:ln w="31750">
            <a:solidFill>
              <a:schemeClr val="accent6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右矢印 10"/>
          <p:cNvSpPr/>
          <p:nvPr/>
        </p:nvSpPr>
        <p:spPr>
          <a:xfrm rot="19816847">
            <a:off x="3126112" y="4606754"/>
            <a:ext cx="2179453" cy="555151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7052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Now you </a:t>
            </a:r>
            <a:r>
              <a:rPr lang="en-US" altLang="ja-JP" dirty="0" smtClean="0"/>
              <a:t>Agree with these </a:t>
            </a:r>
            <a:r>
              <a:rPr kumimoji="1" lang="en-US" altLang="ja-JP" dirty="0" smtClean="0"/>
              <a:t>Feature of WEKO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29</a:t>
            </a:fld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79296" cy="292988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altLang="ja-JP" dirty="0" smtClean="0"/>
              <a:t>High</a:t>
            </a:r>
            <a:r>
              <a:rPr lang="ja-JP" altLang="en-US" dirty="0" smtClean="0"/>
              <a:t> </a:t>
            </a:r>
            <a:r>
              <a:rPr lang="en-US" altLang="ja-JP" dirty="0" smtClean="0"/>
              <a:t>Functionality</a:t>
            </a:r>
          </a:p>
          <a:p>
            <a:pPr lvl="1">
              <a:lnSpc>
                <a:spcPct val="110000"/>
              </a:lnSpc>
            </a:pPr>
            <a:r>
              <a:rPr kumimoji="1" lang="en-US" altLang="ja-JP" dirty="0" smtClean="0"/>
              <a:t>It has almost all functionalities you need as a repository system.</a:t>
            </a:r>
          </a:p>
          <a:p>
            <a:pPr>
              <a:lnSpc>
                <a:spcPct val="110000"/>
              </a:lnSpc>
            </a:pPr>
            <a:r>
              <a:rPr kumimoji="1" lang="en-US" altLang="ja-JP" dirty="0" smtClean="0"/>
              <a:t>Easy</a:t>
            </a:r>
          </a:p>
          <a:p>
            <a:pPr lvl="1">
              <a:lnSpc>
                <a:spcPct val="110000"/>
              </a:lnSpc>
            </a:pPr>
            <a:r>
              <a:rPr lang="en-US" altLang="ja-JP" dirty="0" smtClean="0"/>
              <a:t>All functions can be customized and operated by browser.</a:t>
            </a:r>
          </a:p>
          <a:p>
            <a:pPr>
              <a:lnSpc>
                <a:spcPct val="110000"/>
              </a:lnSpc>
            </a:pPr>
            <a:r>
              <a:rPr kumimoji="1" lang="en-US" altLang="ja-JP" dirty="0" smtClean="0"/>
              <a:t>As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you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like</a:t>
            </a:r>
          </a:p>
          <a:p>
            <a:pPr lvl="1">
              <a:lnSpc>
                <a:spcPct val="110000"/>
              </a:lnSpc>
            </a:pPr>
            <a:r>
              <a:rPr lang="en-US" altLang="ja-JP" dirty="0" smtClean="0"/>
              <a:t>Not only the repository function but also variety of add-on can be utilized for designing your own web page.</a:t>
            </a:r>
            <a:endParaRPr kumimoji="1" lang="ja-JP" altLang="en-US" dirty="0"/>
          </a:p>
        </p:txBody>
      </p:sp>
      <p:pic>
        <p:nvPicPr>
          <p:cNvPr id="2050" name="Picture 2" descr="C:\Users\yamaji\Desktop\00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844" y="4134436"/>
            <a:ext cx="3153582" cy="2138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yamaji\Desktop\0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284" y="4134436"/>
            <a:ext cx="2664296" cy="2169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円/楕円 4"/>
          <p:cNvSpPr/>
          <p:nvPr/>
        </p:nvSpPr>
        <p:spPr>
          <a:xfrm>
            <a:off x="2782864" y="4581128"/>
            <a:ext cx="432048" cy="144016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下カーブ矢印 5"/>
          <p:cNvSpPr/>
          <p:nvPr/>
        </p:nvSpPr>
        <p:spPr>
          <a:xfrm>
            <a:off x="3108996" y="4149080"/>
            <a:ext cx="3818520" cy="432048"/>
          </a:xfrm>
          <a:prstGeom prst="curved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左中かっこ 6"/>
          <p:cNvSpPr/>
          <p:nvPr/>
        </p:nvSpPr>
        <p:spPr>
          <a:xfrm>
            <a:off x="1380804" y="5157192"/>
            <a:ext cx="288032" cy="1115613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3" name="Picture 5" descr="\\YAMAJI2\yamaji\Windows\リポジトリ\ロゴ\WEKO\weko-cr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29" y="5373216"/>
            <a:ext cx="661467" cy="5140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\\YAMAJI2\yamaji\Windows\リポジトリ\ロゴ\WEKO\weko-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899429"/>
            <a:ext cx="841252" cy="1938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539552" y="4437112"/>
            <a:ext cx="172354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NetCommons2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5550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Two </a:t>
            </a:r>
            <a:r>
              <a:rPr lang="en-US" altLang="ja-JP" dirty="0" smtClean="0"/>
              <a:t>Roles </a:t>
            </a:r>
            <a:r>
              <a:rPr lang="en-US" altLang="ja-JP" dirty="0"/>
              <a:t>of Japanese </a:t>
            </a:r>
            <a:r>
              <a:rPr lang="en-US" altLang="ja-JP" dirty="0" smtClean="0"/>
              <a:t>University </a:t>
            </a:r>
            <a:r>
              <a:rPr lang="en-US" altLang="ja-JP" dirty="0"/>
              <a:t>R</a:t>
            </a:r>
            <a:r>
              <a:rPr lang="en-US" altLang="ja-JP" dirty="0" smtClean="0"/>
              <a:t>epository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ja-JP" dirty="0"/>
              <a:t>Self-archiving for the promotion of open access</a:t>
            </a:r>
          </a:p>
          <a:p>
            <a:pPr lvl="1">
              <a:buFont typeface="Wingdings" pitchFamily="2" charset="2"/>
              <a:buNone/>
            </a:pPr>
            <a:r>
              <a:rPr lang="ja-JP" altLang="en-US" dirty="0"/>
              <a:t>　　　　　</a:t>
            </a:r>
            <a:r>
              <a:rPr lang="en-US" altLang="ja-JP" dirty="0">
                <a:solidFill>
                  <a:srgbClr val="C00000"/>
                </a:solidFill>
              </a:rPr>
              <a:t>Contribution to research community</a:t>
            </a:r>
          </a:p>
          <a:p>
            <a:pPr lvl="1"/>
            <a:r>
              <a:rPr lang="en-US" altLang="ja-JP" dirty="0"/>
              <a:t>To self-archive articles in E-journal</a:t>
            </a:r>
          </a:p>
          <a:p>
            <a:pPr lvl="1"/>
            <a:r>
              <a:rPr lang="en-US" altLang="ja-JP" dirty="0"/>
              <a:t>Japan should contribute  about 6-10% according to the share in total publications worldwide</a:t>
            </a:r>
          </a:p>
          <a:p>
            <a:pPr lvl="1"/>
            <a:endParaRPr lang="en-US" altLang="ja-JP" dirty="0"/>
          </a:p>
          <a:p>
            <a:r>
              <a:rPr lang="en-US" altLang="ja-JP" dirty="0"/>
              <a:t>Dissemination of university outcome</a:t>
            </a:r>
          </a:p>
          <a:p>
            <a:pPr lvl="1">
              <a:buFont typeface="Wingdings" pitchFamily="2" charset="2"/>
              <a:buNone/>
            </a:pPr>
            <a:r>
              <a:rPr lang="ja-JP" altLang="en-US" dirty="0"/>
              <a:t>　　　　　</a:t>
            </a:r>
            <a:r>
              <a:rPr lang="en-US" altLang="ja-JP" dirty="0">
                <a:solidFill>
                  <a:srgbClr val="C00000"/>
                </a:solidFill>
              </a:rPr>
              <a:t>Accountability to the society and the public</a:t>
            </a:r>
          </a:p>
          <a:p>
            <a:pPr lvl="1"/>
            <a:r>
              <a:rPr lang="en-US" altLang="ja-JP" dirty="0"/>
              <a:t>dissertations</a:t>
            </a:r>
          </a:p>
          <a:p>
            <a:pPr lvl="1"/>
            <a:r>
              <a:rPr lang="en-US" altLang="ja-JP" dirty="0"/>
              <a:t>university bulletins </a:t>
            </a:r>
          </a:p>
          <a:p>
            <a:pPr lvl="1"/>
            <a:r>
              <a:rPr lang="en-US" altLang="ja-JP" dirty="0"/>
              <a:t>Databases and digital contents related to research 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02378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30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58859" y="1628800"/>
            <a:ext cx="70262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smtClean="0"/>
              <a:t>Why don’t you use WEKO?</a:t>
            </a:r>
            <a:endParaRPr kumimoji="1" lang="ja-JP" altLang="en-US" sz="4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67609" y="3622092"/>
            <a:ext cx="2808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yamaji@nii.ac.jp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9692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Roles of NII in </a:t>
            </a:r>
            <a:r>
              <a:rPr lang="en-US" altLang="ja-JP" dirty="0" smtClean="0"/>
              <a:t>Repository Promotion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To conduct projects that are difficult for an individual institution </a:t>
            </a:r>
          </a:p>
          <a:p>
            <a:pPr lvl="1"/>
            <a:r>
              <a:rPr lang="en-US" altLang="ja-JP" dirty="0"/>
              <a:t>Responsibility as an inter-university institute </a:t>
            </a:r>
          </a:p>
          <a:p>
            <a:pPr lvl="1"/>
            <a:r>
              <a:rPr lang="en-US" altLang="ja-JP" dirty="0"/>
              <a:t>Funding</a:t>
            </a:r>
          </a:p>
          <a:p>
            <a:pPr lvl="2"/>
            <a:r>
              <a:rPr lang="en-US" altLang="ja-JP" dirty="0"/>
              <a:t>For start-up</a:t>
            </a:r>
          </a:p>
          <a:p>
            <a:pPr lvl="2"/>
            <a:r>
              <a:rPr lang="en-US" altLang="ja-JP" dirty="0"/>
              <a:t>Research and development</a:t>
            </a:r>
          </a:p>
          <a:p>
            <a:pPr lvl="2"/>
            <a:r>
              <a:rPr lang="en-US" altLang="ja-JP" dirty="0"/>
              <a:t>Support for IR community activities</a:t>
            </a:r>
          </a:p>
          <a:p>
            <a:pPr lvl="1"/>
            <a:r>
              <a:rPr lang="en-US" altLang="ja-JP" dirty="0"/>
              <a:t>Adding values over the content of repositories</a:t>
            </a:r>
          </a:p>
          <a:p>
            <a:pPr lvl="2"/>
            <a:r>
              <a:rPr lang="en-US" altLang="ja-JP" dirty="0"/>
              <a:t>Portal services of repositories</a:t>
            </a:r>
          </a:p>
          <a:p>
            <a:pPr lvl="2"/>
            <a:r>
              <a:rPr lang="en-US" altLang="ja-JP" dirty="0"/>
              <a:t>Statistics and evaluation</a:t>
            </a:r>
          </a:p>
          <a:p>
            <a:pPr lvl="2"/>
            <a:r>
              <a:rPr lang="en-US" altLang="ja-JP" dirty="0"/>
              <a:t>Support tools</a:t>
            </a:r>
          </a:p>
          <a:p>
            <a:pPr lvl="1"/>
            <a:r>
              <a:rPr lang="en-US" altLang="ja-JP" dirty="0"/>
              <a:t>Liaison with the government and national policy-makers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23718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NII-funded Programs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/>
              <a:t>NII-IRP (Institutional Repositories Program) </a:t>
            </a:r>
            <a:r>
              <a:rPr lang="en-US" altLang="ja-JP" dirty="0" smtClean="0"/>
              <a:t>http</a:t>
            </a:r>
            <a:r>
              <a:rPr lang="en-US" altLang="ja-JP" dirty="0"/>
              <a:t>://www.nii.ac.jp/irp/en/</a:t>
            </a:r>
          </a:p>
          <a:p>
            <a:pPr lvl="1"/>
            <a:r>
              <a:rPr lang="en-US" altLang="ja-JP" dirty="0"/>
              <a:t>1st </a:t>
            </a:r>
            <a:r>
              <a:rPr lang="en-US" altLang="ja-JP" dirty="0" smtClean="0"/>
              <a:t>period	:</a:t>
            </a:r>
            <a:r>
              <a:rPr lang="en-US" altLang="ja-JP" dirty="0"/>
              <a:t>	FY2005-2007</a:t>
            </a:r>
          </a:p>
          <a:p>
            <a:pPr lvl="1"/>
            <a:r>
              <a:rPr lang="en-US" altLang="ja-JP" dirty="0"/>
              <a:t>2nd period:	FY2008-2009</a:t>
            </a:r>
          </a:p>
          <a:p>
            <a:pPr lvl="8"/>
            <a:endParaRPr lang="en-US" altLang="ja-JP" dirty="0"/>
          </a:p>
          <a:p>
            <a:pPr lvl="1"/>
            <a:r>
              <a:rPr lang="en-US" altLang="ja-JP" dirty="0"/>
              <a:t>3rd period:	FY2010-2012</a:t>
            </a:r>
          </a:p>
          <a:p>
            <a:pPr lvl="1"/>
            <a:r>
              <a:rPr lang="en-US" altLang="ja-JP" dirty="0"/>
              <a:t>Three categories of funding</a:t>
            </a:r>
          </a:p>
          <a:p>
            <a:pPr lvl="2"/>
            <a:r>
              <a:rPr lang="en-US" altLang="ja-JP" dirty="0"/>
              <a:t>Area 1: Content creation for new IRs (24 institutions)</a:t>
            </a:r>
          </a:p>
          <a:p>
            <a:pPr lvl="2"/>
            <a:r>
              <a:rPr lang="en-US" altLang="ja-JP" dirty="0"/>
              <a:t>Area 2: Research and development  (8 projects)</a:t>
            </a:r>
          </a:p>
          <a:p>
            <a:pPr lvl="3"/>
            <a:r>
              <a:rPr lang="en-US" altLang="ja-JP" dirty="0"/>
              <a:t>Pilot studies to accelerate the deposit of content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en-US" altLang="ja-JP" dirty="0"/>
              <a:t>e.g. Theses and Dissertations, Government-funded research publications)</a:t>
            </a:r>
          </a:p>
          <a:p>
            <a:pPr lvl="3"/>
            <a:r>
              <a:rPr lang="en-US" altLang="ja-JP" dirty="0"/>
              <a:t>Development of new value-added services, etc</a:t>
            </a:r>
            <a:r>
              <a:rPr lang="en-US" altLang="ja-JP" dirty="0" smtClean="0"/>
              <a:t>.</a:t>
            </a:r>
            <a:endParaRPr lang="en-US" altLang="ja-JP" dirty="0"/>
          </a:p>
          <a:p>
            <a:pPr lvl="2"/>
            <a:r>
              <a:rPr lang="en-US" altLang="ja-JP" dirty="0"/>
              <a:t>Area 3: Support for community activities (on next slide)</a:t>
            </a:r>
          </a:p>
          <a:p>
            <a:endParaRPr kumimoji="1" lang="ja-JP" altLang="en-US" dirty="0"/>
          </a:p>
        </p:txBody>
      </p:sp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988840"/>
            <a:ext cx="1357322" cy="79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6">
                <a:lumMod val="75000"/>
              </a:schemeClr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7276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Area 2: Research and </a:t>
            </a:r>
            <a:r>
              <a:rPr lang="en-US" altLang="ja-JP" dirty="0" smtClean="0"/>
              <a:t>Development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graphicFrame>
        <p:nvGraphicFramePr>
          <p:cNvPr id="5" name="コンテンツ プレースホルダ 5"/>
          <p:cNvGraphicFramePr>
            <a:graphicFrameLocks noGrp="1"/>
          </p:cNvGraphicFramePr>
          <p:nvPr>
            <p:ph idx="1"/>
            <p:extLst/>
          </p:nvPr>
        </p:nvGraphicFramePr>
        <p:xfrm>
          <a:off x="323528" y="1453480"/>
          <a:ext cx="8435281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4872"/>
                <a:gridCol w="6199845"/>
                <a:gridCol w="1560564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2060"/>
                          </a:solidFill>
                        </a:rPr>
                        <a:t>Project profile</a:t>
                      </a:r>
                      <a:endParaRPr kumimoji="1" lang="ja-JP" altLang="en-US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2060"/>
                          </a:solidFill>
                        </a:rPr>
                        <a:t>Univ.</a:t>
                      </a:r>
                      <a:endParaRPr kumimoji="1" lang="ja-JP" altLang="en-US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A-1</a:t>
                      </a:r>
                      <a:endParaRPr lang="ja-JP" sz="18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800" kern="1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Dissertation</a:t>
                      </a:r>
                      <a:r>
                        <a:rPr lang="en-US" altLang="ja-JP" sz="1800" kern="1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altLang="ja-JP" sz="1800" kern="1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database support package development</a:t>
                      </a:r>
                      <a:endParaRPr lang="ja-JP" sz="18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Univ. of Tokyo</a:t>
                      </a:r>
                      <a:endParaRPr lang="ja-JP" sz="14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A-3</a:t>
                      </a:r>
                      <a:endParaRPr lang="ja-JP" sz="18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800" kern="1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Development of automatic document collection and registration workflow system</a:t>
                      </a:r>
                      <a:endParaRPr lang="ja-JP" sz="18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400" kern="1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Kyushu Univ.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400" kern="1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en-US" altLang="ja-JP" sz="1400" kern="1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Hitotsubashi</a:t>
                      </a:r>
                      <a:r>
                        <a:rPr lang="en-US" altLang="ja-JP" sz="1400" kern="1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Univ.)</a:t>
                      </a:r>
                      <a:endParaRPr lang="ja-JP" sz="14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10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B-1</a:t>
                      </a:r>
                      <a:endParaRPr lang="ja-JP" sz="1800" b="0" kern="100" dirty="0">
                        <a:solidFill>
                          <a:schemeClr val="tx1"/>
                        </a:solidFill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800" b="0" kern="1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Development of new </a:t>
                      </a:r>
                      <a:r>
                        <a:rPr lang="en-US" altLang="ja-JP" sz="1800" b="0" kern="1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XooNIps</a:t>
                      </a:r>
                      <a:r>
                        <a:rPr lang="en-US" altLang="ja-JP" sz="1800" b="0" kern="1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/ Development and dissemination of Library module</a:t>
                      </a:r>
                      <a:endParaRPr lang="ja-JP" sz="1800" b="0" kern="100" dirty="0">
                        <a:solidFill>
                          <a:schemeClr val="tx1"/>
                        </a:solidFill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400" b="0" kern="1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Keio Univ.</a:t>
                      </a:r>
                      <a:endParaRPr lang="ja-JP" sz="1400" b="0" kern="100" dirty="0">
                        <a:solidFill>
                          <a:schemeClr val="tx1"/>
                        </a:solidFill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B-3</a:t>
                      </a:r>
                      <a:endParaRPr lang="ja-JP" sz="18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800" kern="1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Nationwide historic ruins excavation report repository project</a:t>
                      </a:r>
                      <a:endParaRPr lang="ja-JP" sz="18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Shimane Univ. </a:t>
                      </a:r>
                      <a:endParaRPr lang="ja-JP" sz="14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B-4</a:t>
                      </a:r>
                      <a:endParaRPr lang="ja-JP" sz="18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800" kern="1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Permanent identifier verification experiment to introduce an identification function in the open access environment</a:t>
                      </a:r>
                      <a:endParaRPr lang="ja-JP" sz="18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400" kern="1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Kanazawa Univ.</a:t>
                      </a:r>
                      <a:endParaRPr lang="ja-JP" sz="14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B-5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Standardization and upgrading of institutional repository statistics and assessment tools</a:t>
                      </a:r>
                      <a:endParaRPr kumimoji="1" 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Chiba Univ.</a:t>
                      </a:r>
                      <a:endParaRPr kumimoji="1" 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B-6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Demonstrative experiment of connecting electronic publishing and repositories in cloud computing environment</a:t>
                      </a:r>
                      <a:endParaRPr kumimoji="1" 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Nagoya Univ.</a:t>
                      </a:r>
                      <a:endParaRPr kumimoji="1" 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B-8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Development of DML (Digital Mathematical Library)</a:t>
                      </a:r>
                      <a:endParaRPr kumimoji="1" 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ja-JP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Hokkaido Univ.</a:t>
                      </a:r>
                      <a:endParaRPr kumimoji="1" 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74264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Area 3: Support for </a:t>
            </a:r>
            <a:r>
              <a:rPr lang="en-US" altLang="ja-JP" dirty="0" smtClean="0"/>
              <a:t>Community </a:t>
            </a:r>
            <a:r>
              <a:rPr lang="en-US" altLang="ja-JP" dirty="0"/>
              <a:t>A</a:t>
            </a:r>
            <a:r>
              <a:rPr lang="en-US" altLang="ja-JP" dirty="0" smtClean="0"/>
              <a:t>ctivities 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graphicFrame>
        <p:nvGraphicFramePr>
          <p:cNvPr id="5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467544" y="1556792"/>
          <a:ext cx="8229600" cy="3297555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658813"/>
                <a:gridCol w="5832475"/>
                <a:gridCol w="1738312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Lucida Sans Unicode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solidFill>
                      <a:schemeClr val="accent6">
                        <a:lumMod val="60000"/>
                        <a:lumOff val="40000"/>
                        <a:alpha val="3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Project profile</a:t>
                      </a:r>
                      <a:endParaRPr kumimoji="1" lang="ja-JP" altLang="en-US" sz="1600" b="1" dirty="0">
                        <a:solidFill>
                          <a:srgbClr val="002060"/>
                        </a:solidFill>
                      </a:endParaRPr>
                    </a:p>
                  </a:txBody>
                  <a:tcPr horzOverflow="overflow">
                    <a:solidFill>
                      <a:schemeClr val="accent6">
                        <a:lumMod val="60000"/>
                        <a:lumOff val="40000"/>
                        <a:alpha val="3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Univ.</a:t>
                      </a:r>
                      <a:endParaRPr kumimoji="1" lang="ja-JP" altLang="en-US" sz="1600" b="1" dirty="0">
                        <a:solidFill>
                          <a:srgbClr val="002060"/>
                        </a:solidFill>
                      </a:endParaRPr>
                    </a:p>
                  </a:txBody>
                  <a:tcPr horzOverflow="overflow">
                    <a:solidFill>
                      <a:schemeClr val="accent6">
                        <a:lumMod val="60000"/>
                        <a:lumOff val="40000"/>
                        <a:alpha val="38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Support for institutional repository community</a:t>
                      </a:r>
                      <a:r>
                        <a:rPr kumimoji="1" lang="ja-JP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activities (</a:t>
                      </a: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</a:rPr>
                        <a:t>DRF</a:t>
                      </a: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1" 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Hokkaido Univ.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(Kanazawa Univ.)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(Osaka Univ.)</a:t>
                      </a:r>
                      <a:endParaRPr kumimoji="1" 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Copyright policy database project (</a:t>
                      </a: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</a:rPr>
                        <a:t>SCPJ</a:t>
                      </a: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 to boost  open access and self archiving</a:t>
                      </a:r>
                      <a:endParaRPr kumimoji="1" 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Univ. of Tsukuba</a:t>
                      </a:r>
                      <a:endParaRPr kumimoji="1" 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800" kern="100" dirty="0" smtClean="0"/>
                        <a:t>Development of human resources for institutional repositories</a:t>
                      </a:r>
                      <a:endParaRPr lang="ja-JP" altLang="ja-JP" sz="18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400" kern="100" dirty="0" smtClean="0"/>
                        <a:t>Osaka Univ.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400" kern="100" dirty="0" smtClean="0"/>
                        <a:t>(Chiba Univ.)</a:t>
                      </a:r>
                      <a:endParaRPr lang="ja-JP" altLang="ja-JP" sz="1400" kern="100" dirty="0">
                        <a:solidFill>
                          <a:srgbClr val="000066"/>
                        </a:solidFill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 horzOverflow="overflow"/>
                </a:tc>
              </a:tr>
              <a:tr h="371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/>
                        <a:t>4</a:t>
                      </a:r>
                      <a:endParaRPr lang="ja-JP" sz="18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800" kern="100" dirty="0" smtClean="0"/>
                        <a:t>Support for development of an institutional repository community in Kinki region</a:t>
                      </a:r>
                      <a:endParaRPr lang="ja-JP" sz="18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400" kern="100" dirty="0" smtClean="0"/>
                        <a:t>Osaka Univ.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400" kern="100" dirty="0" smtClean="0"/>
                        <a:t>(Nara Women's Univ.)</a:t>
                      </a:r>
                      <a:endParaRPr lang="ja-JP" sz="1400" kern="100" dirty="0">
                        <a:solidFill>
                          <a:srgbClr val="000066"/>
                        </a:solidFill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</a:tr>
              <a:tr h="371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/>
                        <a:t>5</a:t>
                      </a:r>
                      <a:endParaRPr lang="ja-JP" sz="18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800" kern="100" dirty="0" smtClean="0"/>
                        <a:t>Fostering regional communities</a:t>
                      </a:r>
                      <a:r>
                        <a:rPr lang="en-US" altLang="ja-JP" sz="1800" kern="100" baseline="0" dirty="0" smtClean="0"/>
                        <a:t> for</a:t>
                      </a:r>
                      <a:r>
                        <a:rPr lang="en-US" altLang="ja-JP" sz="1800" kern="100" dirty="0" smtClean="0"/>
                        <a:t> institutional repository (</a:t>
                      </a:r>
                      <a:r>
                        <a:rPr lang="en-US" altLang="ja-JP" sz="1800" kern="100" dirty="0" smtClean="0">
                          <a:solidFill>
                            <a:srgbClr val="0070C0"/>
                          </a:solidFill>
                        </a:rPr>
                        <a:t>ShaRe2</a:t>
                      </a:r>
                      <a:r>
                        <a:rPr lang="en-US" altLang="ja-JP" sz="1800" kern="100" dirty="0" smtClean="0"/>
                        <a:t>)</a:t>
                      </a:r>
                      <a:endParaRPr lang="ja-JP" sz="1800" kern="100" dirty="0"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400" kern="100" dirty="0" smtClean="0"/>
                        <a:t>Hiroshima Univ.</a:t>
                      </a:r>
                      <a:endParaRPr lang="ja-JP" sz="1400" kern="100" dirty="0">
                        <a:solidFill>
                          <a:srgbClr val="000066"/>
                        </a:solidFill>
                        <a:latin typeface="Tahoma" pitchFamily="34" charset="0"/>
                        <a:ea typeface="ＭＳ ゴシック" pitchFamily="49" charset="-128"/>
                        <a:cs typeface="Tahoma" pitchFamily="34" charset="0"/>
                      </a:endParaRPr>
                    </a:p>
                  </a:txBody>
                  <a:tcPr marL="62865" marR="6286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0892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Expansion of IRs </a:t>
            </a:r>
            <a:r>
              <a:rPr lang="en-US" altLang="ja-JP" dirty="0" smtClean="0"/>
              <a:t>until 2011</a:t>
            </a:r>
            <a:endParaRPr kumimoji="1" lang="ja-JP" altLang="en-US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899592" y="1340768"/>
          <a:ext cx="7596844" cy="4860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13956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8229600" cy="3816424"/>
          </a:xfrm>
          <a:noFill/>
        </p:spPr>
        <p:txBody>
          <a:bodyPr anchor="ctr">
            <a:normAutofit/>
          </a:bodyPr>
          <a:lstStyle/>
          <a:p>
            <a:pPr lvl="1"/>
            <a:r>
              <a:rPr lang="en-US" altLang="ja-JP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Almost all  national universities have their own IRs, while the implementation rate of  other public/private universities hovers at </a:t>
            </a:r>
            <a:r>
              <a:rPr lang="en-US" altLang="ja-JP" sz="2600" b="1" dirty="0" smtClean="0">
                <a:solidFill>
                  <a:schemeClr val="bg1"/>
                </a:solidFill>
              </a:rPr>
              <a:t>xxxxxxxxxx</a:t>
            </a:r>
            <a:r>
              <a:rPr lang="en-US" altLang="ja-JP" sz="9600" b="1" dirty="0" smtClean="0">
                <a:solidFill>
                  <a:srgbClr val="FF0000"/>
                </a:solidFill>
              </a:rPr>
              <a:t>20-30</a:t>
            </a:r>
            <a:r>
              <a:rPr lang="en-US" altLang="ja-JP" sz="6000" b="1" dirty="0" smtClean="0">
                <a:solidFill>
                  <a:schemeClr val="tx1"/>
                </a:solidFill>
              </a:rPr>
              <a:t>%.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Implementation Rate of IRs in JAPAN 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146643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ス">
  <a:themeElements>
    <a:clrScheme name="エコロジー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ユーザー定義 3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6597</TotalTime>
  <Words>1086</Words>
  <Application>Microsoft Office PowerPoint</Application>
  <PresentationFormat>On-screen Show (4:3)</PresentationFormat>
  <Paragraphs>345</Paragraphs>
  <Slides>30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アース</vt:lpstr>
      <vt:lpstr>What NII is doing in Japan</vt:lpstr>
      <vt:lpstr>What NII is doing for Academic Resources</vt:lpstr>
      <vt:lpstr>Two Roles of Japanese University Repository</vt:lpstr>
      <vt:lpstr>Roles of NII in Repository Promotion</vt:lpstr>
      <vt:lpstr>NII-funded Programs</vt:lpstr>
      <vt:lpstr>Area 2: Research and Development</vt:lpstr>
      <vt:lpstr>Area 3: Support for Community Activities </vt:lpstr>
      <vt:lpstr>Expansion of IRs until 2011</vt:lpstr>
      <vt:lpstr>Implementation Rate of IRs in JAPAN </vt:lpstr>
      <vt:lpstr>What is JAIRO Cloud?</vt:lpstr>
      <vt:lpstr>Service Architecture</vt:lpstr>
      <vt:lpstr>“JAIRO Cloud” Community</vt:lpstr>
      <vt:lpstr>Current Number of IRs in Japan</vt:lpstr>
      <vt:lpstr>Japan is the IR Paradise</vt:lpstr>
      <vt:lpstr>Types of Contents stored in Japanese IRs</vt:lpstr>
      <vt:lpstr>Collaboration between IR and OUJ</vt:lpstr>
      <vt:lpstr>What is WEKO for Subtext message in Logo </vt:lpstr>
      <vt:lpstr>Feature of WEKO</vt:lpstr>
      <vt:lpstr>What is about NetCommons2</vt:lpstr>
      <vt:lpstr>Feature of NetCommons2</vt:lpstr>
      <vt:lpstr>Repository vs. CMS</vt:lpstr>
      <vt:lpstr>Relationship between WEKO and NC2</vt:lpstr>
      <vt:lpstr>Summary of Functions</vt:lpstr>
      <vt:lpstr>Demo: Guest User Functions</vt:lpstr>
      <vt:lpstr>Demo: Login User Functions</vt:lpstr>
      <vt:lpstr>Demo: Admin Functions</vt:lpstr>
      <vt:lpstr>Demo: Multilingual Functionality</vt:lpstr>
      <vt:lpstr>Demo: Easy to Multiple Deposit</vt:lpstr>
      <vt:lpstr>Now you Agree with these Feature of WEKO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我が国における学術教育資源のための情報基盤整備: 国立情報学研究所の貢献 Information Infrastructure for Academic/Educational Resources in Japan: NII’s contributions</dc:title>
  <dc:creator>yamaji</dc:creator>
  <cp:lastModifiedBy>blchew</cp:lastModifiedBy>
  <cp:revision>815</cp:revision>
  <cp:lastPrinted>2013-10-22T05:16:25Z</cp:lastPrinted>
  <dcterms:created xsi:type="dcterms:W3CDTF">2012-01-25T01:44:14Z</dcterms:created>
  <dcterms:modified xsi:type="dcterms:W3CDTF">2014-06-23T04:23:27Z</dcterms:modified>
</cp:coreProperties>
</file>